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8.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4.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5.xml" ContentType="application/vnd.openxmlformats-officedocument.drawingml.chart+xml"/>
  <Override PartName="/ppt/theme/themeOverride4.xml" ContentType="application/vnd.openxmlformats-officedocument.themeOverride+xml"/>
  <Override PartName="/ppt/notesSlides/notesSlide23.xml" ContentType="application/vnd.openxmlformats-officedocument.presentationml.notesSlide+xml"/>
  <Override PartName="/ppt/charts/chart6.xml" ContentType="application/vnd.openxmlformats-officedocument.drawingml.chart+xml"/>
  <Override PartName="/ppt/theme/themeOverride5.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7.xml" ContentType="application/vnd.openxmlformats-officedocument.drawingml.chart+xml"/>
  <Override PartName="/ppt/theme/themeOverride6.xml" ContentType="application/vnd.openxmlformats-officedocument.themeOverride+xml"/>
  <Override PartName="/ppt/notesSlides/notesSlide26.xml" ContentType="application/vnd.openxmlformats-officedocument.presentationml.notesSlide+xml"/>
  <Override PartName="/ppt/charts/chart8.xml" ContentType="application/vnd.openxmlformats-officedocument.drawingml.chart+xml"/>
  <Override PartName="/ppt/theme/themeOverride7.xml" ContentType="application/vnd.openxmlformats-officedocument.themeOverr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9.xml" ContentType="application/vnd.openxmlformats-officedocument.drawingml.chart+xml"/>
  <Override PartName="/ppt/theme/themeOverride8.xml" ContentType="application/vnd.openxmlformats-officedocument.themeOverride+xml"/>
  <Override PartName="/ppt/notesSlides/notesSlide29.xml" ContentType="application/vnd.openxmlformats-officedocument.presentationml.notesSlide+xml"/>
  <Override PartName="/ppt/charts/chart10.xml" ContentType="application/vnd.openxmlformats-officedocument.drawingml.chart+xml"/>
  <Override PartName="/ppt/theme/themeOverride9.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1.xml" ContentType="application/vnd.openxmlformats-officedocument.drawingml.chart+xml"/>
  <Override PartName="/ppt/theme/themeOverride10.xml" ContentType="application/vnd.openxmlformats-officedocument.themeOverride+xml"/>
  <Override PartName="/ppt/notesSlides/notesSlide32.xml" ContentType="application/vnd.openxmlformats-officedocument.presentationml.notesSlide+xml"/>
  <Override PartName="/ppt/charts/chart12.xml" ContentType="application/vnd.openxmlformats-officedocument.drawingml.chart+xml"/>
  <Override PartName="/ppt/theme/themeOverride11.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3.xml" ContentType="application/vnd.openxmlformats-officedocument.drawingml.chart+xml"/>
  <Override PartName="/ppt/theme/themeOverride12.xml" ContentType="application/vnd.openxmlformats-officedocument.themeOverr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14.xml" ContentType="application/vnd.openxmlformats-officedocument.drawingml.chart+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8" r:id="rId5"/>
  </p:sldMasterIdLst>
  <p:notesMasterIdLst>
    <p:notesMasterId r:id="rId44"/>
  </p:notesMasterIdLst>
  <p:handoutMasterIdLst>
    <p:handoutMasterId r:id="rId45"/>
  </p:handoutMasterIdLst>
  <p:sldIdLst>
    <p:sldId id="256" r:id="rId6"/>
    <p:sldId id="257" r:id="rId7"/>
    <p:sldId id="1021" r:id="rId8"/>
    <p:sldId id="258" r:id="rId9"/>
    <p:sldId id="378" r:id="rId10"/>
    <p:sldId id="1073" r:id="rId11"/>
    <p:sldId id="1024" r:id="rId12"/>
    <p:sldId id="1072" r:id="rId13"/>
    <p:sldId id="261" r:id="rId14"/>
    <p:sldId id="1037" r:id="rId15"/>
    <p:sldId id="1071" r:id="rId16"/>
    <p:sldId id="1091" r:id="rId17"/>
    <p:sldId id="265" r:id="rId18"/>
    <p:sldId id="1025" r:id="rId19"/>
    <p:sldId id="266" r:id="rId20"/>
    <p:sldId id="983" r:id="rId21"/>
    <p:sldId id="1027" r:id="rId22"/>
    <p:sldId id="1028" r:id="rId23"/>
    <p:sldId id="961" r:id="rId24"/>
    <p:sldId id="678" r:id="rId25"/>
    <p:sldId id="978" r:id="rId26"/>
    <p:sldId id="979" r:id="rId27"/>
    <p:sldId id="1026" r:id="rId28"/>
    <p:sldId id="1029" r:id="rId29"/>
    <p:sldId id="1030" r:id="rId30"/>
    <p:sldId id="1031" r:id="rId31"/>
    <p:sldId id="890" r:id="rId32"/>
    <p:sldId id="962" r:id="rId33"/>
    <p:sldId id="1074" r:id="rId34"/>
    <p:sldId id="1032" r:id="rId35"/>
    <p:sldId id="1033" r:id="rId36"/>
    <p:sldId id="1034" r:id="rId37"/>
    <p:sldId id="1035" r:id="rId38"/>
    <p:sldId id="1076" r:id="rId39"/>
    <p:sldId id="1077" r:id="rId40"/>
    <p:sldId id="1075" r:id="rId41"/>
    <p:sldId id="1036" r:id="rId42"/>
    <p:sldId id="887" r:id="rId43"/>
  </p:sldIdLst>
  <p:sldSz cx="9144000" cy="6858000" type="screen4x3"/>
  <p:notesSz cx="7099300" cy="10234613"/>
  <p:custShowLst>
    <p:custShow name="Custom Show 1" id="0">
      <p:sldLst>
        <p:sld r:id="rId9"/>
        <p:sld r:id="rId10"/>
        <p:sld r:id="rId20"/>
        <p:sld r:id="rId25"/>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28" userDrawn="1">
          <p15:clr>
            <a:srgbClr val="A4A3A4"/>
          </p15:clr>
        </p15:guide>
        <p15:guide id="3" orient="horz" pos="3224" userDrawn="1">
          <p15:clr>
            <a:srgbClr val="A4A3A4"/>
          </p15:clr>
        </p15:guide>
        <p15:guide id="4"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nise" initials="DC" lastIdx="29" clrIdx="0"/>
  <p:cmAuthor id="7" name="Karen Selway" initials="KS" lastIdx="6" clrIdx="7">
    <p:extLst>
      <p:ext uri="{19B8F6BF-5375-455C-9EA6-DF929625EA0E}">
        <p15:presenceInfo xmlns:p15="http://schemas.microsoft.com/office/powerpoint/2012/main" userId="Karen Selway" providerId="None"/>
      </p:ext>
    </p:extLst>
  </p:cmAuthor>
  <p:cmAuthor id="1" name="Liz Morley" initials="LM" lastIdx="7" clrIdx="1"/>
  <p:cmAuthor id="8" name="Gill Hammersley" initials="GH [2]" lastIdx="1" clrIdx="8">
    <p:extLst>
      <p:ext uri="{19B8F6BF-5375-455C-9EA6-DF929625EA0E}">
        <p15:presenceInfo xmlns:p15="http://schemas.microsoft.com/office/powerpoint/2012/main" userId="S::ghammersley@opinions.co.nz::06a3d2b3-9c53-43eb-bf2c-358c98f744c4" providerId="AD"/>
      </p:ext>
    </p:extLst>
  </p:cmAuthor>
  <p:cmAuthor id="2" name="user" initials="u" lastIdx="23" clrIdx="2"/>
  <p:cmAuthor id="3" name="Nika Creutz" initials="NC" lastIdx="2" clrIdx="3"/>
  <p:cmAuthor id="4" name="Tony and Gill" initials="TaG" lastIdx="7" clrIdx="4">
    <p:extLst>
      <p:ext uri="{19B8F6BF-5375-455C-9EA6-DF929625EA0E}">
        <p15:presenceInfo xmlns:p15="http://schemas.microsoft.com/office/powerpoint/2012/main" userId="Tony and Gill" providerId="None"/>
      </p:ext>
    </p:extLst>
  </p:cmAuthor>
  <p:cmAuthor id="5" name="Gill Hammersley" initials="GH" lastIdx="3" clrIdx="5">
    <p:extLst>
      <p:ext uri="{19B8F6BF-5375-455C-9EA6-DF929625EA0E}">
        <p15:presenceInfo xmlns:p15="http://schemas.microsoft.com/office/powerpoint/2012/main" userId="Gill Hammersley" providerId="None"/>
      </p:ext>
    </p:extLst>
  </p:cmAuthor>
  <p:cmAuthor id="6" name="James" initials="JK" lastIdx="9" clrIdx="6">
    <p:extLst>
      <p:ext uri="{19B8F6BF-5375-455C-9EA6-DF929625EA0E}">
        <p15:presenceInfo xmlns:p15="http://schemas.microsoft.com/office/powerpoint/2012/main" userId="Jam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474747"/>
    <a:srgbClr val="D2D6E5"/>
    <a:srgbClr val="EAECF2"/>
    <a:srgbClr val="000D8C"/>
    <a:srgbClr val="9C5252"/>
    <a:srgbClr val="6076B4"/>
    <a:srgbClr val="FF6600"/>
    <a:srgbClr val="00CC66"/>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38" autoAdjust="0"/>
    <p:restoredTop sz="93536" autoAdjust="0"/>
  </p:normalViewPr>
  <p:slideViewPr>
    <p:cSldViewPr>
      <p:cViewPr varScale="1">
        <p:scale>
          <a:sx n="106" d="100"/>
          <a:sy n="106" d="100"/>
        </p:scale>
        <p:origin x="2268" y="114"/>
      </p:cViewPr>
      <p:guideLst>
        <p:guide orient="horz" pos="2160"/>
        <p:guide pos="2880"/>
      </p:guideLst>
    </p:cSldViewPr>
  </p:slideViewPr>
  <p:outlineViewPr>
    <p:cViewPr>
      <p:scale>
        <a:sx n="33" d="100"/>
        <a:sy n="33" d="100"/>
      </p:scale>
      <p:origin x="0" y="-2982"/>
    </p:cViewPr>
  </p:outlineViewPr>
  <p:notesTextViewPr>
    <p:cViewPr>
      <p:scale>
        <a:sx n="1" d="1"/>
        <a:sy n="1" d="1"/>
      </p:scale>
      <p:origin x="0" y="0"/>
    </p:cViewPr>
  </p:notesTextViewPr>
  <p:sorterViewPr>
    <p:cViewPr varScale="1">
      <p:scale>
        <a:sx n="100" d="100"/>
        <a:sy n="100" d="100"/>
      </p:scale>
      <p:origin x="0" y="-12582"/>
    </p:cViewPr>
  </p:sorterViewPr>
  <p:notesViewPr>
    <p:cSldViewPr>
      <p:cViewPr varScale="1">
        <p:scale>
          <a:sx n="85" d="100"/>
          <a:sy n="85" d="100"/>
        </p:scale>
        <p:origin x="-3834" y="-96"/>
      </p:cViewPr>
      <p:guideLst>
        <p:guide orient="horz" pos="2943"/>
        <p:guide pos="2228"/>
        <p:guide orient="horz" pos="3224"/>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9.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10.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1.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2.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1610812182484774"/>
          <c:y val="0.17718000469083686"/>
          <c:w val="0.55382893062386995"/>
          <c:h val="0.7481085434951672"/>
        </c:manualLayout>
      </c:layout>
      <c:barChart>
        <c:barDir val="bar"/>
        <c:grouping val="percentStacked"/>
        <c:varyColors val="0"/>
        <c:ser>
          <c:idx val="0"/>
          <c:order val="0"/>
          <c:tx>
            <c:strRef>
              <c:f>Sheet1!$C$1</c:f>
              <c:strCache>
                <c:ptCount val="1"/>
                <c:pt idx="0">
                  <c:v>Don't know/NA</c:v>
                </c:pt>
              </c:strCache>
            </c:strRef>
          </c:tx>
          <c:spPr>
            <a:solidFill>
              <a:srgbClr val="D9D9D9"/>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Sheet1!$B$2:$B$5</c:f>
              <c:numCache>
                <c:formatCode>General</c:formatCode>
                <c:ptCount val="4"/>
                <c:pt idx="0">
                  <c:v>2020</c:v>
                </c:pt>
                <c:pt idx="1">
                  <c:v>2018</c:v>
                </c:pt>
                <c:pt idx="2">
                  <c:v>2020</c:v>
                </c:pt>
                <c:pt idx="3">
                  <c:v>2018</c:v>
                </c:pt>
              </c:numCache>
            </c:numRef>
          </c:cat>
          <c:val>
            <c:numRef>
              <c:f>Sheet1!$C$2:$C$5</c:f>
              <c:numCache>
                <c:formatCode>0</c:formatCode>
                <c:ptCount val="4"/>
                <c:pt idx="0">
                  <c:v>3.2733715657219999</c:v>
                </c:pt>
                <c:pt idx="1">
                  <c:v>4.3040988528449997</c:v>
                </c:pt>
                <c:pt idx="2">
                  <c:v>15.688168469420001</c:v>
                </c:pt>
                <c:pt idx="3">
                  <c:v>11.84750938983</c:v>
                </c:pt>
              </c:numCache>
            </c:numRef>
          </c:val>
          <c:extLst>
            <c:ext xmlns:c16="http://schemas.microsoft.com/office/drawing/2014/chart" uri="{C3380CC4-5D6E-409C-BE32-E72D297353CC}">
              <c16:uniqueId val="{00000002-7B24-4276-A27A-C284488DB90A}"/>
            </c:ext>
          </c:extLst>
        </c:ser>
        <c:ser>
          <c:idx val="1"/>
          <c:order val="1"/>
          <c:tx>
            <c:strRef>
              <c:f>Sheet1!$D$1</c:f>
              <c:strCache>
                <c:ptCount val="1"/>
                <c:pt idx="0">
                  <c:v>Not at all satisfied (1)</c:v>
                </c:pt>
              </c:strCache>
            </c:strRef>
          </c:tx>
          <c:spPr>
            <a:solidFill>
              <a:srgbClr val="FF0000"/>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Sheet1!$B$2:$B$5</c:f>
              <c:numCache>
                <c:formatCode>General</c:formatCode>
                <c:ptCount val="4"/>
                <c:pt idx="0">
                  <c:v>2020</c:v>
                </c:pt>
                <c:pt idx="1">
                  <c:v>2018</c:v>
                </c:pt>
                <c:pt idx="2">
                  <c:v>2020</c:v>
                </c:pt>
                <c:pt idx="3">
                  <c:v>2018</c:v>
                </c:pt>
              </c:numCache>
            </c:numRef>
          </c:cat>
          <c:val>
            <c:numRef>
              <c:f>Sheet1!$D$2:$D$5</c:f>
              <c:numCache>
                <c:formatCode>0</c:formatCode>
                <c:ptCount val="4"/>
                <c:pt idx="0">
                  <c:v>7.2658186409300001</c:v>
                </c:pt>
                <c:pt idx="1">
                  <c:v>7.5440352633119998</c:v>
                </c:pt>
                <c:pt idx="2">
                  <c:v>4.6341495440719997</c:v>
                </c:pt>
                <c:pt idx="3">
                  <c:v>5.4516584163350004</c:v>
                </c:pt>
              </c:numCache>
            </c:numRef>
          </c:val>
          <c:extLst>
            <c:ext xmlns:c16="http://schemas.microsoft.com/office/drawing/2014/chart" uri="{C3380CC4-5D6E-409C-BE32-E72D297353CC}">
              <c16:uniqueId val="{00000009-7B24-4276-A27A-C284488DB90A}"/>
            </c:ext>
          </c:extLst>
        </c:ser>
        <c:ser>
          <c:idx val="2"/>
          <c:order val="2"/>
          <c:tx>
            <c:strRef>
              <c:f>Sheet1!$E$1</c:f>
              <c:strCache>
                <c:ptCount val="1"/>
                <c:pt idx="0">
                  <c:v>Not very satisfied (2)</c:v>
                </c:pt>
              </c:strCache>
            </c:strRef>
          </c:tx>
          <c:spPr>
            <a:solidFill>
              <a:srgbClr val="FF6600"/>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Sheet1!$B$2:$B$5</c:f>
              <c:numCache>
                <c:formatCode>General</c:formatCode>
                <c:ptCount val="4"/>
                <c:pt idx="0">
                  <c:v>2020</c:v>
                </c:pt>
                <c:pt idx="1">
                  <c:v>2018</c:v>
                </c:pt>
                <c:pt idx="2">
                  <c:v>2020</c:v>
                </c:pt>
                <c:pt idx="3">
                  <c:v>2018</c:v>
                </c:pt>
              </c:numCache>
            </c:numRef>
          </c:cat>
          <c:val>
            <c:numRef>
              <c:f>Sheet1!$E$2:$E$5</c:f>
              <c:numCache>
                <c:formatCode>0</c:formatCode>
                <c:ptCount val="4"/>
                <c:pt idx="0">
                  <c:v>18.039371084460001</c:v>
                </c:pt>
                <c:pt idx="1">
                  <c:v>22.694886294890001</c:v>
                </c:pt>
                <c:pt idx="2">
                  <c:v>13.457397147689999</c:v>
                </c:pt>
                <c:pt idx="3">
                  <c:v>18.70236804864</c:v>
                </c:pt>
              </c:numCache>
            </c:numRef>
          </c:val>
          <c:extLst>
            <c:ext xmlns:c16="http://schemas.microsoft.com/office/drawing/2014/chart" uri="{C3380CC4-5D6E-409C-BE32-E72D297353CC}">
              <c16:uniqueId val="{0000000A-7B24-4276-A27A-C284488DB90A}"/>
            </c:ext>
          </c:extLst>
        </c:ser>
        <c:ser>
          <c:idx val="3"/>
          <c:order val="3"/>
          <c:tx>
            <c:strRef>
              <c:f>Sheet1!$F$1</c:f>
              <c:strCache>
                <c:ptCount val="1"/>
                <c:pt idx="0">
                  <c:v>Quite satisfied (2)</c:v>
                </c:pt>
              </c:strCache>
            </c:strRef>
          </c:tx>
          <c:spPr>
            <a:solidFill>
              <a:srgbClr val="00CC66"/>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Sheet1!$B$2:$B$5</c:f>
              <c:numCache>
                <c:formatCode>General</c:formatCode>
                <c:ptCount val="4"/>
                <c:pt idx="0">
                  <c:v>2020</c:v>
                </c:pt>
                <c:pt idx="1">
                  <c:v>2018</c:v>
                </c:pt>
                <c:pt idx="2">
                  <c:v>2020</c:v>
                </c:pt>
                <c:pt idx="3">
                  <c:v>2018</c:v>
                </c:pt>
              </c:numCache>
            </c:numRef>
          </c:cat>
          <c:val>
            <c:numRef>
              <c:f>Sheet1!$F$2:$F$5</c:f>
              <c:numCache>
                <c:formatCode>0</c:formatCode>
                <c:ptCount val="4"/>
                <c:pt idx="0">
                  <c:v>55.408808468979998</c:v>
                </c:pt>
                <c:pt idx="1">
                  <c:v>50.658303078439999</c:v>
                </c:pt>
                <c:pt idx="2">
                  <c:v>48.593794707089998</c:v>
                </c:pt>
                <c:pt idx="3">
                  <c:v>39.461941791960001</c:v>
                </c:pt>
              </c:numCache>
            </c:numRef>
          </c:val>
          <c:extLst>
            <c:ext xmlns:c16="http://schemas.microsoft.com/office/drawing/2014/chart" uri="{C3380CC4-5D6E-409C-BE32-E72D297353CC}">
              <c16:uniqueId val="{0000000B-7B24-4276-A27A-C284488DB90A}"/>
            </c:ext>
          </c:extLst>
        </c:ser>
        <c:ser>
          <c:idx val="4"/>
          <c:order val="4"/>
          <c:tx>
            <c:strRef>
              <c:f>Sheet1!$G$1</c:f>
              <c:strCache>
                <c:ptCount val="1"/>
                <c:pt idx="0">
                  <c:v>Very satisfied (4)</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Sheet1!$B$2:$B$5</c:f>
              <c:numCache>
                <c:formatCode>General</c:formatCode>
                <c:ptCount val="4"/>
                <c:pt idx="0">
                  <c:v>2020</c:v>
                </c:pt>
                <c:pt idx="1">
                  <c:v>2018</c:v>
                </c:pt>
                <c:pt idx="2">
                  <c:v>2020</c:v>
                </c:pt>
                <c:pt idx="3">
                  <c:v>2018</c:v>
                </c:pt>
              </c:numCache>
            </c:numRef>
          </c:cat>
          <c:val>
            <c:numRef>
              <c:f>Sheet1!$G$2:$G$5</c:f>
              <c:numCache>
                <c:formatCode>0</c:formatCode>
                <c:ptCount val="4"/>
                <c:pt idx="0">
                  <c:v>16.012630239909999</c:v>
                </c:pt>
                <c:pt idx="1">
                  <c:v>14.79867651052</c:v>
                </c:pt>
                <c:pt idx="2">
                  <c:v>17.626490131720001</c:v>
                </c:pt>
                <c:pt idx="3">
                  <c:v>24.536522353239999</c:v>
                </c:pt>
              </c:numCache>
            </c:numRef>
          </c:val>
          <c:extLst>
            <c:ext xmlns:c16="http://schemas.microsoft.com/office/drawing/2014/chart" uri="{C3380CC4-5D6E-409C-BE32-E72D297353CC}">
              <c16:uniqueId val="{0000000C-7B24-4276-A27A-C284488DB90A}"/>
            </c:ext>
          </c:extLst>
        </c:ser>
        <c:dLbls>
          <c:showLegendKey val="0"/>
          <c:showVal val="0"/>
          <c:showCatName val="0"/>
          <c:showSerName val="0"/>
          <c:showPercent val="0"/>
          <c:showBubbleSize val="0"/>
        </c:dLbls>
        <c:gapWidth val="59"/>
        <c:overlap val="100"/>
        <c:axId val="240025752"/>
        <c:axId val="240026144"/>
      </c:barChart>
      <c:catAx>
        <c:axId val="240025752"/>
        <c:scaling>
          <c:orientation val="maxMin"/>
        </c:scaling>
        <c:delete val="0"/>
        <c:axPos val="l"/>
        <c:numFmt formatCode="General" sourceLinked="1"/>
        <c:majorTickMark val="out"/>
        <c:minorTickMark val="none"/>
        <c:tickLblPos val="nextTo"/>
        <c:crossAx val="240026144"/>
        <c:crosses val="autoZero"/>
        <c:auto val="1"/>
        <c:lblAlgn val="ctr"/>
        <c:lblOffset val="100"/>
        <c:noMultiLvlLbl val="0"/>
      </c:catAx>
      <c:valAx>
        <c:axId val="240026144"/>
        <c:scaling>
          <c:orientation val="minMax"/>
        </c:scaling>
        <c:delete val="0"/>
        <c:axPos val="b"/>
        <c:title>
          <c:tx>
            <c:rich>
              <a:bodyPr/>
              <a:lstStyle/>
              <a:p>
                <a:pPr>
                  <a:defRPr/>
                </a:pPr>
                <a:r>
                  <a:rPr lang="en-NZ" dirty="0"/>
                  <a:t>%</a:t>
                </a:r>
              </a:p>
            </c:rich>
          </c:tx>
          <c:overlay val="0"/>
        </c:title>
        <c:numFmt formatCode="0%" sourceLinked="1"/>
        <c:majorTickMark val="none"/>
        <c:minorTickMark val="none"/>
        <c:tickLblPos val="none"/>
        <c:crossAx val="240025752"/>
        <c:crosses val="max"/>
        <c:crossBetween val="between"/>
      </c:valAx>
    </c:plotArea>
    <c:legend>
      <c:legendPos val="t"/>
      <c:layout>
        <c:manualLayout>
          <c:xMode val="edge"/>
          <c:yMode val="edge"/>
          <c:x val="4.0676035996000448E-2"/>
          <c:y val="0"/>
          <c:w val="0.87880055625132558"/>
          <c:h val="0.15694768482514287"/>
        </c:manualLayout>
      </c:layout>
      <c:overlay val="0"/>
    </c:legend>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6950361989228112"/>
          <c:y val="0.15114530049283406"/>
          <c:w val="0.50043338035448792"/>
          <c:h val="0.78419338751258871"/>
        </c:manualLayout>
      </c:layout>
      <c:barChart>
        <c:barDir val="bar"/>
        <c:grouping val="percentStacked"/>
        <c:varyColors val="0"/>
        <c:ser>
          <c:idx val="0"/>
          <c:order val="0"/>
          <c:tx>
            <c:strRef>
              <c:f>Sheet1!$C$1</c:f>
              <c:strCache>
                <c:ptCount val="1"/>
                <c:pt idx="0">
                  <c:v>Don't know/NA</c:v>
                </c:pt>
              </c:strCache>
            </c:strRef>
          </c:tx>
          <c:spPr>
            <a:solidFill>
              <a:sysClr val="window" lastClr="FFFFFF">
                <a:lumMod val="85000"/>
              </a:sys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Sheet1!$B$2:$B$11</c:f>
              <c:numCache>
                <c:formatCode>0</c:formatCode>
                <c:ptCount val="10"/>
                <c:pt idx="0" formatCode="General">
                  <c:v>2020</c:v>
                </c:pt>
                <c:pt idx="1">
                  <c:v>2018</c:v>
                </c:pt>
                <c:pt idx="2" formatCode="General">
                  <c:v>2020</c:v>
                </c:pt>
                <c:pt idx="3">
                  <c:v>2018</c:v>
                </c:pt>
                <c:pt idx="4" formatCode="General">
                  <c:v>2020</c:v>
                </c:pt>
                <c:pt idx="5">
                  <c:v>2018</c:v>
                </c:pt>
                <c:pt idx="6" formatCode="General">
                  <c:v>2020</c:v>
                </c:pt>
                <c:pt idx="7">
                  <c:v>2018</c:v>
                </c:pt>
                <c:pt idx="8" formatCode="General">
                  <c:v>2020</c:v>
                </c:pt>
                <c:pt idx="9">
                  <c:v>2018</c:v>
                </c:pt>
              </c:numCache>
            </c:numRef>
          </c:cat>
          <c:val>
            <c:numRef>
              <c:f>Sheet1!$C$2:$C$11</c:f>
              <c:numCache>
                <c:formatCode>0</c:formatCode>
                <c:ptCount val="10"/>
                <c:pt idx="0" formatCode="General">
                  <c:v>41</c:v>
                </c:pt>
                <c:pt idx="1">
                  <c:v>41.009219319380001</c:v>
                </c:pt>
                <c:pt idx="2">
                  <c:v>34</c:v>
                </c:pt>
                <c:pt idx="3">
                  <c:v>29.48264647217</c:v>
                </c:pt>
                <c:pt idx="4">
                  <c:v>2</c:v>
                </c:pt>
                <c:pt idx="5">
                  <c:v>2.021660606403</c:v>
                </c:pt>
                <c:pt idx="6">
                  <c:v>9</c:v>
                </c:pt>
                <c:pt idx="8">
                  <c:v>11</c:v>
                </c:pt>
                <c:pt idx="9">
                  <c:v>9.4350849793439995</c:v>
                </c:pt>
              </c:numCache>
            </c:numRef>
          </c:val>
          <c:extLst>
            <c:ext xmlns:c16="http://schemas.microsoft.com/office/drawing/2014/chart" uri="{C3380CC4-5D6E-409C-BE32-E72D297353CC}">
              <c16:uniqueId val="{00000000-F237-4C4F-BEFB-6A78CAD92C6E}"/>
            </c:ext>
          </c:extLst>
        </c:ser>
        <c:ser>
          <c:idx val="1"/>
          <c:order val="1"/>
          <c:tx>
            <c:strRef>
              <c:f>Sheet1!$D$1</c:f>
              <c:strCache>
                <c:ptCount val="1"/>
                <c:pt idx="0">
                  <c:v>Not at all satisfied (1)</c:v>
                </c:pt>
              </c:strCache>
            </c:strRef>
          </c:tx>
          <c:spPr>
            <a:solidFill>
              <a:srgbClr val="FF0000"/>
            </a:solidFill>
          </c:spPr>
          <c:invertIfNegative val="0"/>
          <c:dLbls>
            <c:dLbl>
              <c:idx val="1"/>
              <c:layout>
                <c:manualLayout>
                  <c:x val="-1.1023080768803539E-2"/>
                  <c:y val="1.490192877054047E-3"/>
                </c:manualLayout>
              </c:layout>
              <c:spPr>
                <a:noFill/>
                <a:ln>
                  <a:noFill/>
                </a:ln>
                <a:effectLst/>
              </c:spPr>
              <c:txPr>
                <a:bodyPr wrap="square" lIns="38100" tIns="19050" rIns="38100" bIns="19050" anchor="ctr">
                  <a:noAutofit/>
                </a:bodyPr>
                <a:lstStyle/>
                <a:p>
                  <a:pPr>
                    <a:defRPr>
                      <a:solidFill>
                        <a:schemeClr val="tx1">
                          <a:lumMod val="75000"/>
                          <a:lumOff val="25000"/>
                        </a:schemeClr>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3.2257463817151631E-2"/>
                      <c:h val="8.6665301389603391E-2"/>
                    </c:manualLayout>
                  </c15:layout>
                </c:ext>
                <c:ext xmlns:c16="http://schemas.microsoft.com/office/drawing/2014/chart" uri="{C3380CC4-5D6E-409C-BE32-E72D297353CC}">
                  <c16:uniqueId val="{00000001-F237-4C4F-BEFB-6A78CAD92C6E}"/>
                </c:ext>
              </c:extLst>
            </c:dLbl>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Sheet1!$B$2:$B$11</c:f>
              <c:numCache>
                <c:formatCode>0</c:formatCode>
                <c:ptCount val="10"/>
                <c:pt idx="0" formatCode="General">
                  <c:v>2020</c:v>
                </c:pt>
                <c:pt idx="1">
                  <c:v>2018</c:v>
                </c:pt>
                <c:pt idx="2" formatCode="General">
                  <c:v>2020</c:v>
                </c:pt>
                <c:pt idx="3">
                  <c:v>2018</c:v>
                </c:pt>
                <c:pt idx="4" formatCode="General">
                  <c:v>2020</c:v>
                </c:pt>
                <c:pt idx="5">
                  <c:v>2018</c:v>
                </c:pt>
                <c:pt idx="6" formatCode="General">
                  <c:v>2020</c:v>
                </c:pt>
                <c:pt idx="7">
                  <c:v>2018</c:v>
                </c:pt>
                <c:pt idx="8" formatCode="General">
                  <c:v>2020</c:v>
                </c:pt>
                <c:pt idx="9">
                  <c:v>2018</c:v>
                </c:pt>
              </c:numCache>
            </c:numRef>
          </c:cat>
          <c:val>
            <c:numRef>
              <c:f>Sheet1!$D$2:$D$11</c:f>
              <c:numCache>
                <c:formatCode>General</c:formatCode>
                <c:ptCount val="10"/>
                <c:pt idx="2" formatCode="0">
                  <c:v>2</c:v>
                </c:pt>
                <c:pt idx="3" formatCode="0">
                  <c:v>3.7794237729679998</c:v>
                </c:pt>
                <c:pt idx="4" formatCode="0">
                  <c:v>14</c:v>
                </c:pt>
                <c:pt idx="5" formatCode="0">
                  <c:v>8.3804302201599992</c:v>
                </c:pt>
                <c:pt idx="6" formatCode="0">
                  <c:v>25</c:v>
                </c:pt>
                <c:pt idx="8" formatCode="0">
                  <c:v>19</c:v>
                </c:pt>
                <c:pt idx="9" formatCode="0">
                  <c:v>13.51568509194</c:v>
                </c:pt>
              </c:numCache>
            </c:numRef>
          </c:val>
          <c:extLst>
            <c:ext xmlns:c16="http://schemas.microsoft.com/office/drawing/2014/chart" uri="{C3380CC4-5D6E-409C-BE32-E72D297353CC}">
              <c16:uniqueId val="{00000002-F237-4C4F-BEFB-6A78CAD92C6E}"/>
            </c:ext>
          </c:extLst>
        </c:ser>
        <c:ser>
          <c:idx val="2"/>
          <c:order val="2"/>
          <c:tx>
            <c:strRef>
              <c:f>Sheet1!$E$1</c:f>
              <c:strCache>
                <c:ptCount val="1"/>
                <c:pt idx="0">
                  <c:v>Not very satisfied (2)</c:v>
                </c:pt>
              </c:strCache>
            </c:strRef>
          </c:tx>
          <c:spPr>
            <a:solidFill>
              <a:srgbClr val="FF6600"/>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Sheet1!$B$2:$B$11</c:f>
              <c:numCache>
                <c:formatCode>0</c:formatCode>
                <c:ptCount val="10"/>
                <c:pt idx="0" formatCode="General">
                  <c:v>2020</c:v>
                </c:pt>
                <c:pt idx="1">
                  <c:v>2018</c:v>
                </c:pt>
                <c:pt idx="2" formatCode="General">
                  <c:v>2020</c:v>
                </c:pt>
                <c:pt idx="3">
                  <c:v>2018</c:v>
                </c:pt>
                <c:pt idx="4" formatCode="General">
                  <c:v>2020</c:v>
                </c:pt>
                <c:pt idx="5">
                  <c:v>2018</c:v>
                </c:pt>
                <c:pt idx="6" formatCode="General">
                  <c:v>2020</c:v>
                </c:pt>
                <c:pt idx="7">
                  <c:v>2018</c:v>
                </c:pt>
                <c:pt idx="8" formatCode="General">
                  <c:v>2020</c:v>
                </c:pt>
                <c:pt idx="9">
                  <c:v>2018</c:v>
                </c:pt>
              </c:numCache>
            </c:numRef>
          </c:cat>
          <c:val>
            <c:numRef>
              <c:f>Sheet1!$E$2:$E$11</c:f>
              <c:numCache>
                <c:formatCode>0</c:formatCode>
                <c:ptCount val="10"/>
                <c:pt idx="1">
                  <c:v>2.2803088812440002</c:v>
                </c:pt>
                <c:pt idx="2">
                  <c:v>6</c:v>
                </c:pt>
                <c:pt idx="3">
                  <c:v>8.8862961418639994</c:v>
                </c:pt>
                <c:pt idx="4">
                  <c:v>30</c:v>
                </c:pt>
                <c:pt idx="5">
                  <c:v>28.59386230654</c:v>
                </c:pt>
                <c:pt idx="6">
                  <c:v>17</c:v>
                </c:pt>
                <c:pt idx="8">
                  <c:v>27</c:v>
                </c:pt>
                <c:pt idx="9">
                  <c:v>29.892904753540002</c:v>
                </c:pt>
              </c:numCache>
            </c:numRef>
          </c:val>
          <c:extLst>
            <c:ext xmlns:c16="http://schemas.microsoft.com/office/drawing/2014/chart" uri="{C3380CC4-5D6E-409C-BE32-E72D297353CC}">
              <c16:uniqueId val="{00000003-F237-4C4F-BEFB-6A78CAD92C6E}"/>
            </c:ext>
          </c:extLst>
        </c:ser>
        <c:ser>
          <c:idx val="3"/>
          <c:order val="3"/>
          <c:tx>
            <c:strRef>
              <c:f>Sheet1!$F$1</c:f>
              <c:strCache>
                <c:ptCount val="1"/>
                <c:pt idx="0">
                  <c:v>Quite satisfied (2)</c:v>
                </c:pt>
              </c:strCache>
            </c:strRef>
          </c:tx>
          <c:spPr>
            <a:solidFill>
              <a:srgbClr val="00CC66"/>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Sheet1!$B$2:$B$11</c:f>
              <c:numCache>
                <c:formatCode>0</c:formatCode>
                <c:ptCount val="10"/>
                <c:pt idx="0" formatCode="General">
                  <c:v>2020</c:v>
                </c:pt>
                <c:pt idx="1">
                  <c:v>2018</c:v>
                </c:pt>
                <c:pt idx="2" formatCode="General">
                  <c:v>2020</c:v>
                </c:pt>
                <c:pt idx="3">
                  <c:v>2018</c:v>
                </c:pt>
                <c:pt idx="4" formatCode="General">
                  <c:v>2020</c:v>
                </c:pt>
                <c:pt idx="5">
                  <c:v>2018</c:v>
                </c:pt>
                <c:pt idx="6" formatCode="General">
                  <c:v>2020</c:v>
                </c:pt>
                <c:pt idx="7">
                  <c:v>2018</c:v>
                </c:pt>
                <c:pt idx="8" formatCode="General">
                  <c:v>2020</c:v>
                </c:pt>
                <c:pt idx="9">
                  <c:v>2018</c:v>
                </c:pt>
              </c:numCache>
            </c:numRef>
          </c:cat>
          <c:val>
            <c:numRef>
              <c:f>Sheet1!$F$2:$F$11</c:f>
              <c:numCache>
                <c:formatCode>0</c:formatCode>
                <c:ptCount val="10"/>
                <c:pt idx="0" formatCode="General">
                  <c:v>36</c:v>
                </c:pt>
                <c:pt idx="1">
                  <c:v>35.876721353000001</c:v>
                </c:pt>
                <c:pt idx="2">
                  <c:v>41</c:v>
                </c:pt>
                <c:pt idx="3">
                  <c:v>42.421282877140001</c:v>
                </c:pt>
                <c:pt idx="4">
                  <c:v>45</c:v>
                </c:pt>
                <c:pt idx="5">
                  <c:v>53.862610319470001</c:v>
                </c:pt>
                <c:pt idx="6">
                  <c:v>35</c:v>
                </c:pt>
                <c:pt idx="8">
                  <c:v>38</c:v>
                </c:pt>
                <c:pt idx="9">
                  <c:v>41.897194144739998</c:v>
                </c:pt>
              </c:numCache>
            </c:numRef>
          </c:val>
          <c:extLst>
            <c:ext xmlns:c16="http://schemas.microsoft.com/office/drawing/2014/chart" uri="{C3380CC4-5D6E-409C-BE32-E72D297353CC}">
              <c16:uniqueId val="{00000004-F237-4C4F-BEFB-6A78CAD92C6E}"/>
            </c:ext>
          </c:extLst>
        </c:ser>
        <c:ser>
          <c:idx val="4"/>
          <c:order val="4"/>
          <c:tx>
            <c:strRef>
              <c:f>Sheet1!$G$1</c:f>
              <c:strCache>
                <c:ptCount val="1"/>
                <c:pt idx="0">
                  <c:v>Very satisfied (4)</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Sheet1!$B$2:$B$11</c:f>
              <c:numCache>
                <c:formatCode>0</c:formatCode>
                <c:ptCount val="10"/>
                <c:pt idx="0" formatCode="General">
                  <c:v>2020</c:v>
                </c:pt>
                <c:pt idx="1">
                  <c:v>2018</c:v>
                </c:pt>
                <c:pt idx="2" formatCode="General">
                  <c:v>2020</c:v>
                </c:pt>
                <c:pt idx="3">
                  <c:v>2018</c:v>
                </c:pt>
                <c:pt idx="4" formatCode="General">
                  <c:v>2020</c:v>
                </c:pt>
                <c:pt idx="5">
                  <c:v>2018</c:v>
                </c:pt>
                <c:pt idx="6" formatCode="General">
                  <c:v>2020</c:v>
                </c:pt>
                <c:pt idx="7">
                  <c:v>2018</c:v>
                </c:pt>
                <c:pt idx="8" formatCode="General">
                  <c:v>2020</c:v>
                </c:pt>
                <c:pt idx="9">
                  <c:v>2018</c:v>
                </c:pt>
              </c:numCache>
            </c:numRef>
          </c:cat>
          <c:val>
            <c:numRef>
              <c:f>Sheet1!$G$2:$G$11</c:f>
              <c:numCache>
                <c:formatCode>0</c:formatCode>
                <c:ptCount val="10"/>
                <c:pt idx="0" formatCode="General">
                  <c:v>23</c:v>
                </c:pt>
                <c:pt idx="1">
                  <c:v>20.559743193679999</c:v>
                </c:pt>
                <c:pt idx="2">
                  <c:v>17</c:v>
                </c:pt>
                <c:pt idx="3">
                  <c:v>15.430350735859999</c:v>
                </c:pt>
                <c:pt idx="4">
                  <c:v>8</c:v>
                </c:pt>
                <c:pt idx="5">
                  <c:v>7.1414365474289996</c:v>
                </c:pt>
                <c:pt idx="6">
                  <c:v>14</c:v>
                </c:pt>
                <c:pt idx="8">
                  <c:v>5</c:v>
                </c:pt>
                <c:pt idx="9">
                  <c:v>5.2591310304309999</c:v>
                </c:pt>
              </c:numCache>
            </c:numRef>
          </c:val>
          <c:extLst>
            <c:ext xmlns:c16="http://schemas.microsoft.com/office/drawing/2014/chart" uri="{C3380CC4-5D6E-409C-BE32-E72D297353CC}">
              <c16:uniqueId val="{00000005-F237-4C4F-BEFB-6A78CAD92C6E}"/>
            </c:ext>
          </c:extLst>
        </c:ser>
        <c:dLbls>
          <c:showLegendKey val="0"/>
          <c:showVal val="0"/>
          <c:showCatName val="0"/>
          <c:showSerName val="0"/>
          <c:showPercent val="0"/>
          <c:showBubbleSize val="0"/>
        </c:dLbls>
        <c:gapWidth val="30"/>
        <c:overlap val="100"/>
        <c:axId val="240025752"/>
        <c:axId val="240026144"/>
      </c:barChart>
      <c:catAx>
        <c:axId val="240025752"/>
        <c:scaling>
          <c:orientation val="maxMin"/>
        </c:scaling>
        <c:delete val="0"/>
        <c:axPos val="l"/>
        <c:numFmt formatCode="General" sourceLinked="1"/>
        <c:majorTickMark val="out"/>
        <c:minorTickMark val="none"/>
        <c:tickLblPos val="nextTo"/>
        <c:txPr>
          <a:bodyPr/>
          <a:lstStyle/>
          <a:p>
            <a:pPr>
              <a:defRPr sz="1200"/>
            </a:pPr>
            <a:endParaRPr lang="en-US"/>
          </a:p>
        </c:txPr>
        <c:crossAx val="240026144"/>
        <c:crosses val="autoZero"/>
        <c:auto val="1"/>
        <c:lblAlgn val="ctr"/>
        <c:lblOffset val="100"/>
        <c:noMultiLvlLbl val="0"/>
      </c:catAx>
      <c:valAx>
        <c:axId val="240026144"/>
        <c:scaling>
          <c:orientation val="minMax"/>
        </c:scaling>
        <c:delete val="0"/>
        <c:axPos val="b"/>
        <c:title>
          <c:tx>
            <c:rich>
              <a:bodyPr/>
              <a:lstStyle/>
              <a:p>
                <a:pPr>
                  <a:defRPr/>
                </a:pPr>
                <a:r>
                  <a:rPr lang="en-NZ" dirty="0"/>
                  <a:t>%</a:t>
                </a:r>
              </a:p>
            </c:rich>
          </c:tx>
          <c:overlay val="0"/>
        </c:title>
        <c:numFmt formatCode="0%" sourceLinked="1"/>
        <c:majorTickMark val="none"/>
        <c:minorTickMark val="none"/>
        <c:tickLblPos val="none"/>
        <c:crossAx val="240025752"/>
        <c:crosses val="max"/>
        <c:crossBetween val="between"/>
      </c:valAx>
    </c:plotArea>
    <c:legend>
      <c:legendPos val="t"/>
      <c:layout>
        <c:manualLayout>
          <c:xMode val="edge"/>
          <c:yMode val="edge"/>
          <c:x val="4.0676035996000448E-2"/>
          <c:y val="0"/>
          <c:w val="0.87880055625132558"/>
          <c:h val="0.11648807401031362"/>
        </c:manualLayout>
      </c:layout>
      <c:overlay val="0"/>
    </c:legend>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9752669526618256"/>
          <c:y val="0.13014819341060871"/>
          <c:w val="0.47330546605932666"/>
          <c:h val="0.73243127306842448"/>
        </c:manualLayout>
      </c:layout>
      <c:barChart>
        <c:barDir val="bar"/>
        <c:grouping val="clustered"/>
        <c:varyColors val="0"/>
        <c:ser>
          <c:idx val="0"/>
          <c:order val="0"/>
          <c:tx>
            <c:strRef>
              <c:f>Sheet1!$B$1</c:f>
              <c:strCache>
                <c:ptCount val="1"/>
                <c:pt idx="0">
                  <c:v>%</c:v>
                </c:pt>
              </c:strCache>
            </c:strRef>
          </c:tx>
          <c:spPr>
            <a:solidFill>
              <a:srgbClr val="00CC66"/>
            </a:solidFill>
          </c:spPr>
          <c:invertIfNegative val="0"/>
          <c:dPt>
            <c:idx val="0"/>
            <c:invertIfNegative val="0"/>
            <c:bubble3D val="0"/>
            <c:spPr>
              <a:solidFill>
                <a:srgbClr val="6076B4"/>
              </a:solidFill>
            </c:spPr>
            <c:extLst>
              <c:ext xmlns:c16="http://schemas.microsoft.com/office/drawing/2014/chart" uri="{C3380CC4-5D6E-409C-BE32-E72D297353CC}">
                <c16:uniqueId val="{00000001-F40E-4730-8E4F-30CF0623E5DA}"/>
              </c:ext>
            </c:extLst>
          </c:dPt>
          <c:dPt>
            <c:idx val="1"/>
            <c:invertIfNegative val="0"/>
            <c:bubble3D val="0"/>
            <c:spPr>
              <a:solidFill>
                <a:srgbClr val="9C5252"/>
              </a:solidFill>
            </c:spPr>
            <c:extLst>
              <c:ext xmlns:c16="http://schemas.microsoft.com/office/drawing/2014/chart" uri="{C3380CC4-5D6E-409C-BE32-E72D297353CC}">
                <c16:uniqueId val="{00000002-F40E-4730-8E4F-30CF0623E5DA}"/>
              </c:ext>
            </c:extLst>
          </c:dPt>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2020</c:v>
                </c:pt>
                <c:pt idx="1">
                  <c:v>2018</c:v>
                </c:pt>
              </c:numCache>
            </c:numRef>
          </c:cat>
          <c:val>
            <c:numRef>
              <c:f>Sheet1!$B$2:$B$3</c:f>
              <c:numCache>
                <c:formatCode>0</c:formatCode>
                <c:ptCount val="2"/>
                <c:pt idx="0">
                  <c:v>16.424822855839999</c:v>
                </c:pt>
                <c:pt idx="1">
                  <c:v>20.499695329449999</c:v>
                </c:pt>
              </c:numCache>
            </c:numRef>
          </c:val>
          <c:extLst>
            <c:ext xmlns:c16="http://schemas.microsoft.com/office/drawing/2014/chart" uri="{C3380CC4-5D6E-409C-BE32-E72D297353CC}">
              <c16:uniqueId val="{00000003-F40E-4730-8E4F-30CF0623E5DA}"/>
            </c:ext>
          </c:extLst>
        </c:ser>
        <c:dLbls>
          <c:dLblPos val="outEnd"/>
          <c:showLegendKey val="0"/>
          <c:showVal val="1"/>
          <c:showCatName val="0"/>
          <c:showSerName val="0"/>
          <c:showPercent val="0"/>
          <c:showBubbleSize val="0"/>
        </c:dLbls>
        <c:gapWidth val="100"/>
        <c:axId val="892659736"/>
        <c:axId val="892658424"/>
      </c:barChart>
      <c:valAx>
        <c:axId val="892658424"/>
        <c:scaling>
          <c:orientation val="minMax"/>
          <c:min val="0"/>
        </c:scaling>
        <c:delete val="0"/>
        <c:axPos val="b"/>
        <c:title>
          <c:tx>
            <c:rich>
              <a:bodyPr/>
              <a:lstStyle/>
              <a:p>
                <a:pPr>
                  <a:defRPr/>
                </a:pPr>
                <a:r>
                  <a:rPr lang="en-NZ" dirty="0"/>
                  <a:t>% have applied</a:t>
                </a:r>
                <a:r>
                  <a:rPr lang="en-NZ" baseline="0" dirty="0"/>
                  <a:t> for building or resource consent</a:t>
                </a:r>
                <a:endParaRPr lang="en-NZ" dirty="0"/>
              </a:p>
            </c:rich>
          </c:tx>
          <c:layout>
            <c:manualLayout>
              <c:xMode val="edge"/>
              <c:yMode val="edge"/>
              <c:x val="0.40183465726030443"/>
              <c:y val="0.88410064648050812"/>
            </c:manualLayout>
          </c:layout>
          <c:overlay val="0"/>
        </c:title>
        <c:numFmt formatCode="0" sourceLinked="1"/>
        <c:majorTickMark val="none"/>
        <c:minorTickMark val="none"/>
        <c:tickLblPos val="none"/>
        <c:crossAx val="892659736"/>
        <c:crosses val="max"/>
        <c:crossBetween val="between"/>
      </c:valAx>
      <c:catAx>
        <c:axId val="892659736"/>
        <c:scaling>
          <c:orientation val="maxMin"/>
        </c:scaling>
        <c:delete val="0"/>
        <c:axPos val="l"/>
        <c:numFmt formatCode="General" sourceLinked="1"/>
        <c:majorTickMark val="out"/>
        <c:minorTickMark val="none"/>
        <c:tickLblPos val="nextTo"/>
        <c:crossAx val="892658424"/>
        <c:crosses val="autoZero"/>
        <c:auto val="1"/>
        <c:lblAlgn val="ctr"/>
        <c:lblOffset val="100"/>
        <c:noMultiLvlLbl val="0"/>
      </c:catAx>
    </c:plotArea>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299276721778388"/>
          <c:y val="0.27124358867533238"/>
          <c:w val="0.64000938027087895"/>
          <c:h val="0.52470743991408364"/>
        </c:manualLayout>
      </c:layout>
      <c:barChart>
        <c:barDir val="bar"/>
        <c:grouping val="percentStacked"/>
        <c:varyColors val="0"/>
        <c:ser>
          <c:idx val="1"/>
          <c:order val="0"/>
          <c:tx>
            <c:strRef>
              <c:f>Sheet1!$B$1</c:f>
              <c:strCache>
                <c:ptCount val="1"/>
                <c:pt idx="0">
                  <c:v>Don't know/NA</c:v>
                </c:pt>
              </c:strCache>
            </c:strRef>
          </c:tx>
          <c:spPr>
            <a:solidFill>
              <a:srgbClr val="D9D9D9"/>
            </a:solidFill>
          </c:spPr>
          <c:invertIfNegative val="0"/>
          <c:dLbls>
            <c:spPr>
              <a:noFill/>
              <a:ln>
                <a:noFill/>
              </a:ln>
              <a:effectLst/>
            </c:spPr>
            <c:txPr>
              <a:bodyPr wrap="square" lIns="38100" tIns="19050" rIns="38100" bIns="19050" anchor="ctr">
                <a:spAutoFit/>
              </a:bodyPr>
              <a:lstStyle/>
              <a:p>
                <a:pPr>
                  <a:defRPr>
                    <a:solidFill>
                      <a:schemeClr val="tx1">
                        <a:lumMod val="75000"/>
                        <a:lumOff val="25000"/>
                      </a:schemeClr>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Sheet1!$B$2:$B$3</c:f>
              <c:numCache>
                <c:formatCode>0</c:formatCode>
                <c:ptCount val="2"/>
                <c:pt idx="0">
                  <c:v>2.0190614867860002</c:v>
                </c:pt>
                <c:pt idx="1">
                  <c:v>3.4567132267609999</c:v>
                </c:pt>
              </c:numCache>
            </c:numRef>
          </c:val>
          <c:extLst>
            <c:ext xmlns:c16="http://schemas.microsoft.com/office/drawing/2014/chart" uri="{C3380CC4-5D6E-409C-BE32-E72D297353CC}">
              <c16:uniqueId val="{00000000-331B-495A-81A2-B351E140F8E6}"/>
            </c:ext>
          </c:extLst>
        </c:ser>
        <c:ser>
          <c:idx val="2"/>
          <c:order val="1"/>
          <c:tx>
            <c:strRef>
              <c:f>Sheet1!$C$1</c:f>
              <c:strCache>
                <c:ptCount val="1"/>
                <c:pt idx="0">
                  <c:v>Not at all satisfied (1)</c:v>
                </c:pt>
              </c:strCache>
            </c:strRef>
          </c:tx>
          <c:spPr>
            <a:solidFill>
              <a:srgbClr val="FF0000"/>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Sheet1!$C$2:$C$3</c:f>
              <c:numCache>
                <c:formatCode>0</c:formatCode>
                <c:ptCount val="2"/>
                <c:pt idx="0">
                  <c:v>18.364080921380001</c:v>
                </c:pt>
                <c:pt idx="1">
                  <c:v>18.08816451581</c:v>
                </c:pt>
              </c:numCache>
            </c:numRef>
          </c:val>
          <c:extLst>
            <c:ext xmlns:c16="http://schemas.microsoft.com/office/drawing/2014/chart" uri="{C3380CC4-5D6E-409C-BE32-E72D297353CC}">
              <c16:uniqueId val="{00000001-331B-495A-81A2-B351E140F8E6}"/>
            </c:ext>
          </c:extLst>
        </c:ser>
        <c:ser>
          <c:idx val="3"/>
          <c:order val="2"/>
          <c:tx>
            <c:strRef>
              <c:f>Sheet1!$D$1</c:f>
              <c:strCache>
                <c:ptCount val="1"/>
                <c:pt idx="0">
                  <c:v>Not very satisfied (2)</c:v>
                </c:pt>
              </c:strCache>
            </c:strRef>
          </c:tx>
          <c:spPr>
            <a:solidFill>
              <a:srgbClr val="FF66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Sheet1!$D$2:$D$3</c:f>
              <c:numCache>
                <c:formatCode>0</c:formatCode>
                <c:ptCount val="2"/>
                <c:pt idx="0">
                  <c:v>23.731610044140002</c:v>
                </c:pt>
                <c:pt idx="1">
                  <c:v>26.85050705706</c:v>
                </c:pt>
              </c:numCache>
            </c:numRef>
          </c:val>
          <c:extLst>
            <c:ext xmlns:c16="http://schemas.microsoft.com/office/drawing/2014/chart" uri="{C3380CC4-5D6E-409C-BE32-E72D297353CC}">
              <c16:uniqueId val="{00000002-331B-495A-81A2-B351E140F8E6}"/>
            </c:ext>
          </c:extLst>
        </c:ser>
        <c:ser>
          <c:idx val="4"/>
          <c:order val="3"/>
          <c:tx>
            <c:strRef>
              <c:f>Sheet1!$E$1</c:f>
              <c:strCache>
                <c:ptCount val="1"/>
                <c:pt idx="0">
                  <c:v>Quite satisfied (2)</c:v>
                </c:pt>
              </c:strCache>
            </c:strRef>
          </c:tx>
          <c:spPr>
            <a:solidFill>
              <a:srgbClr val="00CC66"/>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Sheet1!$E$2:$E$3</c:f>
              <c:numCache>
                <c:formatCode>0</c:formatCode>
                <c:ptCount val="2"/>
                <c:pt idx="0">
                  <c:v>32.500395919150002</c:v>
                </c:pt>
                <c:pt idx="1">
                  <c:v>38.795910217989999</c:v>
                </c:pt>
              </c:numCache>
            </c:numRef>
          </c:val>
          <c:extLst>
            <c:ext xmlns:c16="http://schemas.microsoft.com/office/drawing/2014/chart" uri="{C3380CC4-5D6E-409C-BE32-E72D297353CC}">
              <c16:uniqueId val="{00000003-331B-495A-81A2-B351E140F8E6}"/>
            </c:ext>
          </c:extLst>
        </c:ser>
        <c:ser>
          <c:idx val="5"/>
          <c:order val="4"/>
          <c:tx>
            <c:strRef>
              <c:f>Sheet1!$F$1</c:f>
              <c:strCache>
                <c:ptCount val="1"/>
                <c:pt idx="0">
                  <c:v>Very satisfied (4)</c:v>
                </c:pt>
              </c:strCache>
            </c:strRef>
          </c:tx>
          <c:spPr>
            <a:solidFill>
              <a:srgbClr val="00B050"/>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2020</c:v>
                </c:pt>
                <c:pt idx="1">
                  <c:v>2018</c:v>
                </c:pt>
              </c:numCache>
            </c:numRef>
          </c:cat>
          <c:val>
            <c:numRef>
              <c:f>Sheet1!$F$2:$F$3</c:f>
              <c:numCache>
                <c:formatCode>0</c:formatCode>
                <c:ptCount val="2"/>
                <c:pt idx="0">
                  <c:v>23.384851628540002</c:v>
                </c:pt>
                <c:pt idx="1">
                  <c:v>12.808704982369999</c:v>
                </c:pt>
              </c:numCache>
            </c:numRef>
          </c:val>
          <c:extLst>
            <c:ext xmlns:c16="http://schemas.microsoft.com/office/drawing/2014/chart" uri="{C3380CC4-5D6E-409C-BE32-E72D297353CC}">
              <c16:uniqueId val="{00000004-331B-495A-81A2-B351E140F8E6}"/>
            </c:ext>
          </c:extLst>
        </c:ser>
        <c:dLbls>
          <c:showLegendKey val="0"/>
          <c:showVal val="0"/>
          <c:showCatName val="0"/>
          <c:showSerName val="0"/>
          <c:showPercent val="0"/>
          <c:showBubbleSize val="0"/>
        </c:dLbls>
        <c:gapWidth val="59"/>
        <c:overlap val="100"/>
        <c:axId val="240025752"/>
        <c:axId val="240026144"/>
      </c:barChart>
      <c:catAx>
        <c:axId val="240025752"/>
        <c:scaling>
          <c:orientation val="maxMin"/>
        </c:scaling>
        <c:delete val="0"/>
        <c:axPos val="l"/>
        <c:numFmt formatCode="General" sourceLinked="1"/>
        <c:majorTickMark val="out"/>
        <c:minorTickMark val="none"/>
        <c:tickLblPos val="nextTo"/>
        <c:crossAx val="240026144"/>
        <c:crosses val="autoZero"/>
        <c:auto val="1"/>
        <c:lblAlgn val="ctr"/>
        <c:lblOffset val="100"/>
        <c:noMultiLvlLbl val="0"/>
      </c:catAx>
      <c:valAx>
        <c:axId val="240026144"/>
        <c:scaling>
          <c:orientation val="minMax"/>
        </c:scaling>
        <c:delete val="0"/>
        <c:axPos val="b"/>
        <c:title>
          <c:tx>
            <c:rich>
              <a:bodyPr/>
              <a:lstStyle/>
              <a:p>
                <a:pPr>
                  <a:defRPr/>
                </a:pPr>
                <a:r>
                  <a:rPr lang="en-NZ" dirty="0"/>
                  <a:t>%</a:t>
                </a:r>
              </a:p>
            </c:rich>
          </c:tx>
          <c:overlay val="0"/>
        </c:title>
        <c:numFmt formatCode="0%" sourceLinked="1"/>
        <c:majorTickMark val="none"/>
        <c:minorTickMark val="none"/>
        <c:tickLblPos val="none"/>
        <c:crossAx val="240025752"/>
        <c:crosses val="max"/>
        <c:crossBetween val="between"/>
      </c:valAx>
    </c:plotArea>
    <c:legend>
      <c:legendPos val="t"/>
      <c:layout>
        <c:manualLayout>
          <c:xMode val="edge"/>
          <c:yMode val="edge"/>
          <c:x val="4.0676035996000448E-2"/>
          <c:y val="0"/>
          <c:w val="0.87880055625132558"/>
          <c:h val="0.15302836721845722"/>
        </c:manualLayout>
      </c:layout>
      <c:overlay val="0"/>
    </c:legend>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9752669526618256"/>
          <c:y val="4.0476909998277175E-2"/>
          <c:w val="0.47330546605932666"/>
          <c:h val="0.8221026291337048"/>
        </c:manualLayout>
      </c:layout>
      <c:barChart>
        <c:barDir val="bar"/>
        <c:grouping val="clustered"/>
        <c:varyColors val="0"/>
        <c:ser>
          <c:idx val="0"/>
          <c:order val="0"/>
          <c:tx>
            <c:strRef>
              <c:f>Sheet1!$B$1</c:f>
              <c:strCache>
                <c:ptCount val="1"/>
                <c:pt idx="0">
                  <c:v>Currently use</c:v>
                </c:pt>
              </c:strCache>
            </c:strRef>
          </c:tx>
          <c:spPr>
            <a:solidFill>
              <a:srgbClr val="6076B4"/>
            </a:solidFill>
          </c:spPr>
          <c:invertIfNegative val="0"/>
          <c:dPt>
            <c:idx val="0"/>
            <c:invertIfNegative val="0"/>
            <c:bubble3D val="0"/>
            <c:extLst>
              <c:ext xmlns:c16="http://schemas.microsoft.com/office/drawing/2014/chart" uri="{C3380CC4-5D6E-409C-BE32-E72D297353CC}">
                <c16:uniqueId val="{00000001-F40E-4730-8E4F-30CF0623E5DA}"/>
              </c:ext>
            </c:extLst>
          </c:dPt>
          <c:dPt>
            <c:idx val="1"/>
            <c:invertIfNegative val="0"/>
            <c:bubble3D val="0"/>
            <c:extLst>
              <c:ext xmlns:c16="http://schemas.microsoft.com/office/drawing/2014/chart" uri="{C3380CC4-5D6E-409C-BE32-E72D297353CC}">
                <c16:uniqueId val="{00000002-F40E-4730-8E4F-30CF0623E5DA}"/>
              </c:ext>
            </c:extLst>
          </c:dPt>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Phone</c:v>
                </c:pt>
                <c:pt idx="1">
                  <c:v>Email</c:v>
                </c:pt>
                <c:pt idx="2">
                  <c:v>Visit a Council office</c:v>
                </c:pt>
                <c:pt idx="3">
                  <c:v>Council website</c:v>
                </c:pt>
                <c:pt idx="4">
                  <c:v>Visit a library</c:v>
                </c:pt>
                <c:pt idx="5">
                  <c:v>Snap, Send, Solve</c:v>
                </c:pt>
                <c:pt idx="6">
                  <c:v>Facebook</c:v>
                </c:pt>
                <c:pt idx="7">
                  <c:v>Other</c:v>
                </c:pt>
                <c:pt idx="8">
                  <c:v>None/don't contact them</c:v>
                </c:pt>
              </c:strCache>
            </c:strRef>
          </c:cat>
          <c:val>
            <c:numRef>
              <c:f>Sheet1!$B$2:$B$10</c:f>
              <c:numCache>
                <c:formatCode>0</c:formatCode>
                <c:ptCount val="9"/>
                <c:pt idx="0">
                  <c:v>83.54635818138</c:v>
                </c:pt>
                <c:pt idx="1">
                  <c:v>55.696357444509999</c:v>
                </c:pt>
                <c:pt idx="2">
                  <c:v>45.818345728760001</c:v>
                </c:pt>
                <c:pt idx="3">
                  <c:v>24.701859329529999</c:v>
                </c:pt>
                <c:pt idx="4">
                  <c:v>14.22256893696</c:v>
                </c:pt>
                <c:pt idx="5">
                  <c:v>9.5205185082269992</c:v>
                </c:pt>
                <c:pt idx="6">
                  <c:v>8.2790693456179998</c:v>
                </c:pt>
                <c:pt idx="7">
                  <c:v>1.5599619654920001</c:v>
                </c:pt>
                <c:pt idx="8">
                  <c:v>0.82418830329619996</c:v>
                </c:pt>
              </c:numCache>
            </c:numRef>
          </c:val>
          <c:extLst>
            <c:ext xmlns:c16="http://schemas.microsoft.com/office/drawing/2014/chart" uri="{C3380CC4-5D6E-409C-BE32-E72D297353CC}">
              <c16:uniqueId val="{00000003-F40E-4730-8E4F-30CF0623E5DA}"/>
            </c:ext>
          </c:extLst>
        </c:ser>
        <c:ser>
          <c:idx val="1"/>
          <c:order val="1"/>
          <c:tx>
            <c:strRef>
              <c:f>Sheet1!$C$1</c:f>
              <c:strCache>
                <c:ptCount val="1"/>
                <c:pt idx="0">
                  <c:v>Prefer to use</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Phone</c:v>
                </c:pt>
                <c:pt idx="1">
                  <c:v>Email</c:v>
                </c:pt>
                <c:pt idx="2">
                  <c:v>Visit a Council office</c:v>
                </c:pt>
                <c:pt idx="3">
                  <c:v>Council website</c:v>
                </c:pt>
                <c:pt idx="4">
                  <c:v>Visit a library</c:v>
                </c:pt>
                <c:pt idx="5">
                  <c:v>Snap, Send, Solve</c:v>
                </c:pt>
                <c:pt idx="6">
                  <c:v>Facebook</c:v>
                </c:pt>
                <c:pt idx="7">
                  <c:v>Other</c:v>
                </c:pt>
                <c:pt idx="8">
                  <c:v>None/don't contact them</c:v>
                </c:pt>
              </c:strCache>
            </c:strRef>
          </c:cat>
          <c:val>
            <c:numRef>
              <c:f>Sheet1!$C$2:$C$10</c:f>
              <c:numCache>
                <c:formatCode>0</c:formatCode>
                <c:ptCount val="9"/>
                <c:pt idx="0">
                  <c:v>44.578991135850004</c:v>
                </c:pt>
                <c:pt idx="1">
                  <c:v>30.965850888719999</c:v>
                </c:pt>
                <c:pt idx="2">
                  <c:v>14.699712749730001</c:v>
                </c:pt>
                <c:pt idx="3">
                  <c:v>4.3423656060119997</c:v>
                </c:pt>
                <c:pt idx="4">
                  <c:v>1.061773688765</c:v>
                </c:pt>
                <c:pt idx="5">
                  <c:v>2.5696779630809998</c:v>
                </c:pt>
                <c:pt idx="6">
                  <c:v>0.95743966454439999</c:v>
                </c:pt>
                <c:pt idx="8">
                  <c:v>0.60738653648459995</c:v>
                </c:pt>
              </c:numCache>
            </c:numRef>
          </c:val>
          <c:extLst>
            <c:ext xmlns:c16="http://schemas.microsoft.com/office/drawing/2014/chart" uri="{C3380CC4-5D6E-409C-BE32-E72D297353CC}">
              <c16:uniqueId val="{00000001-479F-4E83-9633-6D487A565EF4}"/>
            </c:ext>
          </c:extLst>
        </c:ser>
        <c:dLbls>
          <c:dLblPos val="outEnd"/>
          <c:showLegendKey val="0"/>
          <c:showVal val="1"/>
          <c:showCatName val="0"/>
          <c:showSerName val="0"/>
          <c:showPercent val="0"/>
          <c:showBubbleSize val="0"/>
        </c:dLbls>
        <c:gapWidth val="100"/>
        <c:axId val="892659736"/>
        <c:axId val="892658424"/>
      </c:barChart>
      <c:valAx>
        <c:axId val="892658424"/>
        <c:scaling>
          <c:orientation val="minMax"/>
          <c:min val="0"/>
        </c:scaling>
        <c:delete val="0"/>
        <c:axPos val="b"/>
        <c:title>
          <c:tx>
            <c:rich>
              <a:bodyPr/>
              <a:lstStyle/>
              <a:p>
                <a:pPr>
                  <a:defRPr/>
                </a:pPr>
                <a:r>
                  <a:rPr lang="en-NZ" dirty="0"/>
                  <a:t>%</a:t>
                </a:r>
              </a:p>
            </c:rich>
          </c:tx>
          <c:layout>
            <c:manualLayout>
              <c:xMode val="edge"/>
              <c:yMode val="edge"/>
              <c:x val="0.83923050216642592"/>
              <c:y val="0.87692694403099947"/>
            </c:manualLayout>
          </c:layout>
          <c:overlay val="0"/>
        </c:title>
        <c:numFmt formatCode="0" sourceLinked="1"/>
        <c:majorTickMark val="none"/>
        <c:minorTickMark val="none"/>
        <c:tickLblPos val="none"/>
        <c:crossAx val="892659736"/>
        <c:crosses val="max"/>
        <c:crossBetween val="between"/>
      </c:valAx>
      <c:catAx>
        <c:axId val="892659736"/>
        <c:scaling>
          <c:orientation val="maxMin"/>
        </c:scaling>
        <c:delete val="0"/>
        <c:axPos val="l"/>
        <c:numFmt formatCode="General" sourceLinked="1"/>
        <c:majorTickMark val="out"/>
        <c:minorTickMark val="none"/>
        <c:tickLblPos val="nextTo"/>
        <c:crossAx val="892658424"/>
        <c:crosses val="autoZero"/>
        <c:auto val="1"/>
        <c:lblAlgn val="ctr"/>
        <c:lblOffset val="100"/>
        <c:noMultiLvlLbl val="0"/>
      </c:catAx>
    </c:plotArea>
    <c:legend>
      <c:legendPos val="r"/>
      <c:layout>
        <c:manualLayout>
          <c:xMode val="edge"/>
          <c:yMode val="edge"/>
          <c:x val="0.8005946561493168"/>
          <c:y val="0.30965155337852895"/>
          <c:w val="0.17471364292856351"/>
          <c:h val="0.14091281972085251"/>
        </c:manualLayout>
      </c:layout>
      <c:overlay val="0"/>
    </c:legend>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7341956860760324"/>
          <c:y val="3.2861727167215617E-2"/>
          <c:w val="0.3175562797549244"/>
          <c:h val="0.87425908213926318"/>
        </c:manualLayout>
      </c:layout>
      <c:barChart>
        <c:barDir val="bar"/>
        <c:grouping val="clustered"/>
        <c:varyColors val="0"/>
        <c:ser>
          <c:idx val="0"/>
          <c:order val="0"/>
          <c:tx>
            <c:strRef>
              <c:f>Sheet1!$B$1</c:f>
              <c:strCache>
                <c:ptCount val="1"/>
                <c:pt idx="0">
                  <c:v>2020</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Roading/verges/footpaths/signage/speed limits</c:v>
                </c:pt>
                <c:pt idx="1">
                  <c:v>Rubbish/recycling</c:v>
                </c:pt>
                <c:pt idx="2">
                  <c:v>Water quality/supply</c:v>
                </c:pt>
                <c:pt idx="3">
                  <c:v>Service from Council/communcation/consultation</c:v>
                </c:pt>
                <c:pt idx="4">
                  <c:v>Consents process/compliance/regulations</c:v>
                </c:pt>
                <c:pt idx="5">
                  <c:v>Sport/recreation facilities/activities for youth</c:v>
                </c:pt>
                <c:pt idx="6">
                  <c:v>Rates</c:v>
                </c:pt>
                <c:pt idx="7">
                  <c:v>Stormwater/drainage/flooding</c:v>
                </c:pt>
                <c:pt idx="8">
                  <c:v>Sewerage</c:v>
                </c:pt>
                <c:pt idx="9">
                  <c:v>Hurunui Water Plan (HWP)</c:v>
                </c:pt>
                <c:pt idx="10">
                  <c:v>Other</c:v>
                </c:pt>
                <c:pt idx="11">
                  <c:v>All good/happy</c:v>
                </c:pt>
                <c:pt idx="12">
                  <c:v>No further comments</c:v>
                </c:pt>
              </c:strCache>
            </c:strRef>
          </c:cat>
          <c:val>
            <c:numRef>
              <c:f>Sheet1!$B$2:$B$14</c:f>
              <c:numCache>
                <c:formatCode>0</c:formatCode>
                <c:ptCount val="13"/>
                <c:pt idx="0">
                  <c:v>23.050172085260002</c:v>
                </c:pt>
                <c:pt idx="1">
                  <c:v>13.256080992179999</c:v>
                </c:pt>
                <c:pt idx="2">
                  <c:v>9.2142274538090003</c:v>
                </c:pt>
                <c:pt idx="3">
                  <c:v>6.5929319156439998</c:v>
                </c:pt>
                <c:pt idx="4">
                  <c:v>4.855074129139</c:v>
                </c:pt>
                <c:pt idx="5">
                  <c:v>2.3953513786879999</c:v>
                </c:pt>
                <c:pt idx="6">
                  <c:v>2.3277138552440002</c:v>
                </c:pt>
                <c:pt idx="7">
                  <c:v>1.422549660282</c:v>
                </c:pt>
                <c:pt idx="8">
                  <c:v>0.90408207351879999</c:v>
                </c:pt>
                <c:pt idx="10">
                  <c:v>12.50850959444</c:v>
                </c:pt>
                <c:pt idx="11">
                  <c:v>11.42504435281</c:v>
                </c:pt>
                <c:pt idx="12">
                  <c:v>28.849023207689999</c:v>
                </c:pt>
              </c:numCache>
            </c:numRef>
          </c:val>
          <c:extLst>
            <c:ext xmlns:c16="http://schemas.microsoft.com/office/drawing/2014/chart" uri="{C3380CC4-5D6E-409C-BE32-E72D297353CC}">
              <c16:uniqueId val="{00000000-6F97-4913-9231-24D9BB5E26F9}"/>
            </c:ext>
          </c:extLst>
        </c:ser>
        <c:ser>
          <c:idx val="1"/>
          <c:order val="1"/>
          <c:tx>
            <c:strRef>
              <c:f>Sheet1!$C$1</c:f>
              <c:strCache>
                <c:ptCount val="1"/>
                <c:pt idx="0">
                  <c:v>2018</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Roading/verges/footpaths/signage/speed limits</c:v>
                </c:pt>
                <c:pt idx="1">
                  <c:v>Rubbish/recycling</c:v>
                </c:pt>
                <c:pt idx="2">
                  <c:v>Water quality/supply</c:v>
                </c:pt>
                <c:pt idx="3">
                  <c:v>Service from Council/communcation/consultation</c:v>
                </c:pt>
                <c:pt idx="4">
                  <c:v>Consents process/compliance/regulations</c:v>
                </c:pt>
                <c:pt idx="5">
                  <c:v>Sport/recreation facilities/activities for youth</c:v>
                </c:pt>
                <c:pt idx="6">
                  <c:v>Rates</c:v>
                </c:pt>
                <c:pt idx="7">
                  <c:v>Stormwater/drainage/flooding</c:v>
                </c:pt>
                <c:pt idx="8">
                  <c:v>Sewerage</c:v>
                </c:pt>
                <c:pt idx="9">
                  <c:v>Hurunui Water Plan (HWP)</c:v>
                </c:pt>
                <c:pt idx="10">
                  <c:v>Other</c:v>
                </c:pt>
                <c:pt idx="11">
                  <c:v>All good/happy</c:v>
                </c:pt>
                <c:pt idx="12">
                  <c:v>No further comments</c:v>
                </c:pt>
              </c:strCache>
            </c:strRef>
          </c:cat>
          <c:val>
            <c:numRef>
              <c:f>Sheet1!$C$2:$C$14</c:f>
              <c:numCache>
                <c:formatCode>0</c:formatCode>
                <c:ptCount val="13"/>
                <c:pt idx="0">
                  <c:v>13.51520487722</c:v>
                </c:pt>
                <c:pt idx="1">
                  <c:v>12.74280621528</c:v>
                </c:pt>
                <c:pt idx="2">
                  <c:v>10.580954299289999</c:v>
                </c:pt>
                <c:pt idx="3">
                  <c:v>6.3855239270329998</c:v>
                </c:pt>
                <c:pt idx="4">
                  <c:v>3.0183152331869998</c:v>
                </c:pt>
                <c:pt idx="5">
                  <c:v>4.244562035135</c:v>
                </c:pt>
                <c:pt idx="6">
                  <c:v>3.0324082870979998</c:v>
                </c:pt>
                <c:pt idx="7">
                  <c:v>2.8455299200590001</c:v>
                </c:pt>
                <c:pt idx="8">
                  <c:v>0.95061996929589998</c:v>
                </c:pt>
                <c:pt idx="9">
                  <c:v>5.5624372955080004</c:v>
                </c:pt>
                <c:pt idx="10">
                  <c:v>6.8223035991470002</c:v>
                </c:pt>
                <c:pt idx="11">
                  <c:v>13.808797723770001</c:v>
                </c:pt>
                <c:pt idx="12">
                  <c:v>32.014304353729997</c:v>
                </c:pt>
              </c:numCache>
            </c:numRef>
          </c:val>
          <c:extLst>
            <c:ext xmlns:c16="http://schemas.microsoft.com/office/drawing/2014/chart" uri="{C3380CC4-5D6E-409C-BE32-E72D297353CC}">
              <c16:uniqueId val="{00000001-0E06-42B3-B943-3F79250FFF01}"/>
            </c:ext>
          </c:extLst>
        </c:ser>
        <c:dLbls>
          <c:showLegendKey val="0"/>
          <c:showVal val="0"/>
          <c:showCatName val="0"/>
          <c:showSerName val="0"/>
          <c:showPercent val="0"/>
          <c:showBubbleSize val="0"/>
        </c:dLbls>
        <c:gapWidth val="150"/>
        <c:axId val="90599424"/>
        <c:axId val="90600960"/>
      </c:barChart>
      <c:catAx>
        <c:axId val="90599424"/>
        <c:scaling>
          <c:orientation val="maxMin"/>
        </c:scaling>
        <c:delete val="0"/>
        <c:axPos val="l"/>
        <c:numFmt formatCode="General" sourceLinked="0"/>
        <c:majorTickMark val="out"/>
        <c:minorTickMark val="none"/>
        <c:tickLblPos val="nextTo"/>
        <c:crossAx val="90600960"/>
        <c:crosses val="autoZero"/>
        <c:auto val="1"/>
        <c:lblAlgn val="ctr"/>
        <c:lblOffset val="100"/>
        <c:noMultiLvlLbl val="0"/>
      </c:catAx>
      <c:valAx>
        <c:axId val="90600960"/>
        <c:scaling>
          <c:orientation val="minMax"/>
        </c:scaling>
        <c:delete val="0"/>
        <c:axPos val="b"/>
        <c:title>
          <c:tx>
            <c:rich>
              <a:bodyPr/>
              <a:lstStyle/>
              <a:p>
                <a:pPr>
                  <a:defRPr/>
                </a:pPr>
                <a:r>
                  <a:rPr lang="en-NZ" dirty="0"/>
                  <a:t>%</a:t>
                </a:r>
              </a:p>
            </c:rich>
          </c:tx>
          <c:overlay val="0"/>
        </c:title>
        <c:numFmt formatCode="0" sourceLinked="1"/>
        <c:majorTickMark val="none"/>
        <c:minorTickMark val="none"/>
        <c:tickLblPos val="none"/>
        <c:crossAx val="90599424"/>
        <c:crosses val="max"/>
        <c:crossBetween val="between"/>
      </c:valAx>
    </c:plotArea>
    <c:legend>
      <c:legendPos val="r"/>
      <c:layout>
        <c:manualLayout>
          <c:xMode val="edge"/>
          <c:yMode val="edge"/>
          <c:x val="0.9126100572299517"/>
          <c:y val="6.2753198818897626E-2"/>
          <c:w val="7.9066029817253816E-2"/>
          <c:h val="0.13276218468690362"/>
        </c:manualLayout>
      </c:layout>
      <c:overlay val="0"/>
    </c:legend>
    <c:plotVisOnly val="1"/>
    <c:dispBlanksAs val="gap"/>
    <c:showDLblsOverMax val="0"/>
  </c:chart>
  <c:txPr>
    <a:bodyPr/>
    <a:lstStyle/>
    <a:p>
      <a:pPr>
        <a:defRPr sz="1400" b="1">
          <a:solidFill>
            <a:schemeClr val="tx1">
              <a:lumMod val="75000"/>
              <a:lumOff val="25000"/>
            </a:schemeClr>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997583601822019"/>
          <c:y val="0.13014819341060871"/>
          <c:w val="0.64085629374513942"/>
          <c:h val="0.73243127306842448"/>
        </c:manualLayout>
      </c:layout>
      <c:barChart>
        <c:barDir val="bar"/>
        <c:grouping val="clustered"/>
        <c:varyColors val="0"/>
        <c:ser>
          <c:idx val="0"/>
          <c:order val="0"/>
          <c:tx>
            <c:strRef>
              <c:f>Sheet1!$B$1</c:f>
              <c:strCache>
                <c:ptCount val="1"/>
                <c:pt idx="0">
                  <c:v>%</c:v>
                </c:pt>
              </c:strCache>
            </c:strRef>
          </c:tx>
          <c:spPr>
            <a:solidFill>
              <a:srgbClr val="00CC66"/>
            </a:solidFill>
          </c:spPr>
          <c:invertIfNegative val="0"/>
          <c:dPt>
            <c:idx val="0"/>
            <c:invertIfNegative val="0"/>
            <c:bubble3D val="0"/>
            <c:spPr>
              <a:solidFill>
                <a:srgbClr val="6076B4"/>
              </a:solidFill>
            </c:spPr>
            <c:extLst>
              <c:ext xmlns:c16="http://schemas.microsoft.com/office/drawing/2014/chart" uri="{C3380CC4-5D6E-409C-BE32-E72D297353CC}">
                <c16:uniqueId val="{0000000F-5519-4CE0-813C-07D0D16F7E05}"/>
              </c:ext>
            </c:extLst>
          </c:dPt>
          <c:dPt>
            <c:idx val="1"/>
            <c:invertIfNegative val="0"/>
            <c:bubble3D val="0"/>
            <c:spPr>
              <a:solidFill>
                <a:srgbClr val="9C5252"/>
              </a:solidFill>
            </c:spPr>
            <c:extLst>
              <c:ext xmlns:c16="http://schemas.microsoft.com/office/drawing/2014/chart" uri="{C3380CC4-5D6E-409C-BE32-E72D297353CC}">
                <c16:uniqueId val="{0000000E-5519-4CE0-813C-07D0D16F7E05}"/>
              </c:ext>
            </c:extLst>
          </c:dPt>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2020</c:v>
                </c:pt>
                <c:pt idx="1">
                  <c:v>2018</c:v>
                </c:pt>
              </c:numCache>
            </c:numRef>
          </c:cat>
          <c:val>
            <c:numRef>
              <c:f>Sheet1!$B$2:$B$3</c:f>
              <c:numCache>
                <c:formatCode>0</c:formatCode>
                <c:ptCount val="2"/>
                <c:pt idx="0">
                  <c:v>72.596181117819995</c:v>
                </c:pt>
                <c:pt idx="1">
                  <c:v>72.104439127269998</c:v>
                </c:pt>
              </c:numCache>
            </c:numRef>
          </c:val>
          <c:extLst>
            <c:ext xmlns:c16="http://schemas.microsoft.com/office/drawing/2014/chart" uri="{C3380CC4-5D6E-409C-BE32-E72D297353CC}">
              <c16:uniqueId val="{00000002-5519-4CE0-813C-07D0D16F7E05}"/>
            </c:ext>
          </c:extLst>
        </c:ser>
        <c:dLbls>
          <c:dLblPos val="outEnd"/>
          <c:showLegendKey val="0"/>
          <c:showVal val="1"/>
          <c:showCatName val="0"/>
          <c:showSerName val="0"/>
          <c:showPercent val="0"/>
          <c:showBubbleSize val="0"/>
        </c:dLbls>
        <c:gapWidth val="100"/>
        <c:axId val="892659736"/>
        <c:axId val="892658424"/>
      </c:barChart>
      <c:valAx>
        <c:axId val="892658424"/>
        <c:scaling>
          <c:orientation val="minMax"/>
          <c:min val="0"/>
        </c:scaling>
        <c:delete val="0"/>
        <c:axPos val="b"/>
        <c:title>
          <c:tx>
            <c:rich>
              <a:bodyPr/>
              <a:lstStyle/>
              <a:p>
                <a:pPr>
                  <a:defRPr/>
                </a:pPr>
                <a:r>
                  <a:rPr lang="en-NZ" dirty="0"/>
                  <a:t>% have contacted HDC offices in last 12 months</a:t>
                </a:r>
              </a:p>
            </c:rich>
          </c:tx>
          <c:layout>
            <c:manualLayout>
              <c:xMode val="edge"/>
              <c:yMode val="edge"/>
              <c:x val="0.3312869403399622"/>
              <c:y val="0.87692694403099947"/>
            </c:manualLayout>
          </c:layout>
          <c:overlay val="0"/>
        </c:title>
        <c:numFmt formatCode="0" sourceLinked="1"/>
        <c:majorTickMark val="none"/>
        <c:minorTickMark val="none"/>
        <c:tickLblPos val="none"/>
        <c:crossAx val="892659736"/>
        <c:crosses val="max"/>
        <c:crossBetween val="between"/>
      </c:valAx>
      <c:catAx>
        <c:axId val="892659736"/>
        <c:scaling>
          <c:orientation val="maxMin"/>
        </c:scaling>
        <c:delete val="0"/>
        <c:axPos val="l"/>
        <c:numFmt formatCode="General" sourceLinked="1"/>
        <c:majorTickMark val="out"/>
        <c:minorTickMark val="none"/>
        <c:tickLblPos val="nextTo"/>
        <c:crossAx val="892658424"/>
        <c:crosses val="autoZero"/>
        <c:auto val="1"/>
        <c:lblAlgn val="ctr"/>
        <c:lblOffset val="100"/>
        <c:noMultiLvlLbl val="0"/>
      </c:catAx>
    </c:plotArea>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299276721778388"/>
          <c:y val="0.27124358867533238"/>
          <c:w val="0.64000938027087895"/>
          <c:h val="0.52470743991408364"/>
        </c:manualLayout>
      </c:layout>
      <c:barChart>
        <c:barDir val="bar"/>
        <c:grouping val="percentStacked"/>
        <c:varyColors val="0"/>
        <c:ser>
          <c:idx val="1"/>
          <c:order val="0"/>
          <c:tx>
            <c:strRef>
              <c:f>Sheet1!$B$1</c:f>
              <c:strCache>
                <c:ptCount val="1"/>
                <c:pt idx="0">
                  <c:v>Don't know/NA</c:v>
                </c:pt>
              </c:strCache>
            </c:strRef>
          </c:tx>
          <c:spPr>
            <a:solidFill>
              <a:srgbClr val="D9D9D9"/>
            </a:solidFill>
          </c:spPr>
          <c:invertIfNegative val="0"/>
          <c:dLbls>
            <c:spPr>
              <a:noFill/>
              <a:ln>
                <a:noFill/>
              </a:ln>
              <a:effectLst/>
            </c:spPr>
            <c:txPr>
              <a:bodyPr wrap="square" lIns="38100" tIns="19050" rIns="38100" bIns="19050" anchor="ctr">
                <a:spAutoFit/>
              </a:bodyPr>
              <a:lstStyle/>
              <a:p>
                <a:pPr>
                  <a:defRPr>
                    <a:solidFill>
                      <a:schemeClr val="tx1">
                        <a:lumMod val="75000"/>
                        <a:lumOff val="25000"/>
                      </a:schemeClr>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Sheet1!$B$2:$B$3</c:f>
              <c:numCache>
                <c:formatCode>General</c:formatCode>
                <c:ptCount val="2"/>
                <c:pt idx="0" formatCode="0">
                  <c:v>0.64832419851159995</c:v>
                </c:pt>
              </c:numCache>
            </c:numRef>
          </c:val>
          <c:extLst>
            <c:ext xmlns:c16="http://schemas.microsoft.com/office/drawing/2014/chart" uri="{C3380CC4-5D6E-409C-BE32-E72D297353CC}">
              <c16:uniqueId val="{00000009-5519-4CE0-813C-07D0D16F7E05}"/>
            </c:ext>
          </c:extLst>
        </c:ser>
        <c:ser>
          <c:idx val="2"/>
          <c:order val="1"/>
          <c:tx>
            <c:strRef>
              <c:f>Sheet1!$C$1</c:f>
              <c:strCache>
                <c:ptCount val="1"/>
                <c:pt idx="0">
                  <c:v>Not at all satisfied (1)</c:v>
                </c:pt>
              </c:strCache>
            </c:strRef>
          </c:tx>
          <c:spPr>
            <a:solidFill>
              <a:srgbClr val="FF0000"/>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Sheet1!$C$2:$C$3</c:f>
              <c:numCache>
                <c:formatCode>0</c:formatCode>
                <c:ptCount val="2"/>
                <c:pt idx="0">
                  <c:v>9.932080573795</c:v>
                </c:pt>
                <c:pt idx="1">
                  <c:v>9.0275195952740006</c:v>
                </c:pt>
              </c:numCache>
            </c:numRef>
          </c:val>
          <c:extLst>
            <c:ext xmlns:c16="http://schemas.microsoft.com/office/drawing/2014/chart" uri="{C3380CC4-5D6E-409C-BE32-E72D297353CC}">
              <c16:uniqueId val="{0000000A-5519-4CE0-813C-07D0D16F7E05}"/>
            </c:ext>
          </c:extLst>
        </c:ser>
        <c:ser>
          <c:idx val="3"/>
          <c:order val="2"/>
          <c:tx>
            <c:strRef>
              <c:f>Sheet1!$D$1</c:f>
              <c:strCache>
                <c:ptCount val="1"/>
                <c:pt idx="0">
                  <c:v>Not very satisfied (2)</c:v>
                </c:pt>
              </c:strCache>
            </c:strRef>
          </c:tx>
          <c:spPr>
            <a:solidFill>
              <a:srgbClr val="FF66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Sheet1!$D$2:$D$3</c:f>
              <c:numCache>
                <c:formatCode>0</c:formatCode>
                <c:ptCount val="2"/>
                <c:pt idx="0">
                  <c:v>16.193252418930001</c:v>
                </c:pt>
                <c:pt idx="1">
                  <c:v>17.815782764830001</c:v>
                </c:pt>
              </c:numCache>
            </c:numRef>
          </c:val>
          <c:extLst>
            <c:ext xmlns:c16="http://schemas.microsoft.com/office/drawing/2014/chart" uri="{C3380CC4-5D6E-409C-BE32-E72D297353CC}">
              <c16:uniqueId val="{0000000B-5519-4CE0-813C-07D0D16F7E05}"/>
            </c:ext>
          </c:extLst>
        </c:ser>
        <c:ser>
          <c:idx val="4"/>
          <c:order val="3"/>
          <c:tx>
            <c:strRef>
              <c:f>Sheet1!$E$1</c:f>
              <c:strCache>
                <c:ptCount val="1"/>
                <c:pt idx="0">
                  <c:v>Quite satisfied (2)</c:v>
                </c:pt>
              </c:strCache>
            </c:strRef>
          </c:tx>
          <c:spPr>
            <a:solidFill>
              <a:srgbClr val="00CC66"/>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Sheet1!$E$2:$E$3</c:f>
              <c:numCache>
                <c:formatCode>0</c:formatCode>
                <c:ptCount val="2"/>
                <c:pt idx="0">
                  <c:v>38.442612349759997</c:v>
                </c:pt>
                <c:pt idx="1">
                  <c:v>39.554583021740001</c:v>
                </c:pt>
              </c:numCache>
            </c:numRef>
          </c:val>
          <c:extLst>
            <c:ext xmlns:c16="http://schemas.microsoft.com/office/drawing/2014/chart" uri="{C3380CC4-5D6E-409C-BE32-E72D297353CC}">
              <c16:uniqueId val="{0000000C-5519-4CE0-813C-07D0D16F7E05}"/>
            </c:ext>
          </c:extLst>
        </c:ser>
        <c:ser>
          <c:idx val="5"/>
          <c:order val="4"/>
          <c:tx>
            <c:strRef>
              <c:f>Sheet1!$F$1</c:f>
              <c:strCache>
                <c:ptCount val="1"/>
                <c:pt idx="0">
                  <c:v>Very satisfied (4)</c:v>
                </c:pt>
              </c:strCache>
            </c:strRef>
          </c:tx>
          <c:spPr>
            <a:solidFill>
              <a:srgbClr val="00B050"/>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2020</c:v>
                </c:pt>
                <c:pt idx="1">
                  <c:v>2018</c:v>
                </c:pt>
              </c:numCache>
            </c:numRef>
          </c:cat>
          <c:val>
            <c:numRef>
              <c:f>Sheet1!$F$2:$F$3</c:f>
              <c:numCache>
                <c:formatCode>0</c:formatCode>
                <c:ptCount val="2"/>
                <c:pt idx="0">
                  <c:v>34.783730458999997</c:v>
                </c:pt>
                <c:pt idx="1">
                  <c:v>33.153766168499999</c:v>
                </c:pt>
              </c:numCache>
            </c:numRef>
          </c:val>
          <c:extLst>
            <c:ext xmlns:c16="http://schemas.microsoft.com/office/drawing/2014/chart" uri="{C3380CC4-5D6E-409C-BE32-E72D297353CC}">
              <c16:uniqueId val="{00000003-02F3-4873-823D-EDC92C28E7CB}"/>
            </c:ext>
          </c:extLst>
        </c:ser>
        <c:dLbls>
          <c:showLegendKey val="0"/>
          <c:showVal val="0"/>
          <c:showCatName val="0"/>
          <c:showSerName val="0"/>
          <c:showPercent val="0"/>
          <c:showBubbleSize val="0"/>
        </c:dLbls>
        <c:gapWidth val="59"/>
        <c:overlap val="100"/>
        <c:axId val="240025752"/>
        <c:axId val="240026144"/>
      </c:barChart>
      <c:catAx>
        <c:axId val="240025752"/>
        <c:scaling>
          <c:orientation val="maxMin"/>
        </c:scaling>
        <c:delete val="0"/>
        <c:axPos val="l"/>
        <c:numFmt formatCode="General" sourceLinked="1"/>
        <c:majorTickMark val="out"/>
        <c:minorTickMark val="none"/>
        <c:tickLblPos val="nextTo"/>
        <c:crossAx val="240026144"/>
        <c:crosses val="autoZero"/>
        <c:auto val="1"/>
        <c:lblAlgn val="ctr"/>
        <c:lblOffset val="100"/>
        <c:noMultiLvlLbl val="0"/>
      </c:catAx>
      <c:valAx>
        <c:axId val="240026144"/>
        <c:scaling>
          <c:orientation val="minMax"/>
        </c:scaling>
        <c:delete val="0"/>
        <c:axPos val="b"/>
        <c:title>
          <c:tx>
            <c:rich>
              <a:bodyPr/>
              <a:lstStyle/>
              <a:p>
                <a:pPr>
                  <a:defRPr/>
                </a:pPr>
                <a:r>
                  <a:rPr lang="en-NZ" dirty="0"/>
                  <a:t>%</a:t>
                </a:r>
              </a:p>
            </c:rich>
          </c:tx>
          <c:overlay val="0"/>
        </c:title>
        <c:numFmt formatCode="0%" sourceLinked="1"/>
        <c:majorTickMark val="none"/>
        <c:minorTickMark val="none"/>
        <c:tickLblPos val="none"/>
        <c:crossAx val="240025752"/>
        <c:crosses val="max"/>
        <c:crossBetween val="between"/>
      </c:valAx>
    </c:plotArea>
    <c:legend>
      <c:legendPos val="t"/>
      <c:layout>
        <c:manualLayout>
          <c:xMode val="edge"/>
          <c:yMode val="edge"/>
          <c:x val="4.0676035996000448E-2"/>
          <c:y val="0"/>
          <c:w val="0.87880055625132558"/>
          <c:h val="0.15302836721845722"/>
        </c:manualLayout>
      </c:layout>
      <c:overlay val="0"/>
    </c:legend>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2020</c:v>
                </c:pt>
              </c:strCache>
            </c:strRef>
          </c:tx>
          <c:invertIfNegative val="0"/>
          <c:dPt>
            <c:idx val="0"/>
            <c:invertIfNegative val="0"/>
            <c:bubble3D val="0"/>
            <c:spPr>
              <a:solidFill>
                <a:srgbClr val="6076B4"/>
              </a:solidFill>
            </c:spPr>
            <c:extLst>
              <c:ext xmlns:c16="http://schemas.microsoft.com/office/drawing/2014/chart" uri="{C3380CC4-5D6E-409C-BE32-E72D297353CC}">
                <c16:uniqueId val="{00000002-FEA4-4685-AE84-A89A8A2059BB}"/>
              </c:ext>
            </c:extLst>
          </c:dPt>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Water supply</c:v>
                </c:pt>
                <c:pt idx="1">
                  <c:v>Rubbish and recycling</c:v>
                </c:pt>
                <c:pt idx="2">
                  <c:v>Resource and building consents</c:v>
                </c:pt>
                <c:pt idx="3">
                  <c:v>Libraries</c:v>
                </c:pt>
                <c:pt idx="4">
                  <c:v>Parks and reserves</c:v>
                </c:pt>
                <c:pt idx="5">
                  <c:v>Animal control, including dog registration</c:v>
                </c:pt>
                <c:pt idx="6">
                  <c:v>Cemeteries</c:v>
                </c:pt>
                <c:pt idx="7">
                  <c:v>Sewerage</c:v>
                </c:pt>
                <c:pt idx="8">
                  <c:v>All roads, except state highways</c:v>
                </c:pt>
              </c:strCache>
            </c:strRef>
          </c:cat>
          <c:val>
            <c:numRef>
              <c:f>Sheet1!$B$2:$B$10</c:f>
              <c:numCache>
                <c:formatCode>0</c:formatCode>
                <c:ptCount val="9"/>
                <c:pt idx="0">
                  <c:v>98.756442850520003</c:v>
                </c:pt>
                <c:pt idx="1">
                  <c:v>98.488171638330002</c:v>
                </c:pt>
                <c:pt idx="2">
                  <c:v>98.453145736249994</c:v>
                </c:pt>
                <c:pt idx="3">
                  <c:v>97.771959156720001</c:v>
                </c:pt>
                <c:pt idx="4">
                  <c:v>97.571708521039994</c:v>
                </c:pt>
                <c:pt idx="5">
                  <c:v>97.323320421130006</c:v>
                </c:pt>
                <c:pt idx="6">
                  <c:v>95.171307442270006</c:v>
                </c:pt>
                <c:pt idx="7">
                  <c:v>94.670870038580006</c:v>
                </c:pt>
                <c:pt idx="8">
                  <c:v>94.61519381494</c:v>
                </c:pt>
              </c:numCache>
            </c:numRef>
          </c:val>
          <c:extLst>
            <c:ext xmlns:c16="http://schemas.microsoft.com/office/drawing/2014/chart" uri="{C3380CC4-5D6E-409C-BE32-E72D297353CC}">
              <c16:uniqueId val="{00000000-6F97-4913-9231-24D9BB5E26F9}"/>
            </c:ext>
          </c:extLst>
        </c:ser>
        <c:ser>
          <c:idx val="1"/>
          <c:order val="1"/>
          <c:tx>
            <c:strRef>
              <c:f>Sheet1!$C$1</c:f>
              <c:strCache>
                <c:ptCount val="1"/>
                <c:pt idx="0">
                  <c:v>2018</c:v>
                </c:pt>
              </c:strCache>
            </c:strRef>
          </c:tx>
          <c:spPr>
            <a:solidFill>
              <a:srgbClr val="9C5252"/>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Water supply</c:v>
                </c:pt>
                <c:pt idx="1">
                  <c:v>Rubbish and recycling</c:v>
                </c:pt>
                <c:pt idx="2">
                  <c:v>Resource and building consents</c:v>
                </c:pt>
                <c:pt idx="3">
                  <c:v>Libraries</c:v>
                </c:pt>
                <c:pt idx="4">
                  <c:v>Parks and reserves</c:v>
                </c:pt>
                <c:pt idx="5">
                  <c:v>Animal control, including dog registration</c:v>
                </c:pt>
                <c:pt idx="6">
                  <c:v>Cemeteries</c:v>
                </c:pt>
                <c:pt idx="7">
                  <c:v>Sewerage</c:v>
                </c:pt>
                <c:pt idx="8">
                  <c:v>All roads, except state highways</c:v>
                </c:pt>
              </c:strCache>
            </c:strRef>
          </c:cat>
          <c:val>
            <c:numRef>
              <c:f>Sheet1!$C$2:$C$10</c:f>
              <c:numCache>
                <c:formatCode>0</c:formatCode>
                <c:ptCount val="9"/>
                <c:pt idx="0">
                  <c:v>99.458613303269999</c:v>
                </c:pt>
                <c:pt idx="1">
                  <c:v>98.337777820819994</c:v>
                </c:pt>
                <c:pt idx="2">
                  <c:v>99.441300100109999</c:v>
                </c:pt>
                <c:pt idx="3">
                  <c:v>98.966498488810004</c:v>
                </c:pt>
                <c:pt idx="4">
                  <c:v>98.391184485330001</c:v>
                </c:pt>
                <c:pt idx="5">
                  <c:v>97.771200484879998</c:v>
                </c:pt>
                <c:pt idx="6">
                  <c:v>94.196873475420006</c:v>
                </c:pt>
                <c:pt idx="7">
                  <c:v>94.215337408549999</c:v>
                </c:pt>
                <c:pt idx="8">
                  <c:v>94.069851284959995</c:v>
                </c:pt>
              </c:numCache>
            </c:numRef>
          </c:val>
          <c:extLst>
            <c:ext xmlns:c16="http://schemas.microsoft.com/office/drawing/2014/chart" uri="{C3380CC4-5D6E-409C-BE32-E72D297353CC}">
              <c16:uniqueId val="{00000001-FEA4-4685-AE84-A89A8A2059BB}"/>
            </c:ext>
          </c:extLst>
        </c:ser>
        <c:dLbls>
          <c:showLegendKey val="0"/>
          <c:showVal val="0"/>
          <c:showCatName val="0"/>
          <c:showSerName val="0"/>
          <c:showPercent val="0"/>
          <c:showBubbleSize val="0"/>
        </c:dLbls>
        <c:gapWidth val="70"/>
        <c:axId val="90599424"/>
        <c:axId val="90600960"/>
      </c:barChart>
      <c:catAx>
        <c:axId val="90599424"/>
        <c:scaling>
          <c:orientation val="maxMin"/>
        </c:scaling>
        <c:delete val="0"/>
        <c:axPos val="l"/>
        <c:numFmt formatCode="General" sourceLinked="0"/>
        <c:majorTickMark val="out"/>
        <c:minorTickMark val="none"/>
        <c:tickLblPos val="nextTo"/>
        <c:crossAx val="90600960"/>
        <c:crosses val="autoZero"/>
        <c:auto val="1"/>
        <c:lblAlgn val="ctr"/>
        <c:lblOffset val="100"/>
        <c:noMultiLvlLbl val="0"/>
      </c:catAx>
      <c:valAx>
        <c:axId val="90600960"/>
        <c:scaling>
          <c:orientation val="minMax"/>
          <c:min val="0"/>
        </c:scaling>
        <c:delete val="0"/>
        <c:axPos val="b"/>
        <c:title>
          <c:tx>
            <c:rich>
              <a:bodyPr/>
              <a:lstStyle/>
              <a:p>
                <a:pPr>
                  <a:defRPr/>
                </a:pPr>
                <a:r>
                  <a:rPr lang="en-NZ" dirty="0"/>
                  <a:t>% aware</a:t>
                </a:r>
              </a:p>
            </c:rich>
          </c:tx>
          <c:overlay val="0"/>
        </c:title>
        <c:numFmt formatCode="0" sourceLinked="1"/>
        <c:majorTickMark val="none"/>
        <c:minorTickMark val="none"/>
        <c:tickLblPos val="none"/>
        <c:crossAx val="90599424"/>
        <c:crosses val="max"/>
        <c:crossBetween val="between"/>
      </c:valAx>
    </c:plotArea>
    <c:legend>
      <c:legendPos val="r"/>
      <c:layout>
        <c:manualLayout>
          <c:xMode val="edge"/>
          <c:yMode val="edge"/>
          <c:x val="0.89913579459268012"/>
          <c:y val="5.9628198818897631E-2"/>
          <c:w val="8.6894360472598756E-2"/>
          <c:h val="0.14324360236220474"/>
        </c:manualLayout>
      </c:layout>
      <c:overlay val="0"/>
    </c:legend>
    <c:plotVisOnly val="1"/>
    <c:dispBlanksAs val="gap"/>
    <c:showDLblsOverMax val="0"/>
  </c:chart>
  <c:txPr>
    <a:bodyPr/>
    <a:lstStyle/>
    <a:p>
      <a:pPr>
        <a:defRPr sz="1400" b="1">
          <a:solidFill>
            <a:schemeClr val="tx1">
              <a:lumMod val="75000"/>
              <a:lumOff val="25000"/>
            </a:schemeClr>
          </a:solidFil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634301966611129"/>
          <c:y val="0.13014819341060871"/>
          <c:w val="0.60448916646612427"/>
          <c:h val="0.73243127306842448"/>
        </c:manualLayout>
      </c:layout>
      <c:barChart>
        <c:barDir val="bar"/>
        <c:grouping val="clustered"/>
        <c:varyColors val="0"/>
        <c:ser>
          <c:idx val="0"/>
          <c:order val="0"/>
          <c:tx>
            <c:strRef>
              <c:f>Sheet1!$B$1</c:f>
              <c:strCache>
                <c:ptCount val="1"/>
                <c:pt idx="0">
                  <c:v>%</c:v>
                </c:pt>
              </c:strCache>
            </c:strRef>
          </c:tx>
          <c:spPr>
            <a:solidFill>
              <a:srgbClr val="00CC66"/>
            </a:solidFill>
          </c:spPr>
          <c:invertIfNegative val="0"/>
          <c:dPt>
            <c:idx val="0"/>
            <c:invertIfNegative val="0"/>
            <c:bubble3D val="0"/>
            <c:spPr>
              <a:solidFill>
                <a:srgbClr val="6076B4"/>
              </a:solidFill>
            </c:spPr>
            <c:extLst>
              <c:ext xmlns:c16="http://schemas.microsoft.com/office/drawing/2014/chart" uri="{C3380CC4-5D6E-409C-BE32-E72D297353CC}">
                <c16:uniqueId val="{00000001-0580-4729-BD72-2F1B13E7B98F}"/>
              </c:ext>
            </c:extLst>
          </c:dPt>
          <c:dPt>
            <c:idx val="1"/>
            <c:invertIfNegative val="0"/>
            <c:bubble3D val="0"/>
            <c:spPr>
              <a:solidFill>
                <a:srgbClr val="9C5252"/>
              </a:solidFill>
            </c:spPr>
            <c:extLst>
              <c:ext xmlns:c16="http://schemas.microsoft.com/office/drawing/2014/chart" uri="{C3380CC4-5D6E-409C-BE32-E72D297353CC}">
                <c16:uniqueId val="{00000002-0580-4729-BD72-2F1B13E7B98F}"/>
              </c:ext>
            </c:extLst>
          </c:dPt>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2020</c:v>
                </c:pt>
                <c:pt idx="1">
                  <c:v>2018</c:v>
                </c:pt>
              </c:numCache>
            </c:numRef>
          </c:cat>
          <c:val>
            <c:numRef>
              <c:f>Sheet1!$B$2:$B$3</c:f>
              <c:numCache>
                <c:formatCode>0</c:formatCode>
                <c:ptCount val="2"/>
                <c:pt idx="0">
                  <c:v>52</c:v>
                </c:pt>
                <c:pt idx="1">
                  <c:v>56</c:v>
                </c:pt>
              </c:numCache>
            </c:numRef>
          </c:val>
          <c:extLst>
            <c:ext xmlns:c16="http://schemas.microsoft.com/office/drawing/2014/chart" uri="{C3380CC4-5D6E-409C-BE32-E72D297353CC}">
              <c16:uniqueId val="{00000003-0580-4729-BD72-2F1B13E7B98F}"/>
            </c:ext>
          </c:extLst>
        </c:ser>
        <c:dLbls>
          <c:dLblPos val="outEnd"/>
          <c:showLegendKey val="0"/>
          <c:showVal val="1"/>
          <c:showCatName val="0"/>
          <c:showSerName val="0"/>
          <c:showPercent val="0"/>
          <c:showBubbleSize val="0"/>
        </c:dLbls>
        <c:gapWidth val="100"/>
        <c:axId val="892659736"/>
        <c:axId val="892658424"/>
      </c:barChart>
      <c:valAx>
        <c:axId val="892658424"/>
        <c:scaling>
          <c:orientation val="minMax"/>
          <c:max val="100"/>
          <c:min val="0"/>
        </c:scaling>
        <c:delete val="0"/>
        <c:axPos val="b"/>
        <c:title>
          <c:tx>
            <c:rich>
              <a:bodyPr/>
              <a:lstStyle/>
              <a:p>
                <a:pPr>
                  <a:defRPr/>
                </a:pPr>
                <a:r>
                  <a:rPr lang="en-NZ" dirty="0"/>
                  <a:t>% have household waste and recycling collected</a:t>
                </a:r>
                <a:r>
                  <a:rPr lang="en-NZ" baseline="0" dirty="0"/>
                  <a:t> by Council</a:t>
                </a:r>
                <a:endParaRPr lang="en-NZ" dirty="0"/>
              </a:p>
            </c:rich>
          </c:tx>
          <c:layout>
            <c:manualLayout>
              <c:xMode val="edge"/>
              <c:yMode val="edge"/>
              <c:x val="0.30445526383001903"/>
              <c:y val="0.87334009280624503"/>
            </c:manualLayout>
          </c:layout>
          <c:overlay val="0"/>
        </c:title>
        <c:numFmt formatCode="0" sourceLinked="1"/>
        <c:majorTickMark val="none"/>
        <c:minorTickMark val="none"/>
        <c:tickLblPos val="none"/>
        <c:crossAx val="892659736"/>
        <c:crosses val="max"/>
        <c:crossBetween val="between"/>
      </c:valAx>
      <c:catAx>
        <c:axId val="892659736"/>
        <c:scaling>
          <c:orientation val="maxMin"/>
        </c:scaling>
        <c:delete val="0"/>
        <c:axPos val="l"/>
        <c:numFmt formatCode="General" sourceLinked="1"/>
        <c:majorTickMark val="out"/>
        <c:minorTickMark val="none"/>
        <c:tickLblPos val="nextTo"/>
        <c:crossAx val="892658424"/>
        <c:crosses val="autoZero"/>
        <c:auto val="1"/>
        <c:lblAlgn val="ctr"/>
        <c:lblOffset val="100"/>
        <c:noMultiLvlLbl val="0"/>
      </c:catAx>
    </c:plotArea>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1610812182484774"/>
          <c:y val="0.17718000469083686"/>
          <c:w val="0.55382893062386995"/>
          <c:h val="0.7481085434951672"/>
        </c:manualLayout>
      </c:layout>
      <c:barChart>
        <c:barDir val="bar"/>
        <c:grouping val="percentStacked"/>
        <c:varyColors val="0"/>
        <c:ser>
          <c:idx val="0"/>
          <c:order val="0"/>
          <c:tx>
            <c:strRef>
              <c:f>Sheet1!$C$1</c:f>
              <c:strCache>
                <c:ptCount val="1"/>
                <c:pt idx="0">
                  <c:v>Don't know/NA</c:v>
                </c:pt>
              </c:strCache>
            </c:strRef>
          </c:tx>
          <c:spPr>
            <a:solidFill>
              <a:srgbClr val="D9D9D9"/>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Sheet1!$B$2:$B$5</c:f>
              <c:numCache>
                <c:formatCode>General</c:formatCode>
                <c:ptCount val="4"/>
                <c:pt idx="0">
                  <c:v>2020</c:v>
                </c:pt>
                <c:pt idx="1">
                  <c:v>2018</c:v>
                </c:pt>
                <c:pt idx="2">
                  <c:v>2020</c:v>
                </c:pt>
                <c:pt idx="3">
                  <c:v>2018</c:v>
                </c:pt>
              </c:numCache>
            </c:numRef>
          </c:cat>
          <c:val>
            <c:numRef>
              <c:f>Sheet1!$C$2:$C$5</c:f>
              <c:numCache>
                <c:formatCode>0</c:formatCode>
                <c:ptCount val="4"/>
                <c:pt idx="0">
                  <c:v>5.9117456142910001</c:v>
                </c:pt>
                <c:pt idx="1">
                  <c:v>2.2886475919709999</c:v>
                </c:pt>
                <c:pt idx="2">
                  <c:v>4.8983020097849996</c:v>
                </c:pt>
                <c:pt idx="3">
                  <c:v>2.6055360913259999</c:v>
                </c:pt>
              </c:numCache>
            </c:numRef>
          </c:val>
          <c:extLst>
            <c:ext xmlns:c16="http://schemas.microsoft.com/office/drawing/2014/chart" uri="{C3380CC4-5D6E-409C-BE32-E72D297353CC}">
              <c16:uniqueId val="{00000000-CFE3-4697-BE8A-C5EF1AA2AB20}"/>
            </c:ext>
          </c:extLst>
        </c:ser>
        <c:ser>
          <c:idx val="1"/>
          <c:order val="1"/>
          <c:tx>
            <c:strRef>
              <c:f>Sheet1!$D$1</c:f>
              <c:strCache>
                <c:ptCount val="1"/>
                <c:pt idx="0">
                  <c:v>Not at all satisfied (1)</c:v>
                </c:pt>
              </c:strCache>
            </c:strRef>
          </c:tx>
          <c:spPr>
            <a:solidFill>
              <a:srgbClr val="FF0000"/>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Sheet1!$B$2:$B$5</c:f>
              <c:numCache>
                <c:formatCode>General</c:formatCode>
                <c:ptCount val="4"/>
                <c:pt idx="0">
                  <c:v>2020</c:v>
                </c:pt>
                <c:pt idx="1">
                  <c:v>2018</c:v>
                </c:pt>
                <c:pt idx="2">
                  <c:v>2020</c:v>
                </c:pt>
                <c:pt idx="3">
                  <c:v>2018</c:v>
                </c:pt>
              </c:numCache>
            </c:numRef>
          </c:cat>
          <c:val>
            <c:numRef>
              <c:f>Sheet1!$D$2:$D$5</c:f>
              <c:numCache>
                <c:formatCode>0</c:formatCode>
                <c:ptCount val="4"/>
                <c:pt idx="0">
                  <c:v>4.216388186533</c:v>
                </c:pt>
                <c:pt idx="1">
                  <c:v>3.3716578148430001</c:v>
                </c:pt>
                <c:pt idx="2">
                  <c:v>6.9873904066910004</c:v>
                </c:pt>
                <c:pt idx="3">
                  <c:v>5.9940870795389998</c:v>
                </c:pt>
              </c:numCache>
            </c:numRef>
          </c:val>
          <c:extLst>
            <c:ext xmlns:c16="http://schemas.microsoft.com/office/drawing/2014/chart" uri="{C3380CC4-5D6E-409C-BE32-E72D297353CC}">
              <c16:uniqueId val="{00000001-CFE3-4697-BE8A-C5EF1AA2AB20}"/>
            </c:ext>
          </c:extLst>
        </c:ser>
        <c:ser>
          <c:idx val="2"/>
          <c:order val="2"/>
          <c:tx>
            <c:strRef>
              <c:f>Sheet1!$E$1</c:f>
              <c:strCache>
                <c:ptCount val="1"/>
                <c:pt idx="0">
                  <c:v>Not very satisfied (2)</c:v>
                </c:pt>
              </c:strCache>
            </c:strRef>
          </c:tx>
          <c:spPr>
            <a:solidFill>
              <a:srgbClr val="FF6600"/>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Sheet1!$B$2:$B$5</c:f>
              <c:numCache>
                <c:formatCode>General</c:formatCode>
                <c:ptCount val="4"/>
                <c:pt idx="0">
                  <c:v>2020</c:v>
                </c:pt>
                <c:pt idx="1">
                  <c:v>2018</c:v>
                </c:pt>
                <c:pt idx="2">
                  <c:v>2020</c:v>
                </c:pt>
                <c:pt idx="3">
                  <c:v>2018</c:v>
                </c:pt>
              </c:numCache>
            </c:numRef>
          </c:cat>
          <c:val>
            <c:numRef>
              <c:f>Sheet1!$E$2:$E$5</c:f>
              <c:numCache>
                <c:formatCode>0</c:formatCode>
                <c:ptCount val="4"/>
                <c:pt idx="0">
                  <c:v>10.798396618729999</c:v>
                </c:pt>
                <c:pt idx="1">
                  <c:v>12.58024678462</c:v>
                </c:pt>
                <c:pt idx="2">
                  <c:v>19.973734511499998</c:v>
                </c:pt>
                <c:pt idx="3">
                  <c:v>19.73358977677</c:v>
                </c:pt>
              </c:numCache>
            </c:numRef>
          </c:val>
          <c:extLst>
            <c:ext xmlns:c16="http://schemas.microsoft.com/office/drawing/2014/chart" uri="{C3380CC4-5D6E-409C-BE32-E72D297353CC}">
              <c16:uniqueId val="{00000002-CFE3-4697-BE8A-C5EF1AA2AB20}"/>
            </c:ext>
          </c:extLst>
        </c:ser>
        <c:ser>
          <c:idx val="3"/>
          <c:order val="3"/>
          <c:tx>
            <c:strRef>
              <c:f>Sheet1!$F$1</c:f>
              <c:strCache>
                <c:ptCount val="1"/>
                <c:pt idx="0">
                  <c:v>Quite satisfied (2)</c:v>
                </c:pt>
              </c:strCache>
            </c:strRef>
          </c:tx>
          <c:spPr>
            <a:solidFill>
              <a:srgbClr val="00CC66"/>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Sheet1!$B$2:$B$5</c:f>
              <c:numCache>
                <c:formatCode>General</c:formatCode>
                <c:ptCount val="4"/>
                <c:pt idx="0">
                  <c:v>2020</c:v>
                </c:pt>
                <c:pt idx="1">
                  <c:v>2018</c:v>
                </c:pt>
                <c:pt idx="2">
                  <c:v>2020</c:v>
                </c:pt>
                <c:pt idx="3">
                  <c:v>2018</c:v>
                </c:pt>
              </c:numCache>
            </c:numRef>
          </c:cat>
          <c:val>
            <c:numRef>
              <c:f>Sheet1!$F$2:$F$5</c:f>
              <c:numCache>
                <c:formatCode>0</c:formatCode>
                <c:ptCount val="4"/>
                <c:pt idx="0">
                  <c:v>53.036975298800002</c:v>
                </c:pt>
                <c:pt idx="1">
                  <c:v>42.067038544589998</c:v>
                </c:pt>
                <c:pt idx="2">
                  <c:v>45.757023525619999</c:v>
                </c:pt>
                <c:pt idx="3">
                  <c:v>35.741518455680001</c:v>
                </c:pt>
              </c:numCache>
            </c:numRef>
          </c:val>
          <c:extLst>
            <c:ext xmlns:c16="http://schemas.microsoft.com/office/drawing/2014/chart" uri="{C3380CC4-5D6E-409C-BE32-E72D297353CC}">
              <c16:uniqueId val="{00000003-CFE3-4697-BE8A-C5EF1AA2AB20}"/>
            </c:ext>
          </c:extLst>
        </c:ser>
        <c:ser>
          <c:idx val="4"/>
          <c:order val="4"/>
          <c:tx>
            <c:strRef>
              <c:f>Sheet1!$G$1</c:f>
              <c:strCache>
                <c:ptCount val="1"/>
                <c:pt idx="0">
                  <c:v>Very satisfied (4)</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Sheet1!$B$2:$B$5</c:f>
              <c:numCache>
                <c:formatCode>General</c:formatCode>
                <c:ptCount val="4"/>
                <c:pt idx="0">
                  <c:v>2020</c:v>
                </c:pt>
                <c:pt idx="1">
                  <c:v>2018</c:v>
                </c:pt>
                <c:pt idx="2">
                  <c:v>2020</c:v>
                </c:pt>
                <c:pt idx="3">
                  <c:v>2018</c:v>
                </c:pt>
              </c:numCache>
            </c:numRef>
          </c:cat>
          <c:val>
            <c:numRef>
              <c:f>Sheet1!$G$2:$G$5</c:f>
              <c:numCache>
                <c:formatCode>0</c:formatCode>
                <c:ptCount val="4"/>
                <c:pt idx="0">
                  <c:v>26.03649428164</c:v>
                </c:pt>
                <c:pt idx="1">
                  <c:v>39.692409263969999</c:v>
                </c:pt>
                <c:pt idx="2">
                  <c:v>22.383549546409998</c:v>
                </c:pt>
                <c:pt idx="3">
                  <c:v>35.925268596690003</c:v>
                </c:pt>
              </c:numCache>
            </c:numRef>
          </c:val>
          <c:extLst>
            <c:ext xmlns:c16="http://schemas.microsoft.com/office/drawing/2014/chart" uri="{C3380CC4-5D6E-409C-BE32-E72D297353CC}">
              <c16:uniqueId val="{00000004-CFE3-4697-BE8A-C5EF1AA2AB20}"/>
            </c:ext>
          </c:extLst>
        </c:ser>
        <c:dLbls>
          <c:showLegendKey val="0"/>
          <c:showVal val="0"/>
          <c:showCatName val="0"/>
          <c:showSerName val="0"/>
          <c:showPercent val="0"/>
          <c:showBubbleSize val="0"/>
        </c:dLbls>
        <c:gapWidth val="59"/>
        <c:overlap val="100"/>
        <c:axId val="240025752"/>
        <c:axId val="240026144"/>
      </c:barChart>
      <c:catAx>
        <c:axId val="240025752"/>
        <c:scaling>
          <c:orientation val="maxMin"/>
        </c:scaling>
        <c:delete val="0"/>
        <c:axPos val="l"/>
        <c:numFmt formatCode="General" sourceLinked="1"/>
        <c:majorTickMark val="out"/>
        <c:minorTickMark val="none"/>
        <c:tickLblPos val="nextTo"/>
        <c:crossAx val="240026144"/>
        <c:crosses val="autoZero"/>
        <c:auto val="1"/>
        <c:lblAlgn val="ctr"/>
        <c:lblOffset val="100"/>
        <c:noMultiLvlLbl val="0"/>
      </c:catAx>
      <c:valAx>
        <c:axId val="240026144"/>
        <c:scaling>
          <c:orientation val="minMax"/>
        </c:scaling>
        <c:delete val="0"/>
        <c:axPos val="b"/>
        <c:title>
          <c:tx>
            <c:rich>
              <a:bodyPr/>
              <a:lstStyle/>
              <a:p>
                <a:pPr>
                  <a:defRPr/>
                </a:pPr>
                <a:r>
                  <a:rPr lang="en-NZ" dirty="0"/>
                  <a:t>%</a:t>
                </a:r>
              </a:p>
            </c:rich>
          </c:tx>
          <c:overlay val="0"/>
        </c:title>
        <c:numFmt formatCode="0%" sourceLinked="1"/>
        <c:majorTickMark val="none"/>
        <c:minorTickMark val="none"/>
        <c:tickLblPos val="none"/>
        <c:crossAx val="240025752"/>
        <c:crosses val="max"/>
        <c:crossBetween val="between"/>
      </c:valAx>
    </c:plotArea>
    <c:legend>
      <c:legendPos val="t"/>
      <c:layout>
        <c:manualLayout>
          <c:xMode val="edge"/>
          <c:yMode val="edge"/>
          <c:x val="4.0676035996000448E-2"/>
          <c:y val="0"/>
          <c:w val="0.87880055625132558"/>
          <c:h val="0.15694768482514287"/>
        </c:manualLayout>
      </c:layout>
      <c:overlay val="0"/>
    </c:legend>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0052355293856237"/>
          <c:y val="0.13014819341060871"/>
          <c:w val="0.5703085768247973"/>
          <c:h val="0.73243127306842448"/>
        </c:manualLayout>
      </c:layout>
      <c:barChart>
        <c:barDir val="bar"/>
        <c:grouping val="clustered"/>
        <c:varyColors val="0"/>
        <c:ser>
          <c:idx val="0"/>
          <c:order val="0"/>
          <c:tx>
            <c:strRef>
              <c:f>Sheet1!$B$1</c:f>
              <c:strCache>
                <c:ptCount val="1"/>
                <c:pt idx="0">
                  <c:v>%</c:v>
                </c:pt>
              </c:strCache>
            </c:strRef>
          </c:tx>
          <c:spPr>
            <a:solidFill>
              <a:srgbClr val="00CC66"/>
            </a:solidFill>
          </c:spPr>
          <c:invertIfNegative val="0"/>
          <c:dPt>
            <c:idx val="0"/>
            <c:invertIfNegative val="0"/>
            <c:bubble3D val="0"/>
            <c:spPr>
              <a:solidFill>
                <a:srgbClr val="6076B4"/>
              </a:solidFill>
            </c:spPr>
            <c:extLst>
              <c:ext xmlns:c16="http://schemas.microsoft.com/office/drawing/2014/chart" uri="{C3380CC4-5D6E-409C-BE32-E72D297353CC}">
                <c16:uniqueId val="{00000001-1E1D-4583-BD5B-AFD19F4EDD30}"/>
              </c:ext>
            </c:extLst>
          </c:dPt>
          <c:dPt>
            <c:idx val="1"/>
            <c:invertIfNegative val="0"/>
            <c:bubble3D val="0"/>
            <c:spPr>
              <a:solidFill>
                <a:srgbClr val="9C5252"/>
              </a:solidFill>
            </c:spPr>
            <c:extLst>
              <c:ext xmlns:c16="http://schemas.microsoft.com/office/drawing/2014/chart" uri="{C3380CC4-5D6E-409C-BE32-E72D297353CC}">
                <c16:uniqueId val="{00000002-1E1D-4583-BD5B-AFD19F4EDD30}"/>
              </c:ext>
            </c:extLst>
          </c:dPt>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2020</c:v>
                </c:pt>
                <c:pt idx="1">
                  <c:v>2018</c:v>
                </c:pt>
              </c:numCache>
            </c:numRef>
          </c:cat>
          <c:val>
            <c:numRef>
              <c:f>Sheet1!$B$2:$B$3</c:f>
              <c:numCache>
                <c:formatCode>0</c:formatCode>
                <c:ptCount val="2"/>
                <c:pt idx="0">
                  <c:v>58.478740633720001</c:v>
                </c:pt>
                <c:pt idx="1">
                  <c:v>56.840664453320002</c:v>
                </c:pt>
              </c:numCache>
            </c:numRef>
          </c:val>
          <c:extLst>
            <c:ext xmlns:c16="http://schemas.microsoft.com/office/drawing/2014/chart" uri="{C3380CC4-5D6E-409C-BE32-E72D297353CC}">
              <c16:uniqueId val="{00000003-1E1D-4583-BD5B-AFD19F4EDD30}"/>
            </c:ext>
          </c:extLst>
        </c:ser>
        <c:dLbls>
          <c:dLblPos val="outEnd"/>
          <c:showLegendKey val="0"/>
          <c:showVal val="1"/>
          <c:showCatName val="0"/>
          <c:showSerName val="0"/>
          <c:showPercent val="0"/>
          <c:showBubbleSize val="0"/>
        </c:dLbls>
        <c:gapWidth val="100"/>
        <c:axId val="892659736"/>
        <c:axId val="892658424"/>
      </c:barChart>
      <c:valAx>
        <c:axId val="892658424"/>
        <c:scaling>
          <c:orientation val="minMax"/>
          <c:min val="0"/>
        </c:scaling>
        <c:delete val="0"/>
        <c:axPos val="b"/>
        <c:title>
          <c:tx>
            <c:rich>
              <a:bodyPr/>
              <a:lstStyle/>
              <a:p>
                <a:pPr>
                  <a:defRPr/>
                </a:pPr>
                <a:r>
                  <a:rPr lang="en-NZ" dirty="0"/>
                  <a:t>% own a dog</a:t>
                </a:r>
              </a:p>
            </c:rich>
          </c:tx>
          <c:layout>
            <c:manualLayout>
              <c:xMode val="edge"/>
              <c:yMode val="edge"/>
              <c:x val="0.52352946894789465"/>
              <c:y val="0.87334009280624503"/>
            </c:manualLayout>
          </c:layout>
          <c:overlay val="0"/>
        </c:title>
        <c:numFmt formatCode="0" sourceLinked="1"/>
        <c:majorTickMark val="none"/>
        <c:minorTickMark val="none"/>
        <c:tickLblPos val="none"/>
        <c:crossAx val="892659736"/>
        <c:crosses val="max"/>
        <c:crossBetween val="between"/>
      </c:valAx>
      <c:catAx>
        <c:axId val="892659736"/>
        <c:scaling>
          <c:orientation val="maxMin"/>
        </c:scaling>
        <c:delete val="0"/>
        <c:axPos val="l"/>
        <c:numFmt formatCode="General" sourceLinked="1"/>
        <c:majorTickMark val="out"/>
        <c:minorTickMark val="none"/>
        <c:tickLblPos val="nextTo"/>
        <c:crossAx val="892658424"/>
        <c:crosses val="autoZero"/>
        <c:auto val="1"/>
        <c:lblAlgn val="ctr"/>
        <c:lblOffset val="100"/>
        <c:noMultiLvlLbl val="0"/>
      </c:catAx>
    </c:plotArea>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299276721778388"/>
          <c:y val="0.27124358867533238"/>
          <c:w val="0.64000938027087895"/>
          <c:h val="0.52470743991408364"/>
        </c:manualLayout>
      </c:layout>
      <c:barChart>
        <c:barDir val="bar"/>
        <c:grouping val="percentStacked"/>
        <c:varyColors val="0"/>
        <c:ser>
          <c:idx val="1"/>
          <c:order val="0"/>
          <c:tx>
            <c:strRef>
              <c:f>Sheet1!$B$1</c:f>
              <c:strCache>
                <c:ptCount val="1"/>
                <c:pt idx="0">
                  <c:v>Don't know/NA</c:v>
                </c:pt>
              </c:strCache>
            </c:strRef>
          </c:tx>
          <c:spPr>
            <a:solidFill>
              <a:srgbClr val="D9D9D9"/>
            </a:solidFill>
          </c:spPr>
          <c:invertIfNegative val="0"/>
          <c:dLbls>
            <c:spPr>
              <a:noFill/>
              <a:ln>
                <a:noFill/>
              </a:ln>
              <a:effectLst/>
            </c:spPr>
            <c:txPr>
              <a:bodyPr wrap="square" lIns="38100" tIns="19050" rIns="38100" bIns="19050" anchor="ctr">
                <a:spAutoFit/>
              </a:bodyPr>
              <a:lstStyle/>
              <a:p>
                <a:pPr>
                  <a:defRPr>
                    <a:solidFill>
                      <a:schemeClr val="tx1">
                        <a:lumMod val="75000"/>
                        <a:lumOff val="25000"/>
                      </a:schemeClr>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Sheet1!$B$2:$B$3</c:f>
              <c:numCache>
                <c:formatCode>0</c:formatCode>
                <c:ptCount val="2"/>
                <c:pt idx="0">
                  <c:v>6.108009238308</c:v>
                </c:pt>
                <c:pt idx="1">
                  <c:v>5.4662168018699999</c:v>
                </c:pt>
              </c:numCache>
            </c:numRef>
          </c:val>
          <c:extLst>
            <c:ext xmlns:c16="http://schemas.microsoft.com/office/drawing/2014/chart" uri="{C3380CC4-5D6E-409C-BE32-E72D297353CC}">
              <c16:uniqueId val="{00000000-89A3-4A06-8A1E-660DE696DE5A}"/>
            </c:ext>
          </c:extLst>
        </c:ser>
        <c:ser>
          <c:idx val="2"/>
          <c:order val="1"/>
          <c:tx>
            <c:strRef>
              <c:f>Sheet1!$C$1</c:f>
              <c:strCache>
                <c:ptCount val="1"/>
                <c:pt idx="0">
                  <c:v>Not at all satisfied (1)</c:v>
                </c:pt>
              </c:strCache>
            </c:strRef>
          </c:tx>
          <c:spPr>
            <a:solidFill>
              <a:srgbClr val="FF0000"/>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Sheet1!$C$2:$C$3</c:f>
              <c:numCache>
                <c:formatCode>0</c:formatCode>
                <c:ptCount val="2"/>
                <c:pt idx="0">
                  <c:v>4.247665142412</c:v>
                </c:pt>
                <c:pt idx="1">
                  <c:v>4.3224842310299998</c:v>
                </c:pt>
              </c:numCache>
            </c:numRef>
          </c:val>
          <c:extLst>
            <c:ext xmlns:c16="http://schemas.microsoft.com/office/drawing/2014/chart" uri="{C3380CC4-5D6E-409C-BE32-E72D297353CC}">
              <c16:uniqueId val="{00000001-89A3-4A06-8A1E-660DE696DE5A}"/>
            </c:ext>
          </c:extLst>
        </c:ser>
        <c:ser>
          <c:idx val="3"/>
          <c:order val="2"/>
          <c:tx>
            <c:strRef>
              <c:f>Sheet1!$D$1</c:f>
              <c:strCache>
                <c:ptCount val="1"/>
                <c:pt idx="0">
                  <c:v>Not very satisfied (2)</c:v>
                </c:pt>
              </c:strCache>
            </c:strRef>
          </c:tx>
          <c:spPr>
            <a:solidFill>
              <a:srgbClr val="FF66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Sheet1!$D$2:$D$3</c:f>
              <c:numCache>
                <c:formatCode>0</c:formatCode>
                <c:ptCount val="2"/>
                <c:pt idx="0">
                  <c:v>5.3233299401650003</c:v>
                </c:pt>
                <c:pt idx="1">
                  <c:v>4.3643469349619997</c:v>
                </c:pt>
              </c:numCache>
            </c:numRef>
          </c:val>
          <c:extLst>
            <c:ext xmlns:c16="http://schemas.microsoft.com/office/drawing/2014/chart" uri="{C3380CC4-5D6E-409C-BE32-E72D297353CC}">
              <c16:uniqueId val="{00000002-89A3-4A06-8A1E-660DE696DE5A}"/>
            </c:ext>
          </c:extLst>
        </c:ser>
        <c:ser>
          <c:idx val="4"/>
          <c:order val="3"/>
          <c:tx>
            <c:strRef>
              <c:f>Sheet1!$E$1</c:f>
              <c:strCache>
                <c:ptCount val="1"/>
                <c:pt idx="0">
                  <c:v>Quite satisfied (2)</c:v>
                </c:pt>
              </c:strCache>
            </c:strRef>
          </c:tx>
          <c:spPr>
            <a:solidFill>
              <a:srgbClr val="00CC66"/>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2020</c:v>
                </c:pt>
                <c:pt idx="1">
                  <c:v>2018</c:v>
                </c:pt>
              </c:numCache>
            </c:numRef>
          </c:cat>
          <c:val>
            <c:numRef>
              <c:f>Sheet1!$E$2:$E$3</c:f>
              <c:numCache>
                <c:formatCode>0</c:formatCode>
                <c:ptCount val="2"/>
                <c:pt idx="0">
                  <c:v>44.974229635809998</c:v>
                </c:pt>
                <c:pt idx="1">
                  <c:v>47.120441215980001</c:v>
                </c:pt>
              </c:numCache>
            </c:numRef>
          </c:val>
          <c:extLst>
            <c:ext xmlns:c16="http://schemas.microsoft.com/office/drawing/2014/chart" uri="{C3380CC4-5D6E-409C-BE32-E72D297353CC}">
              <c16:uniqueId val="{00000003-89A3-4A06-8A1E-660DE696DE5A}"/>
            </c:ext>
          </c:extLst>
        </c:ser>
        <c:ser>
          <c:idx val="5"/>
          <c:order val="4"/>
          <c:tx>
            <c:strRef>
              <c:f>Sheet1!$F$1</c:f>
              <c:strCache>
                <c:ptCount val="1"/>
                <c:pt idx="0">
                  <c:v>Very satisfied (4)</c:v>
                </c:pt>
              </c:strCache>
            </c:strRef>
          </c:tx>
          <c:spPr>
            <a:solidFill>
              <a:srgbClr val="00B050"/>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2020</c:v>
                </c:pt>
                <c:pt idx="1">
                  <c:v>2018</c:v>
                </c:pt>
              </c:numCache>
            </c:numRef>
          </c:cat>
          <c:val>
            <c:numRef>
              <c:f>Sheet1!$F$2:$F$3</c:f>
              <c:numCache>
                <c:formatCode>0</c:formatCode>
                <c:ptCount val="2"/>
                <c:pt idx="0">
                  <c:v>39.346766043309998</c:v>
                </c:pt>
                <c:pt idx="1">
                  <c:v>38.726510816160001</c:v>
                </c:pt>
              </c:numCache>
            </c:numRef>
          </c:val>
          <c:extLst>
            <c:ext xmlns:c16="http://schemas.microsoft.com/office/drawing/2014/chart" uri="{C3380CC4-5D6E-409C-BE32-E72D297353CC}">
              <c16:uniqueId val="{00000004-89A3-4A06-8A1E-660DE696DE5A}"/>
            </c:ext>
          </c:extLst>
        </c:ser>
        <c:dLbls>
          <c:showLegendKey val="0"/>
          <c:showVal val="0"/>
          <c:showCatName val="0"/>
          <c:showSerName val="0"/>
          <c:showPercent val="0"/>
          <c:showBubbleSize val="0"/>
        </c:dLbls>
        <c:gapWidth val="59"/>
        <c:overlap val="100"/>
        <c:axId val="240025752"/>
        <c:axId val="240026144"/>
      </c:barChart>
      <c:catAx>
        <c:axId val="240025752"/>
        <c:scaling>
          <c:orientation val="maxMin"/>
        </c:scaling>
        <c:delete val="0"/>
        <c:axPos val="l"/>
        <c:numFmt formatCode="General" sourceLinked="1"/>
        <c:majorTickMark val="out"/>
        <c:minorTickMark val="none"/>
        <c:tickLblPos val="nextTo"/>
        <c:crossAx val="240026144"/>
        <c:crosses val="autoZero"/>
        <c:auto val="1"/>
        <c:lblAlgn val="ctr"/>
        <c:lblOffset val="100"/>
        <c:noMultiLvlLbl val="0"/>
      </c:catAx>
      <c:valAx>
        <c:axId val="240026144"/>
        <c:scaling>
          <c:orientation val="minMax"/>
        </c:scaling>
        <c:delete val="0"/>
        <c:axPos val="b"/>
        <c:title>
          <c:tx>
            <c:rich>
              <a:bodyPr/>
              <a:lstStyle/>
              <a:p>
                <a:pPr>
                  <a:defRPr/>
                </a:pPr>
                <a:r>
                  <a:rPr lang="en-NZ" dirty="0"/>
                  <a:t>%</a:t>
                </a:r>
              </a:p>
            </c:rich>
          </c:tx>
          <c:overlay val="0"/>
        </c:title>
        <c:numFmt formatCode="0%" sourceLinked="1"/>
        <c:majorTickMark val="none"/>
        <c:minorTickMark val="none"/>
        <c:tickLblPos val="none"/>
        <c:crossAx val="240025752"/>
        <c:crosses val="max"/>
        <c:crossBetween val="between"/>
      </c:valAx>
    </c:plotArea>
    <c:legend>
      <c:legendPos val="t"/>
      <c:layout>
        <c:manualLayout>
          <c:xMode val="edge"/>
          <c:yMode val="edge"/>
          <c:x val="4.0676035996000448E-2"/>
          <c:y val="0"/>
          <c:w val="0.87880055625132558"/>
          <c:h val="0.15302836721845722"/>
        </c:manualLayout>
      </c:layout>
      <c:overlay val="0"/>
    </c:legend>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6950361989228112"/>
          <c:y val="0.15114530049283406"/>
          <c:w val="0.50043338035448792"/>
          <c:h val="0.78419338751258871"/>
        </c:manualLayout>
      </c:layout>
      <c:barChart>
        <c:barDir val="bar"/>
        <c:grouping val="percentStacked"/>
        <c:varyColors val="0"/>
        <c:ser>
          <c:idx val="0"/>
          <c:order val="0"/>
          <c:tx>
            <c:strRef>
              <c:f>Sheet1!$C$1</c:f>
              <c:strCache>
                <c:ptCount val="1"/>
                <c:pt idx="0">
                  <c:v>Don't know/NA</c:v>
                </c:pt>
              </c:strCache>
            </c:strRef>
          </c:tx>
          <c:spPr>
            <a:solidFill>
              <a:sysClr val="window" lastClr="FFFFFF">
                <a:lumMod val="85000"/>
              </a:sys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Sheet1!$B$2:$B$11</c:f>
              <c:numCache>
                <c:formatCode>0</c:formatCode>
                <c:ptCount val="10"/>
                <c:pt idx="0" formatCode="General">
                  <c:v>2020</c:v>
                </c:pt>
                <c:pt idx="1">
                  <c:v>2018</c:v>
                </c:pt>
                <c:pt idx="2" formatCode="General">
                  <c:v>2020</c:v>
                </c:pt>
                <c:pt idx="3">
                  <c:v>2018</c:v>
                </c:pt>
                <c:pt idx="4" formatCode="General">
                  <c:v>2020</c:v>
                </c:pt>
                <c:pt idx="5">
                  <c:v>2018</c:v>
                </c:pt>
                <c:pt idx="6" formatCode="General">
                  <c:v>2020</c:v>
                </c:pt>
                <c:pt idx="7">
                  <c:v>2018</c:v>
                </c:pt>
                <c:pt idx="8" formatCode="General">
                  <c:v>2020</c:v>
                </c:pt>
                <c:pt idx="9">
                  <c:v>2018</c:v>
                </c:pt>
              </c:numCache>
            </c:numRef>
          </c:cat>
          <c:val>
            <c:numRef>
              <c:f>Sheet1!$C$2:$C$11</c:f>
              <c:numCache>
                <c:formatCode>0</c:formatCode>
                <c:ptCount val="10"/>
                <c:pt idx="0" formatCode="General">
                  <c:v>7</c:v>
                </c:pt>
                <c:pt idx="1">
                  <c:v>8.0268944976649994</c:v>
                </c:pt>
                <c:pt idx="2">
                  <c:v>11</c:v>
                </c:pt>
                <c:pt idx="3">
                  <c:v>10.352357559010001</c:v>
                </c:pt>
                <c:pt idx="4">
                  <c:v>22</c:v>
                </c:pt>
                <c:pt idx="5">
                  <c:v>15.010288952090001</c:v>
                </c:pt>
                <c:pt idx="6">
                  <c:v>31</c:v>
                </c:pt>
                <c:pt idx="7">
                  <c:v>24.241188574359999</c:v>
                </c:pt>
                <c:pt idx="8">
                  <c:v>33</c:v>
                </c:pt>
              </c:numCache>
            </c:numRef>
          </c:val>
          <c:extLst>
            <c:ext xmlns:c16="http://schemas.microsoft.com/office/drawing/2014/chart" uri="{C3380CC4-5D6E-409C-BE32-E72D297353CC}">
              <c16:uniqueId val="{00000002-2DC8-407B-9E89-9B1641FC0BEB}"/>
            </c:ext>
          </c:extLst>
        </c:ser>
        <c:ser>
          <c:idx val="1"/>
          <c:order val="1"/>
          <c:tx>
            <c:strRef>
              <c:f>Sheet1!$D$1</c:f>
              <c:strCache>
                <c:ptCount val="1"/>
                <c:pt idx="0">
                  <c:v>Not at all satisfied (1)</c:v>
                </c:pt>
              </c:strCache>
            </c:strRef>
          </c:tx>
          <c:spPr>
            <a:solidFill>
              <a:srgbClr val="FF0000"/>
            </a:solidFill>
          </c:spPr>
          <c:invertIfNegative val="0"/>
          <c:dLbls>
            <c:dLbl>
              <c:idx val="1"/>
              <c:spPr>
                <a:noFill/>
                <a:ln>
                  <a:noFill/>
                </a:ln>
                <a:effectLst/>
              </c:spPr>
              <c:txPr>
                <a:bodyPr wrap="square" lIns="38100" tIns="19050" rIns="38100" bIns="19050" anchor="ctr">
                  <a:noAutofit/>
                </a:bodyPr>
                <a:lstStyle/>
                <a:p>
                  <a:pPr>
                    <a:defRPr>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3.2257463817151631E-2"/>
                      <c:h val="8.6665301389603391E-2"/>
                    </c:manualLayout>
                  </c15:layout>
                </c:ext>
                <c:ext xmlns:c16="http://schemas.microsoft.com/office/drawing/2014/chart" uri="{C3380CC4-5D6E-409C-BE32-E72D297353CC}">
                  <c16:uniqueId val="{00000001-FD6D-4073-993B-EAA883D3FDD8}"/>
                </c:ext>
              </c:extLst>
            </c:dLbl>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Sheet1!$B$2:$B$11</c:f>
              <c:numCache>
                <c:formatCode>0</c:formatCode>
                <c:ptCount val="10"/>
                <c:pt idx="0" formatCode="General">
                  <c:v>2020</c:v>
                </c:pt>
                <c:pt idx="1">
                  <c:v>2018</c:v>
                </c:pt>
                <c:pt idx="2" formatCode="General">
                  <c:v>2020</c:v>
                </c:pt>
                <c:pt idx="3">
                  <c:v>2018</c:v>
                </c:pt>
                <c:pt idx="4" formatCode="General">
                  <c:v>2020</c:v>
                </c:pt>
                <c:pt idx="5">
                  <c:v>2018</c:v>
                </c:pt>
                <c:pt idx="6" formatCode="General">
                  <c:v>2020</c:v>
                </c:pt>
                <c:pt idx="7">
                  <c:v>2018</c:v>
                </c:pt>
                <c:pt idx="8" formatCode="General">
                  <c:v>2020</c:v>
                </c:pt>
                <c:pt idx="9">
                  <c:v>2018</c:v>
                </c:pt>
              </c:numCache>
            </c:numRef>
          </c:cat>
          <c:val>
            <c:numRef>
              <c:f>Sheet1!$D$2:$D$11</c:f>
              <c:numCache>
                <c:formatCode>0</c:formatCode>
                <c:ptCount val="10"/>
                <c:pt idx="0" formatCode="General">
                  <c:v>1</c:v>
                </c:pt>
                <c:pt idx="1">
                  <c:v>2.0585020819139999</c:v>
                </c:pt>
                <c:pt idx="2">
                  <c:v>1</c:v>
                </c:pt>
                <c:pt idx="3">
                  <c:v>3.5809425430230002</c:v>
                </c:pt>
                <c:pt idx="4">
                  <c:v>1</c:v>
                </c:pt>
                <c:pt idx="5">
                  <c:v>0.58110062903860005</c:v>
                </c:pt>
                <c:pt idx="6">
                  <c:v>2</c:v>
                </c:pt>
                <c:pt idx="7">
                  <c:v>2.2440636560349998</c:v>
                </c:pt>
                <c:pt idx="8">
                  <c:v>4</c:v>
                </c:pt>
              </c:numCache>
            </c:numRef>
          </c:val>
          <c:extLst>
            <c:ext xmlns:c16="http://schemas.microsoft.com/office/drawing/2014/chart" uri="{C3380CC4-5D6E-409C-BE32-E72D297353CC}">
              <c16:uniqueId val="{00000009-2DC8-407B-9E89-9B1641FC0BEB}"/>
            </c:ext>
          </c:extLst>
        </c:ser>
        <c:ser>
          <c:idx val="2"/>
          <c:order val="2"/>
          <c:tx>
            <c:strRef>
              <c:f>Sheet1!$E$1</c:f>
              <c:strCache>
                <c:ptCount val="1"/>
                <c:pt idx="0">
                  <c:v>Not very satisfied (2)</c:v>
                </c:pt>
              </c:strCache>
            </c:strRef>
          </c:tx>
          <c:spPr>
            <a:solidFill>
              <a:srgbClr val="FF6600"/>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Sheet1!$B$2:$B$11</c:f>
              <c:numCache>
                <c:formatCode>0</c:formatCode>
                <c:ptCount val="10"/>
                <c:pt idx="0" formatCode="General">
                  <c:v>2020</c:v>
                </c:pt>
                <c:pt idx="1">
                  <c:v>2018</c:v>
                </c:pt>
                <c:pt idx="2" formatCode="General">
                  <c:v>2020</c:v>
                </c:pt>
                <c:pt idx="3">
                  <c:v>2018</c:v>
                </c:pt>
                <c:pt idx="4" formatCode="General">
                  <c:v>2020</c:v>
                </c:pt>
                <c:pt idx="5">
                  <c:v>2018</c:v>
                </c:pt>
                <c:pt idx="6" formatCode="General">
                  <c:v>2020</c:v>
                </c:pt>
                <c:pt idx="7">
                  <c:v>2018</c:v>
                </c:pt>
                <c:pt idx="8" formatCode="General">
                  <c:v>2020</c:v>
                </c:pt>
                <c:pt idx="9">
                  <c:v>2018</c:v>
                </c:pt>
              </c:numCache>
            </c:numRef>
          </c:cat>
          <c:val>
            <c:numRef>
              <c:f>Sheet1!$E$2:$E$11</c:f>
              <c:numCache>
                <c:formatCode>0</c:formatCode>
                <c:ptCount val="10"/>
                <c:pt idx="0" formatCode="General">
                  <c:v>5</c:v>
                </c:pt>
                <c:pt idx="1">
                  <c:v>4.5956510482160002</c:v>
                </c:pt>
                <c:pt idx="2">
                  <c:v>10</c:v>
                </c:pt>
                <c:pt idx="3">
                  <c:v>7.73327939178</c:v>
                </c:pt>
                <c:pt idx="4">
                  <c:v>2</c:v>
                </c:pt>
                <c:pt idx="5">
                  <c:v>2.3903421833139999</c:v>
                </c:pt>
                <c:pt idx="6">
                  <c:v>8</c:v>
                </c:pt>
                <c:pt idx="7">
                  <c:v>9.5761959384749993</c:v>
                </c:pt>
                <c:pt idx="8">
                  <c:v>4</c:v>
                </c:pt>
              </c:numCache>
            </c:numRef>
          </c:val>
          <c:extLst>
            <c:ext xmlns:c16="http://schemas.microsoft.com/office/drawing/2014/chart" uri="{C3380CC4-5D6E-409C-BE32-E72D297353CC}">
              <c16:uniqueId val="{0000000A-2DC8-407B-9E89-9B1641FC0BEB}"/>
            </c:ext>
          </c:extLst>
        </c:ser>
        <c:ser>
          <c:idx val="3"/>
          <c:order val="3"/>
          <c:tx>
            <c:strRef>
              <c:f>Sheet1!$F$1</c:f>
              <c:strCache>
                <c:ptCount val="1"/>
                <c:pt idx="0">
                  <c:v>Quite satisfied (2)</c:v>
                </c:pt>
              </c:strCache>
            </c:strRef>
          </c:tx>
          <c:spPr>
            <a:solidFill>
              <a:srgbClr val="00CC66"/>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Sheet1!$B$2:$B$11</c:f>
              <c:numCache>
                <c:formatCode>0</c:formatCode>
                <c:ptCount val="10"/>
                <c:pt idx="0" formatCode="General">
                  <c:v>2020</c:v>
                </c:pt>
                <c:pt idx="1">
                  <c:v>2018</c:v>
                </c:pt>
                <c:pt idx="2" formatCode="General">
                  <c:v>2020</c:v>
                </c:pt>
                <c:pt idx="3">
                  <c:v>2018</c:v>
                </c:pt>
                <c:pt idx="4" formatCode="General">
                  <c:v>2020</c:v>
                </c:pt>
                <c:pt idx="5">
                  <c:v>2018</c:v>
                </c:pt>
                <c:pt idx="6" formatCode="General">
                  <c:v>2020</c:v>
                </c:pt>
                <c:pt idx="7">
                  <c:v>2018</c:v>
                </c:pt>
                <c:pt idx="8" formatCode="General">
                  <c:v>2020</c:v>
                </c:pt>
                <c:pt idx="9">
                  <c:v>2018</c:v>
                </c:pt>
              </c:numCache>
            </c:numRef>
          </c:cat>
          <c:val>
            <c:numRef>
              <c:f>Sheet1!$F$2:$F$11</c:f>
              <c:numCache>
                <c:formatCode>0</c:formatCode>
                <c:ptCount val="10"/>
                <c:pt idx="0" formatCode="General">
                  <c:v>59</c:v>
                </c:pt>
                <c:pt idx="1">
                  <c:v>57.07014686494</c:v>
                </c:pt>
                <c:pt idx="2">
                  <c:v>53</c:v>
                </c:pt>
                <c:pt idx="3">
                  <c:v>50.815876839730002</c:v>
                </c:pt>
                <c:pt idx="4">
                  <c:v>32</c:v>
                </c:pt>
                <c:pt idx="5">
                  <c:v>33.914491163020003</c:v>
                </c:pt>
                <c:pt idx="6">
                  <c:v>45</c:v>
                </c:pt>
                <c:pt idx="7">
                  <c:v>47.16016698568</c:v>
                </c:pt>
                <c:pt idx="8">
                  <c:v>41</c:v>
                </c:pt>
              </c:numCache>
            </c:numRef>
          </c:val>
          <c:extLst>
            <c:ext xmlns:c16="http://schemas.microsoft.com/office/drawing/2014/chart" uri="{C3380CC4-5D6E-409C-BE32-E72D297353CC}">
              <c16:uniqueId val="{0000000B-2DC8-407B-9E89-9B1641FC0BEB}"/>
            </c:ext>
          </c:extLst>
        </c:ser>
        <c:ser>
          <c:idx val="4"/>
          <c:order val="4"/>
          <c:tx>
            <c:strRef>
              <c:f>Sheet1!$G$1</c:f>
              <c:strCache>
                <c:ptCount val="1"/>
                <c:pt idx="0">
                  <c:v>Very satisfied (4)</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Sheet1!$B$2:$B$11</c:f>
              <c:numCache>
                <c:formatCode>0</c:formatCode>
                <c:ptCount val="10"/>
                <c:pt idx="0" formatCode="General">
                  <c:v>2020</c:v>
                </c:pt>
                <c:pt idx="1">
                  <c:v>2018</c:v>
                </c:pt>
                <c:pt idx="2" formatCode="General">
                  <c:v>2020</c:v>
                </c:pt>
                <c:pt idx="3">
                  <c:v>2018</c:v>
                </c:pt>
                <c:pt idx="4" formatCode="General">
                  <c:v>2020</c:v>
                </c:pt>
                <c:pt idx="5">
                  <c:v>2018</c:v>
                </c:pt>
                <c:pt idx="6" formatCode="General">
                  <c:v>2020</c:v>
                </c:pt>
                <c:pt idx="7">
                  <c:v>2018</c:v>
                </c:pt>
                <c:pt idx="8" formatCode="General">
                  <c:v>2020</c:v>
                </c:pt>
                <c:pt idx="9">
                  <c:v>2018</c:v>
                </c:pt>
              </c:numCache>
            </c:numRef>
          </c:cat>
          <c:val>
            <c:numRef>
              <c:f>Sheet1!$G$2:$G$11</c:f>
              <c:numCache>
                <c:formatCode>0</c:formatCode>
                <c:ptCount val="10"/>
                <c:pt idx="0" formatCode="General">
                  <c:v>26</c:v>
                </c:pt>
                <c:pt idx="1">
                  <c:v>28.248805507269999</c:v>
                </c:pt>
                <c:pt idx="2">
                  <c:v>25</c:v>
                </c:pt>
                <c:pt idx="3">
                  <c:v>27.51754366646</c:v>
                </c:pt>
                <c:pt idx="4">
                  <c:v>43</c:v>
                </c:pt>
                <c:pt idx="5">
                  <c:v>48.103777072539998</c:v>
                </c:pt>
                <c:pt idx="6">
                  <c:v>14</c:v>
                </c:pt>
                <c:pt idx="7">
                  <c:v>16.778384845449999</c:v>
                </c:pt>
                <c:pt idx="8">
                  <c:v>18</c:v>
                </c:pt>
              </c:numCache>
            </c:numRef>
          </c:val>
          <c:extLst>
            <c:ext xmlns:c16="http://schemas.microsoft.com/office/drawing/2014/chart" uri="{C3380CC4-5D6E-409C-BE32-E72D297353CC}">
              <c16:uniqueId val="{0000000C-2DC8-407B-9E89-9B1641FC0BEB}"/>
            </c:ext>
          </c:extLst>
        </c:ser>
        <c:dLbls>
          <c:showLegendKey val="0"/>
          <c:showVal val="0"/>
          <c:showCatName val="0"/>
          <c:showSerName val="0"/>
          <c:showPercent val="0"/>
          <c:showBubbleSize val="0"/>
        </c:dLbls>
        <c:gapWidth val="30"/>
        <c:overlap val="100"/>
        <c:axId val="240025752"/>
        <c:axId val="240026144"/>
      </c:barChart>
      <c:catAx>
        <c:axId val="240025752"/>
        <c:scaling>
          <c:orientation val="maxMin"/>
        </c:scaling>
        <c:delete val="0"/>
        <c:axPos val="l"/>
        <c:numFmt formatCode="General" sourceLinked="1"/>
        <c:majorTickMark val="out"/>
        <c:minorTickMark val="none"/>
        <c:tickLblPos val="nextTo"/>
        <c:txPr>
          <a:bodyPr/>
          <a:lstStyle/>
          <a:p>
            <a:pPr>
              <a:defRPr sz="1200"/>
            </a:pPr>
            <a:endParaRPr lang="en-US"/>
          </a:p>
        </c:txPr>
        <c:crossAx val="240026144"/>
        <c:crosses val="autoZero"/>
        <c:auto val="1"/>
        <c:lblAlgn val="ctr"/>
        <c:lblOffset val="100"/>
        <c:noMultiLvlLbl val="0"/>
      </c:catAx>
      <c:valAx>
        <c:axId val="240026144"/>
        <c:scaling>
          <c:orientation val="minMax"/>
        </c:scaling>
        <c:delete val="0"/>
        <c:axPos val="b"/>
        <c:title>
          <c:tx>
            <c:rich>
              <a:bodyPr/>
              <a:lstStyle/>
              <a:p>
                <a:pPr>
                  <a:defRPr/>
                </a:pPr>
                <a:r>
                  <a:rPr lang="en-NZ" dirty="0"/>
                  <a:t>%</a:t>
                </a:r>
              </a:p>
            </c:rich>
          </c:tx>
          <c:overlay val="0"/>
        </c:title>
        <c:numFmt formatCode="0%" sourceLinked="1"/>
        <c:majorTickMark val="none"/>
        <c:minorTickMark val="none"/>
        <c:tickLblPos val="none"/>
        <c:crossAx val="240025752"/>
        <c:crosses val="max"/>
        <c:crossBetween val="between"/>
      </c:valAx>
    </c:plotArea>
    <c:legend>
      <c:legendPos val="t"/>
      <c:layout>
        <c:manualLayout>
          <c:xMode val="edge"/>
          <c:yMode val="edge"/>
          <c:x val="4.0676035996000448E-2"/>
          <c:y val="0"/>
          <c:w val="0.87880055625132558"/>
          <c:h val="0.11648807401031362"/>
        </c:manualLayout>
      </c:layout>
      <c:overlay val="0"/>
    </c:legend>
    <c:plotVisOnly val="1"/>
    <c:dispBlanksAs val="gap"/>
    <c:showDLblsOverMax val="0"/>
  </c:chart>
  <c:txPr>
    <a:bodyPr/>
    <a:lstStyle/>
    <a:p>
      <a:pPr>
        <a:defRPr sz="1400" b="1">
          <a:solidFill>
            <a:schemeClr val="tx1">
              <a:lumMod val="75000"/>
              <a:lumOff val="25000"/>
            </a:schemeClr>
          </a:solidFill>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76364" cy="511731"/>
          </a:xfrm>
          <a:prstGeom prst="rect">
            <a:avLst/>
          </a:prstGeom>
        </p:spPr>
        <p:txBody>
          <a:bodyPr vert="horz" lIns="99021" tIns="49512" rIns="99021" bIns="49512" rtlCol="0"/>
          <a:lstStyle>
            <a:lvl1pPr algn="l">
              <a:defRPr sz="1300"/>
            </a:lvl1pPr>
          </a:lstStyle>
          <a:p>
            <a:endParaRPr lang="en-NZ" dirty="0"/>
          </a:p>
        </p:txBody>
      </p:sp>
      <p:sp>
        <p:nvSpPr>
          <p:cNvPr id="3" name="Date Placeholder 2"/>
          <p:cNvSpPr>
            <a:spLocks noGrp="1"/>
          </p:cNvSpPr>
          <p:nvPr>
            <p:ph type="dt" sz="quarter" idx="1"/>
          </p:nvPr>
        </p:nvSpPr>
        <p:spPr>
          <a:xfrm>
            <a:off x="4021297" y="1"/>
            <a:ext cx="3076364" cy="511731"/>
          </a:xfrm>
          <a:prstGeom prst="rect">
            <a:avLst/>
          </a:prstGeom>
        </p:spPr>
        <p:txBody>
          <a:bodyPr vert="horz" lIns="99021" tIns="49512" rIns="99021" bIns="49512" rtlCol="0"/>
          <a:lstStyle>
            <a:lvl1pPr algn="r">
              <a:defRPr sz="1300"/>
            </a:lvl1pPr>
          </a:lstStyle>
          <a:p>
            <a:fld id="{23EC3DF8-A324-4D54-ACBC-751BBE9B3A00}" type="datetimeFigureOut">
              <a:rPr lang="en-NZ" smtClean="0"/>
              <a:pPr/>
              <a:t>4/11/2020</a:t>
            </a:fld>
            <a:endParaRPr lang="en-NZ" dirty="0"/>
          </a:p>
        </p:txBody>
      </p:sp>
      <p:sp>
        <p:nvSpPr>
          <p:cNvPr id="4" name="Footer Placeholder 3"/>
          <p:cNvSpPr>
            <a:spLocks noGrp="1"/>
          </p:cNvSpPr>
          <p:nvPr>
            <p:ph type="ftr" sz="quarter" idx="2"/>
          </p:nvPr>
        </p:nvSpPr>
        <p:spPr>
          <a:xfrm>
            <a:off x="2" y="9721108"/>
            <a:ext cx="3076364" cy="511731"/>
          </a:xfrm>
          <a:prstGeom prst="rect">
            <a:avLst/>
          </a:prstGeom>
        </p:spPr>
        <p:txBody>
          <a:bodyPr vert="horz" lIns="99021" tIns="49512" rIns="99021" bIns="49512" rtlCol="0" anchor="b"/>
          <a:lstStyle>
            <a:lvl1pPr algn="l">
              <a:defRPr sz="1300"/>
            </a:lvl1pPr>
          </a:lstStyle>
          <a:p>
            <a:endParaRPr lang="en-NZ" dirty="0"/>
          </a:p>
        </p:txBody>
      </p:sp>
      <p:sp>
        <p:nvSpPr>
          <p:cNvPr id="5" name="Slide Number Placeholder 4"/>
          <p:cNvSpPr>
            <a:spLocks noGrp="1"/>
          </p:cNvSpPr>
          <p:nvPr>
            <p:ph type="sldNum" sz="quarter" idx="3"/>
          </p:nvPr>
        </p:nvSpPr>
        <p:spPr>
          <a:xfrm>
            <a:off x="4021297" y="9721108"/>
            <a:ext cx="3076364" cy="511731"/>
          </a:xfrm>
          <a:prstGeom prst="rect">
            <a:avLst/>
          </a:prstGeom>
        </p:spPr>
        <p:txBody>
          <a:bodyPr vert="horz" lIns="99021" tIns="49512" rIns="99021" bIns="49512" rtlCol="0" anchor="b"/>
          <a:lstStyle>
            <a:lvl1pPr algn="r">
              <a:defRPr sz="1300"/>
            </a:lvl1pPr>
          </a:lstStyle>
          <a:p>
            <a:fld id="{A68F1EF2-4E67-4C9B-9DC0-0D7C96A2BA9C}" type="slidenum">
              <a:rPr lang="en-NZ" smtClean="0"/>
              <a:pPr/>
              <a:t>‹#›</a:t>
            </a:fld>
            <a:endParaRPr lang="en-NZ" dirty="0"/>
          </a:p>
        </p:txBody>
      </p:sp>
    </p:spTree>
    <p:extLst>
      <p:ext uri="{BB962C8B-B14F-4D97-AF65-F5344CB8AC3E}">
        <p14:creationId xmlns:p14="http://schemas.microsoft.com/office/powerpoint/2010/main" val="1709641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76364" cy="511731"/>
          </a:xfrm>
          <a:prstGeom prst="rect">
            <a:avLst/>
          </a:prstGeom>
        </p:spPr>
        <p:txBody>
          <a:bodyPr vert="horz" lIns="99021" tIns="49512" rIns="99021" bIns="49512" rtlCol="0"/>
          <a:lstStyle>
            <a:lvl1pPr algn="l">
              <a:defRPr sz="1300"/>
            </a:lvl1pPr>
          </a:lstStyle>
          <a:p>
            <a:endParaRPr lang="en-NZ" dirty="0"/>
          </a:p>
        </p:txBody>
      </p:sp>
      <p:sp>
        <p:nvSpPr>
          <p:cNvPr id="3" name="Date Placeholder 2"/>
          <p:cNvSpPr>
            <a:spLocks noGrp="1"/>
          </p:cNvSpPr>
          <p:nvPr>
            <p:ph type="dt" idx="1"/>
          </p:nvPr>
        </p:nvSpPr>
        <p:spPr>
          <a:xfrm>
            <a:off x="4021297" y="1"/>
            <a:ext cx="3076364" cy="511731"/>
          </a:xfrm>
          <a:prstGeom prst="rect">
            <a:avLst/>
          </a:prstGeom>
        </p:spPr>
        <p:txBody>
          <a:bodyPr vert="horz" lIns="99021" tIns="49512" rIns="99021" bIns="49512" rtlCol="0"/>
          <a:lstStyle>
            <a:lvl1pPr algn="r">
              <a:defRPr sz="1300"/>
            </a:lvl1pPr>
          </a:lstStyle>
          <a:p>
            <a:fld id="{3B3D8322-253D-4B08-83CC-AE4242FEACE5}" type="datetimeFigureOut">
              <a:rPr lang="en-NZ" smtClean="0"/>
              <a:pPr/>
              <a:t>4/11/2020</a:t>
            </a:fld>
            <a:endParaRPr lang="en-NZ" dirty="0"/>
          </a:p>
        </p:txBody>
      </p:sp>
      <p:sp>
        <p:nvSpPr>
          <p:cNvPr id="4" name="Slide Image Placeholder 3"/>
          <p:cNvSpPr>
            <a:spLocks noGrp="1" noRot="1" noChangeAspect="1"/>
          </p:cNvSpPr>
          <p:nvPr>
            <p:ph type="sldImg" idx="2"/>
          </p:nvPr>
        </p:nvSpPr>
        <p:spPr>
          <a:xfrm>
            <a:off x="992188" y="768350"/>
            <a:ext cx="5116512" cy="3836988"/>
          </a:xfrm>
          <a:prstGeom prst="rect">
            <a:avLst/>
          </a:prstGeom>
          <a:noFill/>
          <a:ln w="12700">
            <a:solidFill>
              <a:prstClr val="black"/>
            </a:solidFill>
          </a:ln>
        </p:spPr>
        <p:txBody>
          <a:bodyPr vert="horz" lIns="99021" tIns="49512" rIns="99021" bIns="49512" rtlCol="0" anchor="ctr"/>
          <a:lstStyle/>
          <a:p>
            <a:endParaRPr lang="en-NZ" dirty="0"/>
          </a:p>
        </p:txBody>
      </p:sp>
      <p:sp>
        <p:nvSpPr>
          <p:cNvPr id="5" name="Notes Placeholder 4"/>
          <p:cNvSpPr>
            <a:spLocks noGrp="1"/>
          </p:cNvSpPr>
          <p:nvPr>
            <p:ph type="body" sz="quarter" idx="3"/>
          </p:nvPr>
        </p:nvSpPr>
        <p:spPr>
          <a:xfrm>
            <a:off x="709931" y="4861443"/>
            <a:ext cx="5679440" cy="4605576"/>
          </a:xfrm>
          <a:prstGeom prst="rect">
            <a:avLst/>
          </a:prstGeom>
        </p:spPr>
        <p:txBody>
          <a:bodyPr vert="horz" lIns="99021" tIns="49512" rIns="99021" bIns="4951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2" y="9721108"/>
            <a:ext cx="3076364" cy="511731"/>
          </a:xfrm>
          <a:prstGeom prst="rect">
            <a:avLst/>
          </a:prstGeom>
        </p:spPr>
        <p:txBody>
          <a:bodyPr vert="horz" lIns="99021" tIns="49512" rIns="99021" bIns="49512" rtlCol="0" anchor="b"/>
          <a:lstStyle>
            <a:lvl1pPr algn="l">
              <a:defRPr sz="1300"/>
            </a:lvl1pPr>
          </a:lstStyle>
          <a:p>
            <a:endParaRPr lang="en-NZ" dirty="0"/>
          </a:p>
        </p:txBody>
      </p:sp>
      <p:sp>
        <p:nvSpPr>
          <p:cNvPr id="7" name="Slide Number Placeholder 6"/>
          <p:cNvSpPr>
            <a:spLocks noGrp="1"/>
          </p:cNvSpPr>
          <p:nvPr>
            <p:ph type="sldNum" sz="quarter" idx="5"/>
          </p:nvPr>
        </p:nvSpPr>
        <p:spPr>
          <a:xfrm>
            <a:off x="4021297" y="9721108"/>
            <a:ext cx="3076364" cy="511731"/>
          </a:xfrm>
          <a:prstGeom prst="rect">
            <a:avLst/>
          </a:prstGeom>
        </p:spPr>
        <p:txBody>
          <a:bodyPr vert="horz" lIns="99021" tIns="49512" rIns="99021" bIns="49512" rtlCol="0" anchor="b"/>
          <a:lstStyle>
            <a:lvl1pPr algn="r">
              <a:defRPr sz="1300"/>
            </a:lvl1pPr>
          </a:lstStyle>
          <a:p>
            <a:fld id="{192209A5-87D7-4851-8AE9-327B045253B1}" type="slidenum">
              <a:rPr lang="en-NZ" smtClean="0"/>
              <a:pPr/>
              <a:t>‹#›</a:t>
            </a:fld>
            <a:endParaRPr lang="en-NZ" dirty="0"/>
          </a:p>
        </p:txBody>
      </p:sp>
    </p:spTree>
    <p:extLst>
      <p:ext uri="{BB962C8B-B14F-4D97-AF65-F5344CB8AC3E}">
        <p14:creationId xmlns:p14="http://schemas.microsoft.com/office/powerpoint/2010/main" val="655236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1</a:t>
            </a:fld>
            <a:endParaRPr lang="en-NZ" dirty="0"/>
          </a:p>
        </p:txBody>
      </p:sp>
    </p:spTree>
    <p:extLst>
      <p:ext uri="{BB962C8B-B14F-4D97-AF65-F5344CB8AC3E}">
        <p14:creationId xmlns:p14="http://schemas.microsoft.com/office/powerpoint/2010/main" val="3952217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10</a:t>
            </a:fld>
            <a:endParaRPr lang="en-NZ" dirty="0"/>
          </a:p>
        </p:txBody>
      </p:sp>
    </p:spTree>
    <p:extLst>
      <p:ext uri="{BB962C8B-B14F-4D97-AF65-F5344CB8AC3E}">
        <p14:creationId xmlns:p14="http://schemas.microsoft.com/office/powerpoint/2010/main" val="23924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11</a:t>
            </a:fld>
            <a:endParaRPr lang="en-NZ" dirty="0"/>
          </a:p>
        </p:txBody>
      </p:sp>
    </p:spTree>
    <p:extLst>
      <p:ext uri="{BB962C8B-B14F-4D97-AF65-F5344CB8AC3E}">
        <p14:creationId xmlns:p14="http://schemas.microsoft.com/office/powerpoint/2010/main" val="2966710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12</a:t>
            </a:fld>
            <a:endParaRPr lang="en-NZ" dirty="0"/>
          </a:p>
        </p:txBody>
      </p:sp>
    </p:spTree>
    <p:extLst>
      <p:ext uri="{BB962C8B-B14F-4D97-AF65-F5344CB8AC3E}">
        <p14:creationId xmlns:p14="http://schemas.microsoft.com/office/powerpoint/2010/main" val="4142563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13</a:t>
            </a:fld>
            <a:endParaRPr lang="en-NZ" dirty="0"/>
          </a:p>
        </p:txBody>
      </p:sp>
    </p:spTree>
    <p:extLst>
      <p:ext uri="{BB962C8B-B14F-4D97-AF65-F5344CB8AC3E}">
        <p14:creationId xmlns:p14="http://schemas.microsoft.com/office/powerpoint/2010/main" val="2438461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14</a:t>
            </a:fld>
            <a:endParaRPr lang="en-NZ" dirty="0"/>
          </a:p>
        </p:txBody>
      </p:sp>
    </p:spTree>
    <p:extLst>
      <p:ext uri="{BB962C8B-B14F-4D97-AF65-F5344CB8AC3E}">
        <p14:creationId xmlns:p14="http://schemas.microsoft.com/office/powerpoint/2010/main" val="3349727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192209A5-87D7-4851-8AE9-327B045253B1}" type="slidenum">
              <a:rPr lang="en-NZ" smtClean="0"/>
              <a:pPr/>
              <a:t>15</a:t>
            </a:fld>
            <a:endParaRPr lang="en-NZ" dirty="0"/>
          </a:p>
        </p:txBody>
      </p:sp>
    </p:spTree>
    <p:extLst>
      <p:ext uri="{BB962C8B-B14F-4D97-AF65-F5344CB8AC3E}">
        <p14:creationId xmlns:p14="http://schemas.microsoft.com/office/powerpoint/2010/main" val="1518988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16</a:t>
            </a:fld>
            <a:endParaRPr lang="en-NZ" dirty="0"/>
          </a:p>
        </p:txBody>
      </p:sp>
    </p:spTree>
    <p:extLst>
      <p:ext uri="{BB962C8B-B14F-4D97-AF65-F5344CB8AC3E}">
        <p14:creationId xmlns:p14="http://schemas.microsoft.com/office/powerpoint/2010/main" val="3152511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17</a:t>
            </a:fld>
            <a:endParaRPr lang="en-NZ" dirty="0"/>
          </a:p>
        </p:txBody>
      </p:sp>
    </p:spTree>
    <p:extLst>
      <p:ext uri="{BB962C8B-B14F-4D97-AF65-F5344CB8AC3E}">
        <p14:creationId xmlns:p14="http://schemas.microsoft.com/office/powerpoint/2010/main" val="3838531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18</a:t>
            </a:fld>
            <a:endParaRPr lang="en-NZ" dirty="0"/>
          </a:p>
        </p:txBody>
      </p:sp>
    </p:spTree>
    <p:extLst>
      <p:ext uri="{BB962C8B-B14F-4D97-AF65-F5344CB8AC3E}">
        <p14:creationId xmlns:p14="http://schemas.microsoft.com/office/powerpoint/2010/main" val="15651981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19</a:t>
            </a:fld>
            <a:endParaRPr lang="en-NZ" dirty="0"/>
          </a:p>
        </p:txBody>
      </p:sp>
    </p:spTree>
    <p:extLst>
      <p:ext uri="{BB962C8B-B14F-4D97-AF65-F5344CB8AC3E}">
        <p14:creationId xmlns:p14="http://schemas.microsoft.com/office/powerpoint/2010/main" val="1375932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2</a:t>
            </a:fld>
            <a:endParaRPr lang="en-NZ" dirty="0"/>
          </a:p>
        </p:txBody>
      </p:sp>
    </p:spTree>
    <p:extLst>
      <p:ext uri="{BB962C8B-B14F-4D97-AF65-F5344CB8AC3E}">
        <p14:creationId xmlns:p14="http://schemas.microsoft.com/office/powerpoint/2010/main" val="1181769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20</a:t>
            </a:fld>
            <a:endParaRPr lang="en-NZ" dirty="0"/>
          </a:p>
        </p:txBody>
      </p:sp>
    </p:spTree>
    <p:extLst>
      <p:ext uri="{BB962C8B-B14F-4D97-AF65-F5344CB8AC3E}">
        <p14:creationId xmlns:p14="http://schemas.microsoft.com/office/powerpoint/2010/main" val="1159922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21</a:t>
            </a:fld>
            <a:endParaRPr lang="en-NZ" dirty="0"/>
          </a:p>
        </p:txBody>
      </p:sp>
    </p:spTree>
    <p:extLst>
      <p:ext uri="{BB962C8B-B14F-4D97-AF65-F5344CB8AC3E}">
        <p14:creationId xmlns:p14="http://schemas.microsoft.com/office/powerpoint/2010/main" val="12316893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22</a:t>
            </a:fld>
            <a:endParaRPr lang="en-NZ" dirty="0"/>
          </a:p>
        </p:txBody>
      </p:sp>
    </p:spTree>
    <p:extLst>
      <p:ext uri="{BB962C8B-B14F-4D97-AF65-F5344CB8AC3E}">
        <p14:creationId xmlns:p14="http://schemas.microsoft.com/office/powerpoint/2010/main" val="15131986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23</a:t>
            </a:fld>
            <a:endParaRPr lang="en-NZ" dirty="0"/>
          </a:p>
        </p:txBody>
      </p:sp>
    </p:spTree>
    <p:extLst>
      <p:ext uri="{BB962C8B-B14F-4D97-AF65-F5344CB8AC3E}">
        <p14:creationId xmlns:p14="http://schemas.microsoft.com/office/powerpoint/2010/main" val="36710697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24</a:t>
            </a:fld>
            <a:endParaRPr lang="en-NZ" dirty="0"/>
          </a:p>
        </p:txBody>
      </p:sp>
    </p:spTree>
    <p:extLst>
      <p:ext uri="{BB962C8B-B14F-4D97-AF65-F5344CB8AC3E}">
        <p14:creationId xmlns:p14="http://schemas.microsoft.com/office/powerpoint/2010/main" val="25348873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25</a:t>
            </a:fld>
            <a:endParaRPr lang="en-NZ" dirty="0"/>
          </a:p>
        </p:txBody>
      </p:sp>
    </p:spTree>
    <p:extLst>
      <p:ext uri="{BB962C8B-B14F-4D97-AF65-F5344CB8AC3E}">
        <p14:creationId xmlns:p14="http://schemas.microsoft.com/office/powerpoint/2010/main" val="6033071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26</a:t>
            </a:fld>
            <a:endParaRPr lang="en-NZ" dirty="0"/>
          </a:p>
        </p:txBody>
      </p:sp>
    </p:spTree>
    <p:extLst>
      <p:ext uri="{BB962C8B-B14F-4D97-AF65-F5344CB8AC3E}">
        <p14:creationId xmlns:p14="http://schemas.microsoft.com/office/powerpoint/2010/main" val="20488831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27</a:t>
            </a:fld>
            <a:endParaRPr lang="en-NZ" dirty="0"/>
          </a:p>
        </p:txBody>
      </p:sp>
    </p:spTree>
    <p:extLst>
      <p:ext uri="{BB962C8B-B14F-4D97-AF65-F5344CB8AC3E}">
        <p14:creationId xmlns:p14="http://schemas.microsoft.com/office/powerpoint/2010/main" val="17958684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192209A5-87D7-4851-8AE9-327B045253B1}" type="slidenum">
              <a:rPr lang="en-NZ" smtClean="0">
                <a:solidFill>
                  <a:prstClr val="black"/>
                </a:solidFill>
              </a:rPr>
              <a:pPr/>
              <a:t>28</a:t>
            </a:fld>
            <a:endParaRPr lang="en-NZ" dirty="0">
              <a:solidFill>
                <a:prstClr val="black"/>
              </a:solidFill>
            </a:endParaRPr>
          </a:p>
        </p:txBody>
      </p:sp>
    </p:spTree>
    <p:extLst>
      <p:ext uri="{BB962C8B-B14F-4D97-AF65-F5344CB8AC3E}">
        <p14:creationId xmlns:p14="http://schemas.microsoft.com/office/powerpoint/2010/main" val="7980872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192209A5-87D7-4851-8AE9-327B045253B1}" type="slidenum">
              <a:rPr lang="en-NZ" smtClean="0">
                <a:solidFill>
                  <a:prstClr val="black"/>
                </a:solidFill>
              </a:rPr>
              <a:pPr/>
              <a:t>29</a:t>
            </a:fld>
            <a:endParaRPr lang="en-NZ" dirty="0">
              <a:solidFill>
                <a:prstClr val="black"/>
              </a:solidFill>
            </a:endParaRPr>
          </a:p>
        </p:txBody>
      </p:sp>
    </p:spTree>
    <p:extLst>
      <p:ext uri="{BB962C8B-B14F-4D97-AF65-F5344CB8AC3E}">
        <p14:creationId xmlns:p14="http://schemas.microsoft.com/office/powerpoint/2010/main" val="206433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3</a:t>
            </a:fld>
            <a:endParaRPr lang="en-NZ" dirty="0"/>
          </a:p>
        </p:txBody>
      </p:sp>
    </p:spTree>
    <p:extLst>
      <p:ext uri="{BB962C8B-B14F-4D97-AF65-F5344CB8AC3E}">
        <p14:creationId xmlns:p14="http://schemas.microsoft.com/office/powerpoint/2010/main" val="30772650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30</a:t>
            </a:fld>
            <a:endParaRPr lang="en-NZ" dirty="0"/>
          </a:p>
        </p:txBody>
      </p:sp>
    </p:spTree>
    <p:extLst>
      <p:ext uri="{BB962C8B-B14F-4D97-AF65-F5344CB8AC3E}">
        <p14:creationId xmlns:p14="http://schemas.microsoft.com/office/powerpoint/2010/main" val="5588453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31</a:t>
            </a:fld>
            <a:endParaRPr lang="en-NZ" dirty="0"/>
          </a:p>
        </p:txBody>
      </p:sp>
    </p:spTree>
    <p:extLst>
      <p:ext uri="{BB962C8B-B14F-4D97-AF65-F5344CB8AC3E}">
        <p14:creationId xmlns:p14="http://schemas.microsoft.com/office/powerpoint/2010/main" val="16782157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192209A5-87D7-4851-8AE9-327B045253B1}" type="slidenum">
              <a:rPr lang="en-NZ" smtClean="0"/>
              <a:pPr/>
              <a:t>32</a:t>
            </a:fld>
            <a:endParaRPr lang="en-NZ" dirty="0"/>
          </a:p>
        </p:txBody>
      </p:sp>
    </p:spTree>
    <p:extLst>
      <p:ext uri="{BB962C8B-B14F-4D97-AF65-F5344CB8AC3E}">
        <p14:creationId xmlns:p14="http://schemas.microsoft.com/office/powerpoint/2010/main" val="5513680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33</a:t>
            </a:fld>
            <a:endParaRPr lang="en-NZ" dirty="0"/>
          </a:p>
        </p:txBody>
      </p:sp>
    </p:spTree>
    <p:extLst>
      <p:ext uri="{BB962C8B-B14F-4D97-AF65-F5344CB8AC3E}">
        <p14:creationId xmlns:p14="http://schemas.microsoft.com/office/powerpoint/2010/main" val="29645140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34</a:t>
            </a:fld>
            <a:endParaRPr lang="en-NZ" dirty="0"/>
          </a:p>
        </p:txBody>
      </p:sp>
    </p:spTree>
    <p:extLst>
      <p:ext uri="{BB962C8B-B14F-4D97-AF65-F5344CB8AC3E}">
        <p14:creationId xmlns:p14="http://schemas.microsoft.com/office/powerpoint/2010/main" val="14578853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35</a:t>
            </a:fld>
            <a:endParaRPr lang="en-NZ" dirty="0"/>
          </a:p>
        </p:txBody>
      </p:sp>
    </p:spTree>
    <p:extLst>
      <p:ext uri="{BB962C8B-B14F-4D97-AF65-F5344CB8AC3E}">
        <p14:creationId xmlns:p14="http://schemas.microsoft.com/office/powerpoint/2010/main" val="11862122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36</a:t>
            </a:fld>
            <a:endParaRPr lang="en-NZ" dirty="0"/>
          </a:p>
        </p:txBody>
      </p:sp>
    </p:spTree>
    <p:extLst>
      <p:ext uri="{BB962C8B-B14F-4D97-AF65-F5344CB8AC3E}">
        <p14:creationId xmlns:p14="http://schemas.microsoft.com/office/powerpoint/2010/main" val="13269425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192209A5-87D7-4851-8AE9-327B045253B1}" type="slidenum">
              <a:rPr lang="en-NZ" smtClean="0"/>
              <a:pPr/>
              <a:t>37</a:t>
            </a:fld>
            <a:endParaRPr lang="en-NZ" dirty="0"/>
          </a:p>
        </p:txBody>
      </p:sp>
    </p:spTree>
    <p:extLst>
      <p:ext uri="{BB962C8B-B14F-4D97-AF65-F5344CB8AC3E}">
        <p14:creationId xmlns:p14="http://schemas.microsoft.com/office/powerpoint/2010/main" val="5742809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38</a:t>
            </a:fld>
            <a:endParaRPr lang="en-NZ" dirty="0"/>
          </a:p>
        </p:txBody>
      </p:sp>
    </p:spTree>
    <p:extLst>
      <p:ext uri="{BB962C8B-B14F-4D97-AF65-F5344CB8AC3E}">
        <p14:creationId xmlns:p14="http://schemas.microsoft.com/office/powerpoint/2010/main" val="3464871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4</a:t>
            </a:fld>
            <a:endParaRPr lang="en-NZ" dirty="0"/>
          </a:p>
        </p:txBody>
      </p:sp>
    </p:spTree>
    <p:extLst>
      <p:ext uri="{BB962C8B-B14F-4D97-AF65-F5344CB8AC3E}">
        <p14:creationId xmlns:p14="http://schemas.microsoft.com/office/powerpoint/2010/main" val="4181595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5</a:t>
            </a:fld>
            <a:endParaRPr lang="en-NZ" dirty="0"/>
          </a:p>
        </p:txBody>
      </p:sp>
    </p:spTree>
    <p:extLst>
      <p:ext uri="{BB962C8B-B14F-4D97-AF65-F5344CB8AC3E}">
        <p14:creationId xmlns:p14="http://schemas.microsoft.com/office/powerpoint/2010/main" val="1914650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6</a:t>
            </a:fld>
            <a:endParaRPr lang="en-NZ" dirty="0"/>
          </a:p>
        </p:txBody>
      </p:sp>
    </p:spTree>
    <p:extLst>
      <p:ext uri="{BB962C8B-B14F-4D97-AF65-F5344CB8AC3E}">
        <p14:creationId xmlns:p14="http://schemas.microsoft.com/office/powerpoint/2010/main" val="3715347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192209A5-87D7-4851-8AE9-327B045253B1}" type="slidenum">
              <a:rPr lang="en-NZ" smtClean="0"/>
              <a:pPr/>
              <a:t>7</a:t>
            </a:fld>
            <a:endParaRPr lang="en-NZ" dirty="0"/>
          </a:p>
        </p:txBody>
      </p:sp>
    </p:spTree>
    <p:extLst>
      <p:ext uri="{BB962C8B-B14F-4D97-AF65-F5344CB8AC3E}">
        <p14:creationId xmlns:p14="http://schemas.microsoft.com/office/powerpoint/2010/main" val="427858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192209A5-87D7-4851-8AE9-327B045253B1}" type="slidenum">
              <a:rPr lang="en-NZ" smtClean="0"/>
              <a:pPr/>
              <a:t>8</a:t>
            </a:fld>
            <a:endParaRPr lang="en-NZ" dirty="0"/>
          </a:p>
        </p:txBody>
      </p:sp>
    </p:spTree>
    <p:extLst>
      <p:ext uri="{BB962C8B-B14F-4D97-AF65-F5344CB8AC3E}">
        <p14:creationId xmlns:p14="http://schemas.microsoft.com/office/powerpoint/2010/main" val="4234862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92209A5-87D7-4851-8AE9-327B045253B1}" type="slidenum">
              <a:rPr lang="en-NZ" smtClean="0"/>
              <a:pPr/>
              <a:t>9</a:t>
            </a:fld>
            <a:endParaRPr lang="en-NZ" dirty="0"/>
          </a:p>
        </p:txBody>
      </p:sp>
    </p:spTree>
    <p:extLst>
      <p:ext uri="{BB962C8B-B14F-4D97-AF65-F5344CB8AC3E}">
        <p14:creationId xmlns:p14="http://schemas.microsoft.com/office/powerpoint/2010/main" val="40513374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 name="Picture 3" descr="NB 09-5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6100" y="549275"/>
            <a:ext cx="42989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Chch viewing studio n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4075" y="6073775"/>
            <a:ext cx="19431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500563" y="5995988"/>
            <a:ext cx="4572000" cy="646112"/>
          </a:xfrm>
          <a:prstGeom prst="rect">
            <a:avLst/>
          </a:prstGeom>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NZ" altLang="en-US" sz="1200" b="1" dirty="0">
                <a:solidFill>
                  <a:srgbClr val="474747"/>
                </a:solidFill>
                <a:ea typeface="Times New Roman" pitchFamily="18" charset="0"/>
              </a:rPr>
              <a:t>147 Papanui Road|Merivale|Christchurch|8014</a:t>
            </a:r>
            <a:endParaRPr lang="en-NZ" altLang="en-US" sz="1200" dirty="0">
              <a:ea typeface="Times New Roman" pitchFamily="18" charset="0"/>
            </a:endParaRPr>
          </a:p>
          <a:p>
            <a:pPr algn="ctr"/>
            <a:r>
              <a:rPr lang="en-NZ" altLang="en-US" sz="1200" b="1" dirty="0">
                <a:solidFill>
                  <a:srgbClr val="474747"/>
                </a:solidFill>
                <a:ea typeface="Times New Roman" pitchFamily="18" charset="0"/>
              </a:rPr>
              <a:t>Tel 03 374 9794| info@opinions.co.nz</a:t>
            </a:r>
            <a:endParaRPr lang="en-NZ" altLang="en-US" sz="1200" dirty="0">
              <a:cs typeface="Times New Roman" pitchFamily="18" charset="0"/>
            </a:endParaRPr>
          </a:p>
          <a:p>
            <a:pPr algn="ctr"/>
            <a:r>
              <a:rPr lang="en-NZ" altLang="en-US" sz="1200" b="1" dirty="0">
                <a:solidFill>
                  <a:srgbClr val="474747"/>
                </a:solidFill>
                <a:cs typeface="Times New Roman" pitchFamily="18" charset="0"/>
              </a:rPr>
              <a:t>www.opinions.co.nz| www.chchviewingstudio.co.nz</a:t>
            </a:r>
            <a:endParaRPr lang="en-NZ" altLang="en-US" sz="1200" dirty="0">
              <a:cs typeface="Times New Roman" pitchFamily="18" charset="0"/>
            </a:endParaRPr>
          </a:p>
        </p:txBody>
      </p:sp>
      <p:pic>
        <p:nvPicPr>
          <p:cNvPr id="6" name="Picture 5" descr="http://www.mrsnz.org.nz/webfiles/MarketResearchSocietyNZ/layouts/images/headerfader3.jpg"/>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23528" y="5814219"/>
            <a:ext cx="1057275" cy="1009650"/>
          </a:xfrm>
          <a:prstGeom prst="rect">
            <a:avLst/>
          </a:prstGeom>
          <a:noFill/>
          <a:ln>
            <a:noFill/>
          </a:ln>
        </p:spPr>
      </p:pic>
    </p:spTree>
    <p:extLst>
      <p:ext uri="{BB962C8B-B14F-4D97-AF65-F5344CB8AC3E}">
        <p14:creationId xmlns:p14="http://schemas.microsoft.com/office/powerpoint/2010/main" val="1571879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1CBB6EF8-D7DA-4D7A-818B-7A97A4A56BEE}" type="datetimeFigureOut">
              <a:rPr lang="en-NZ" smtClean="0"/>
              <a:pPr/>
              <a:t>4/11/2020</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3837219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1CBB6EF8-D7DA-4D7A-818B-7A97A4A56BEE}" type="datetimeFigureOut">
              <a:rPr lang="en-NZ" smtClean="0"/>
              <a:pPr/>
              <a:t>4/11/2020</a:t>
            </a:fld>
            <a:endParaRPr lang="en-NZ" dirty="0"/>
          </a:p>
        </p:txBody>
      </p:sp>
      <p:sp>
        <p:nvSpPr>
          <p:cNvPr id="8" name="Footer Placeholder 7"/>
          <p:cNvSpPr>
            <a:spLocks noGrp="1"/>
          </p:cNvSpPr>
          <p:nvPr>
            <p:ph type="ftr" sz="quarter" idx="11"/>
          </p:nvPr>
        </p:nvSpPr>
        <p:spPr/>
        <p:txBody>
          <a:bodyPr/>
          <a:lstStyle/>
          <a:p>
            <a:endParaRPr lang="en-NZ" dirty="0"/>
          </a:p>
        </p:txBody>
      </p:sp>
      <p:sp>
        <p:nvSpPr>
          <p:cNvPr id="9" name="Slide Number Placeholder 8"/>
          <p:cNvSpPr>
            <a:spLocks noGrp="1"/>
          </p:cNvSpPr>
          <p:nvPr>
            <p:ph type="sldNum" sz="quarter" idx="12"/>
          </p:nvPr>
        </p:nvSpPr>
        <p:spPr/>
        <p:txBody>
          <a:body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111659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1CBB6EF8-D7DA-4D7A-818B-7A97A4A56BEE}" type="datetimeFigureOut">
              <a:rPr lang="en-NZ" smtClean="0"/>
              <a:pPr/>
              <a:t>4/11/2020</a:t>
            </a:fld>
            <a:endParaRPr lang="en-NZ" dirty="0"/>
          </a:p>
        </p:txBody>
      </p:sp>
      <p:sp>
        <p:nvSpPr>
          <p:cNvPr id="4" name="Footer Placeholder 3"/>
          <p:cNvSpPr>
            <a:spLocks noGrp="1"/>
          </p:cNvSpPr>
          <p:nvPr>
            <p:ph type="ftr" sz="quarter" idx="11"/>
          </p:nvPr>
        </p:nvSpPr>
        <p:spPr/>
        <p:txBody>
          <a:bodyPr/>
          <a:lstStyle/>
          <a:p>
            <a:endParaRPr lang="en-NZ" dirty="0"/>
          </a:p>
        </p:txBody>
      </p:sp>
      <p:sp>
        <p:nvSpPr>
          <p:cNvPr id="5" name="Slide Number Placeholder 4"/>
          <p:cNvSpPr>
            <a:spLocks noGrp="1"/>
          </p:cNvSpPr>
          <p:nvPr>
            <p:ph type="sldNum" sz="quarter" idx="12"/>
          </p:nvPr>
        </p:nvSpPr>
        <p:spPr/>
        <p:txBody>
          <a:body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3885693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BB6EF8-D7DA-4D7A-818B-7A97A4A56BEE}" type="datetimeFigureOut">
              <a:rPr lang="en-NZ" smtClean="0"/>
              <a:pPr/>
              <a:t>4/11/2020</a:t>
            </a:fld>
            <a:endParaRPr lang="en-NZ" dirty="0"/>
          </a:p>
        </p:txBody>
      </p:sp>
      <p:sp>
        <p:nvSpPr>
          <p:cNvPr id="3" name="Footer Placeholder 2"/>
          <p:cNvSpPr>
            <a:spLocks noGrp="1"/>
          </p:cNvSpPr>
          <p:nvPr>
            <p:ph type="ftr" sz="quarter" idx="11"/>
          </p:nvPr>
        </p:nvSpPr>
        <p:spPr/>
        <p:txBody>
          <a:bodyPr/>
          <a:lstStyle/>
          <a:p>
            <a:endParaRPr lang="en-NZ" dirty="0"/>
          </a:p>
        </p:txBody>
      </p:sp>
      <p:sp>
        <p:nvSpPr>
          <p:cNvPr id="4" name="Slide Number Placeholder 3"/>
          <p:cNvSpPr>
            <a:spLocks noGrp="1"/>
          </p:cNvSpPr>
          <p:nvPr>
            <p:ph type="sldNum" sz="quarter" idx="12"/>
          </p:nvPr>
        </p:nvSpPr>
        <p:spPr/>
        <p:txBody>
          <a:body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18000552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BB6EF8-D7DA-4D7A-818B-7A97A4A56BEE}" type="datetimeFigureOut">
              <a:rPr lang="en-NZ" smtClean="0"/>
              <a:pPr/>
              <a:t>4/11/2020</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3800746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BB6EF8-D7DA-4D7A-818B-7A97A4A56BEE}" type="datetimeFigureOut">
              <a:rPr lang="en-NZ" smtClean="0"/>
              <a:pPr/>
              <a:t>4/11/2020</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2803503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1CBB6EF8-D7DA-4D7A-818B-7A97A4A56BEE}" type="datetimeFigureOut">
              <a:rPr lang="en-NZ" smtClean="0"/>
              <a:pPr/>
              <a:t>4/11/2020</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35825392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1CBB6EF8-D7DA-4D7A-818B-7A97A4A56BEE}" type="datetimeFigureOut">
              <a:rPr lang="en-NZ" smtClean="0"/>
              <a:pPr/>
              <a:t>4/11/2020</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97641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cxnSp>
        <p:nvCxnSpPr>
          <p:cNvPr id="4" name="Straight Connector 3"/>
          <p:cNvCxnSpPr>
            <a:cxnSpLocks/>
          </p:cNvCxnSpPr>
          <p:nvPr/>
        </p:nvCxnSpPr>
        <p:spPr>
          <a:xfrm>
            <a:off x="0" y="1052513"/>
            <a:ext cx="9144000" cy="0"/>
          </a:xfrm>
          <a:prstGeom prst="line">
            <a:avLst/>
          </a:prstGeom>
          <a:ln w="38100">
            <a:solidFill>
              <a:srgbClr val="5F5F5F"/>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8350" y="6208713"/>
            <a:ext cx="5921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4"/>
          <p:cNvSpPr txBox="1">
            <a:spLocks/>
          </p:cNvSpPr>
          <p:nvPr/>
        </p:nvSpPr>
        <p:spPr>
          <a:xfrm>
            <a:off x="23744" y="6492875"/>
            <a:ext cx="3759200" cy="365125"/>
          </a:xfrm>
          <a:prstGeom prst="rect">
            <a:avLst/>
          </a:prstGeom>
        </p:spPr>
        <p:txBody>
          <a:bodyPr anchor="ctr"/>
          <a:lstStyle>
            <a:defPPr>
              <a:defRPr lang="en-US"/>
            </a:defPPr>
            <a:lvl1pPr marL="0" algn="ctr" defTabSz="914400" rtl="0" eaLnBrk="1" latinLnBrk="0" hangingPunct="1">
              <a:defRPr sz="12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tabLst>
                <a:tab pos="2865755" algn="ctr"/>
                <a:tab pos="5731510" algn="r"/>
              </a:tabLst>
              <a:defRPr/>
            </a:pPr>
            <a:r>
              <a:rPr lang="en-NZ" i="1" dirty="0">
                <a:solidFill>
                  <a:srgbClr val="808080"/>
                </a:solidFill>
                <a:ea typeface="Calibri"/>
                <a:cs typeface="Times New Roman"/>
              </a:rPr>
              <a:t>Opinions Market Research Ltd 	…Evidence based Insight</a:t>
            </a:r>
            <a:endParaRPr lang="en-NZ" dirty="0">
              <a:ea typeface="Calibri"/>
              <a:cs typeface="Times New Roman"/>
            </a:endParaRPr>
          </a:p>
        </p:txBody>
      </p:sp>
      <p:sp>
        <p:nvSpPr>
          <p:cNvPr id="2" name="Title 1"/>
          <p:cNvSpPr>
            <a:spLocks noGrp="1"/>
          </p:cNvSpPr>
          <p:nvPr>
            <p:ph type="title"/>
          </p:nvPr>
        </p:nvSpPr>
        <p:spPr/>
        <p:txBody>
          <a:bodyPr>
            <a:normAutofit/>
          </a:bodyPr>
          <a:lstStyle>
            <a:lvl1pPr>
              <a:defRPr sz="3200" b="1">
                <a:solidFill>
                  <a:srgbClr val="000D8C"/>
                </a:solidFill>
              </a:defRPr>
            </a:lvl1pPr>
          </a:lstStyle>
          <a:p>
            <a:r>
              <a:rPr lang="en-US"/>
              <a:t>Click to edit Master title style</a:t>
            </a:r>
            <a:endParaRPr lang="en-NZ"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dirty="0"/>
          </a:p>
        </p:txBody>
      </p:sp>
      <p:sp>
        <p:nvSpPr>
          <p:cNvPr id="8" name="Slide Number Placeholder 5"/>
          <p:cNvSpPr>
            <a:spLocks noGrp="1"/>
          </p:cNvSpPr>
          <p:nvPr>
            <p:ph type="sldNum" sz="quarter" idx="10"/>
          </p:nvPr>
        </p:nvSpPr>
        <p:spPr>
          <a:xfrm>
            <a:off x="4067175" y="6407150"/>
            <a:ext cx="2133600" cy="365125"/>
          </a:xfrm>
          <a:prstGeom prst="rect">
            <a:avLst/>
          </a:prstGeom>
        </p:spPr>
        <p:txBody>
          <a:bodyPr/>
          <a:lstStyle>
            <a:lvl1pPr algn="ctr" fontAlgn="auto">
              <a:spcBef>
                <a:spcPts val="0"/>
              </a:spcBef>
              <a:spcAft>
                <a:spcPts val="0"/>
              </a:spcAft>
              <a:defRPr sz="1200" smtClean="0">
                <a:solidFill>
                  <a:schemeClr val="bg1">
                    <a:lumMod val="50000"/>
                  </a:schemeClr>
                </a:solidFill>
                <a:latin typeface="+mn-lt"/>
                <a:cs typeface="+mn-cs"/>
              </a:defRPr>
            </a:lvl1pPr>
          </a:lstStyle>
          <a:p>
            <a:fld id="{DC127C40-BA8C-430E-A6E3-A8822CAB994A}" type="slidenum">
              <a:rPr lang="en-NZ" smtClean="0"/>
              <a:pPr/>
              <a:t>‹#›</a:t>
            </a:fld>
            <a:endParaRPr lang="en-NZ" dirty="0"/>
          </a:p>
        </p:txBody>
      </p:sp>
      <p:pic>
        <p:nvPicPr>
          <p:cNvPr id="9"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40352" y="71185"/>
            <a:ext cx="1240136" cy="862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7617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p:nvCxnSpPr>
        <p:spPr>
          <a:xfrm>
            <a:off x="0" y="1052513"/>
            <a:ext cx="9251950" cy="0"/>
          </a:xfrm>
          <a:prstGeom prst="line">
            <a:avLst/>
          </a:prstGeom>
          <a:ln w="38100">
            <a:solidFill>
              <a:srgbClr val="000D8C"/>
            </a:solidFill>
          </a:ln>
        </p:spPr>
        <p:style>
          <a:lnRef idx="1">
            <a:schemeClr val="accent1"/>
          </a:lnRef>
          <a:fillRef idx="0">
            <a:schemeClr val="accent1"/>
          </a:fillRef>
          <a:effectRef idx="0">
            <a:schemeClr val="accent1"/>
          </a:effectRef>
          <a:fontRef idx="minor">
            <a:schemeClr val="tx1"/>
          </a:fontRef>
        </p:style>
      </p:cxnSp>
      <p:pic>
        <p:nvPicPr>
          <p:cNvPr id="6"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8350" y="6208713"/>
            <a:ext cx="5921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Lizzie\Pictures\pools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2813" y="115888"/>
            <a:ext cx="53975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b="1">
                <a:solidFill>
                  <a:srgbClr val="000D8C"/>
                </a:solidFill>
              </a:defRPr>
            </a:lvl1pPr>
          </a:lstStyle>
          <a:p>
            <a:r>
              <a:rPr lang="en-US"/>
              <a:t>Click to edit Master title style</a:t>
            </a:r>
            <a:endParaRPr lang="en-NZ"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dirty="0"/>
          </a:p>
        </p:txBody>
      </p:sp>
      <p:sp>
        <p:nvSpPr>
          <p:cNvPr id="8" name="Footer Placeholder 5"/>
          <p:cNvSpPr>
            <a:spLocks noGrp="1"/>
          </p:cNvSpPr>
          <p:nvPr>
            <p:ph type="ftr" sz="quarter" idx="10"/>
          </p:nvPr>
        </p:nvSpPr>
        <p:spPr>
          <a:xfrm>
            <a:off x="0" y="6546850"/>
            <a:ext cx="3816350" cy="293688"/>
          </a:xfrm>
          <a:prstGeom prst="rect">
            <a:avLst/>
          </a:prstGeom>
        </p:spPr>
        <p:txBody>
          <a:bodyPr/>
          <a:lstStyle>
            <a:lvl1pPr fontAlgn="auto">
              <a:spcBef>
                <a:spcPts val="0"/>
              </a:spcBef>
              <a:spcAft>
                <a:spcPts val="0"/>
              </a:spcAft>
              <a:defRPr sz="1200" b="1">
                <a:latin typeface="+mn-lt"/>
                <a:cs typeface="+mn-cs"/>
              </a:defRPr>
            </a:lvl1pPr>
          </a:lstStyle>
          <a:p>
            <a:endParaRPr lang="en-NZ" dirty="0"/>
          </a:p>
        </p:txBody>
      </p:sp>
      <p:sp>
        <p:nvSpPr>
          <p:cNvPr id="9" name="Slide Number Placeholder 6"/>
          <p:cNvSpPr>
            <a:spLocks noGrp="1"/>
          </p:cNvSpPr>
          <p:nvPr>
            <p:ph type="sldNum" sz="quarter" idx="11"/>
          </p:nvPr>
        </p:nvSpPr>
        <p:spPr>
          <a:xfrm>
            <a:off x="4067175" y="6524625"/>
            <a:ext cx="2133600" cy="304800"/>
          </a:xfrm>
          <a:prstGeom prst="rect">
            <a:avLst/>
          </a:prstGeom>
        </p:spPr>
        <p:txBody>
          <a:bodyPr/>
          <a:lstStyle>
            <a:lvl1pPr fontAlgn="auto">
              <a:spcBef>
                <a:spcPts val="0"/>
              </a:spcBef>
              <a:spcAft>
                <a:spcPts val="0"/>
              </a:spcAft>
              <a:defRPr>
                <a:latin typeface="+mn-lt"/>
                <a:cs typeface="+mn-cs"/>
              </a:defRPr>
            </a:lvl1pPr>
          </a:lstStyle>
          <a:p>
            <a:fld id="{DC127C40-BA8C-430E-A6E3-A8822CAB994A}" type="slidenum">
              <a:rPr lang="en-NZ" smtClean="0"/>
              <a:pPr/>
              <a:t>‹#›</a:t>
            </a:fld>
            <a:endParaRPr lang="en-NZ" dirty="0"/>
          </a:p>
        </p:txBody>
      </p:sp>
    </p:spTree>
    <p:extLst>
      <p:ext uri="{BB962C8B-B14F-4D97-AF65-F5344CB8AC3E}">
        <p14:creationId xmlns:p14="http://schemas.microsoft.com/office/powerpoint/2010/main" val="3681549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Footer Placeholder 4"/>
          <p:cNvSpPr txBox="1">
            <a:spLocks/>
          </p:cNvSpPr>
          <p:nvPr/>
        </p:nvSpPr>
        <p:spPr>
          <a:xfrm>
            <a:off x="20638" y="6381750"/>
            <a:ext cx="3759200" cy="365125"/>
          </a:xfrm>
          <a:prstGeom prst="rect">
            <a:avLst/>
          </a:prstGeom>
        </p:spPr>
        <p:txBody>
          <a:bodyPr anchor="ctr"/>
          <a:lstStyle>
            <a:defPPr>
              <a:defRPr lang="en-US"/>
            </a:defPPr>
            <a:lvl1pPr marL="0" algn="ctr" defTabSz="914400" rtl="0" eaLnBrk="1" latinLnBrk="0" hangingPunct="1">
              <a:defRPr sz="12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tabLst>
                <a:tab pos="2865755" algn="ctr"/>
                <a:tab pos="5731510" algn="r"/>
              </a:tabLst>
              <a:defRPr/>
            </a:pPr>
            <a:r>
              <a:rPr lang="en-NZ" i="1" dirty="0">
                <a:solidFill>
                  <a:srgbClr val="808080"/>
                </a:solidFill>
                <a:ea typeface="Calibri"/>
                <a:cs typeface="Times New Roman"/>
              </a:rPr>
              <a:t>Opinions Market Research Ltd 	…Evidence based Insight</a:t>
            </a:r>
            <a:endParaRPr lang="en-NZ" dirty="0">
              <a:ea typeface="Calibri"/>
              <a:cs typeface="Times New Roman"/>
            </a:endParaRPr>
          </a:p>
        </p:txBody>
      </p:sp>
      <p:pic>
        <p:nvPicPr>
          <p:cNvPr id="4" name="Picture 4">
            <a:extLst>
              <a:ext uri="{FF2B5EF4-FFF2-40B4-BE49-F238E27FC236}">
                <a16:creationId xmlns:a16="http://schemas.microsoft.com/office/drawing/2014/main" id="{6411E64F-698A-4533-BA10-74F9C1DDF6B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8350" y="6208713"/>
            <a:ext cx="5921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16:creationId xmlns:a16="http://schemas.microsoft.com/office/drawing/2014/main" id="{DCF544C7-F591-4829-A5CB-C282A56A4788}"/>
              </a:ext>
            </a:extLst>
          </p:cNvPr>
          <p:cNvSpPr>
            <a:spLocks noGrp="1"/>
          </p:cNvSpPr>
          <p:nvPr>
            <p:ph type="sldNum" sz="quarter" idx="10"/>
          </p:nvPr>
        </p:nvSpPr>
        <p:spPr>
          <a:xfrm>
            <a:off x="4067175" y="6407150"/>
            <a:ext cx="2133600" cy="365125"/>
          </a:xfrm>
          <a:prstGeom prst="rect">
            <a:avLst/>
          </a:prstGeom>
        </p:spPr>
        <p:txBody>
          <a:bodyPr/>
          <a:lstStyle>
            <a:lvl1pPr algn="ctr" fontAlgn="auto">
              <a:spcBef>
                <a:spcPts val="0"/>
              </a:spcBef>
              <a:spcAft>
                <a:spcPts val="0"/>
              </a:spcAft>
              <a:defRPr sz="1200" smtClean="0">
                <a:solidFill>
                  <a:schemeClr val="bg1">
                    <a:lumMod val="50000"/>
                  </a:schemeClr>
                </a:solidFill>
                <a:latin typeface="+mn-lt"/>
                <a:cs typeface="+mn-cs"/>
              </a:defRPr>
            </a:lvl1pPr>
          </a:lstStyle>
          <a:p>
            <a:fld id="{DC127C40-BA8C-430E-A6E3-A8822CAB994A}" type="slidenum">
              <a:rPr lang="en-NZ" smtClean="0"/>
              <a:pPr/>
              <a:t>‹#›</a:t>
            </a:fld>
            <a:endParaRPr lang="en-NZ" dirty="0"/>
          </a:p>
        </p:txBody>
      </p:sp>
    </p:spTree>
    <p:extLst>
      <p:ext uri="{BB962C8B-B14F-4D97-AF65-F5344CB8AC3E}">
        <p14:creationId xmlns:p14="http://schemas.microsoft.com/office/powerpoint/2010/main" val="3437489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pic>
        <p:nvPicPr>
          <p:cNvPr id="3" name="Picture 4">
            <a:extLst>
              <a:ext uri="{FF2B5EF4-FFF2-40B4-BE49-F238E27FC236}">
                <a16:creationId xmlns:a16="http://schemas.microsoft.com/office/drawing/2014/main" id="{BE425296-1AE2-4D3C-BD4D-1FA90D4D2D6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8350" y="6208713"/>
            <a:ext cx="5921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6">
            <a:extLst>
              <a:ext uri="{FF2B5EF4-FFF2-40B4-BE49-F238E27FC236}">
                <a16:creationId xmlns:a16="http://schemas.microsoft.com/office/drawing/2014/main" id="{FD3E9583-4EC0-4F19-B776-88B7FFD6A285}"/>
              </a:ext>
            </a:extLst>
          </p:cNvPr>
          <p:cNvSpPr>
            <a:spLocks noGrp="1"/>
          </p:cNvSpPr>
          <p:nvPr>
            <p:ph type="sldNum" sz="quarter" idx="11"/>
          </p:nvPr>
        </p:nvSpPr>
        <p:spPr>
          <a:xfrm>
            <a:off x="4067175" y="6524625"/>
            <a:ext cx="2133600" cy="304800"/>
          </a:xfrm>
          <a:prstGeom prst="rect">
            <a:avLst/>
          </a:prstGeom>
        </p:spPr>
        <p:txBody>
          <a:bodyPr/>
          <a:lstStyle>
            <a:lvl1pPr fontAlgn="auto">
              <a:spcBef>
                <a:spcPts val="0"/>
              </a:spcBef>
              <a:spcAft>
                <a:spcPts val="0"/>
              </a:spcAft>
              <a:defRPr>
                <a:latin typeface="+mn-lt"/>
                <a:cs typeface="+mn-cs"/>
              </a:defRPr>
            </a:lvl1pPr>
          </a:lstStyle>
          <a:p>
            <a:fld id="{DC127C40-BA8C-430E-A6E3-A8822CAB994A}" type="slidenum">
              <a:rPr lang="en-NZ" smtClean="0"/>
              <a:pPr/>
              <a:t>‹#›</a:t>
            </a:fld>
            <a:endParaRPr lang="en-NZ" dirty="0"/>
          </a:p>
        </p:txBody>
      </p:sp>
    </p:spTree>
    <p:extLst>
      <p:ext uri="{BB962C8B-B14F-4D97-AF65-F5344CB8AC3E}">
        <p14:creationId xmlns:p14="http://schemas.microsoft.com/office/powerpoint/2010/main" val="4287585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0"/>
          <p:cNvSpPr>
            <a:spLocks noGrp="1" noChangeArrowheads="1"/>
          </p:cNvSpPr>
          <p:nvPr>
            <p:ph type="sldNum" sz="quarter" idx="10"/>
          </p:nvPr>
        </p:nvSpPr>
        <p:spPr>
          <a:xfrm>
            <a:off x="4290646" y="6477000"/>
            <a:ext cx="562708" cy="381000"/>
          </a:xfrm>
          <a:prstGeom prst="rect">
            <a:avLst/>
          </a:prstGeom>
          <a:ln/>
        </p:spPr>
        <p:txBody>
          <a:bodyPr/>
          <a:lstStyle>
            <a:lvl1pPr>
              <a:defRPr/>
            </a:lvl1pPr>
          </a:lstStyle>
          <a:p>
            <a:pPr>
              <a:defRPr/>
            </a:pPr>
            <a:fld id="{00CA44A4-047C-460E-9071-CE19FC8BDCFD}"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3564102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1CBB6EF8-D7DA-4D7A-818B-7A97A4A56BEE}" type="datetimeFigureOut">
              <a:rPr lang="en-NZ" smtClean="0"/>
              <a:pPr/>
              <a:t>4/11/2020</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2876344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1CBB6EF8-D7DA-4D7A-818B-7A97A4A56BEE}" type="datetimeFigureOut">
              <a:rPr lang="en-NZ" smtClean="0"/>
              <a:pPr/>
              <a:t>4/11/2020</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4161072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BB6EF8-D7DA-4D7A-818B-7A97A4A56BEE}" type="datetimeFigureOut">
              <a:rPr lang="en-NZ" smtClean="0"/>
              <a:pPr/>
              <a:t>4/11/2020</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33242078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NZ" altLang="en-US"/>
          </a:p>
        </p:txBody>
      </p:sp>
      <p:sp>
        <p:nvSpPr>
          <p:cNvPr id="1027" name="Text Placeholder 2"/>
          <p:cNvSpPr>
            <a:spLocks noGrp="1"/>
          </p:cNvSpPr>
          <p:nvPr>
            <p:ph type="body" idx="1"/>
          </p:nvPr>
        </p:nvSpPr>
        <p:spPr bwMode="auto">
          <a:xfrm>
            <a:off x="457200" y="1412875"/>
            <a:ext cx="8229600" cy="471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NZ" altLang="en-US"/>
          </a:p>
        </p:txBody>
      </p:sp>
      <p:sp>
        <p:nvSpPr>
          <p:cNvPr id="5" name="Slide Number Placeholder 6">
            <a:extLst>
              <a:ext uri="{FF2B5EF4-FFF2-40B4-BE49-F238E27FC236}">
                <a16:creationId xmlns:a16="http://schemas.microsoft.com/office/drawing/2014/main" id="{B11A1FF6-38A3-4FC1-BA17-7D64469584E3}"/>
              </a:ext>
            </a:extLst>
          </p:cNvPr>
          <p:cNvSpPr>
            <a:spLocks noGrp="1"/>
          </p:cNvSpPr>
          <p:nvPr>
            <p:ph type="sldNum" sz="quarter" idx="4"/>
          </p:nvPr>
        </p:nvSpPr>
        <p:spPr>
          <a:xfrm>
            <a:off x="4067175" y="6524625"/>
            <a:ext cx="2133600" cy="304800"/>
          </a:xfrm>
          <a:prstGeom prst="rect">
            <a:avLst/>
          </a:prstGeom>
        </p:spPr>
        <p:txBody>
          <a:bodyPr/>
          <a:lstStyle>
            <a:lvl1pPr fontAlgn="auto">
              <a:spcBef>
                <a:spcPts val="0"/>
              </a:spcBef>
              <a:spcAft>
                <a:spcPts val="0"/>
              </a:spcAft>
              <a:defRPr>
                <a:latin typeface="+mn-lt"/>
                <a:cs typeface="+mn-cs"/>
              </a:defRPr>
            </a:lvl1pPr>
          </a:lstStyle>
          <a:p>
            <a:fld id="{DC127C40-BA8C-430E-A6E3-A8822CAB994A}" type="slidenum">
              <a:rPr lang="en-NZ" smtClean="0"/>
              <a:pPr/>
              <a:t>‹#›</a:t>
            </a:fld>
            <a:endParaRPr lang="en-NZ"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7" r:id="rId5"/>
    <p:sldLayoutId id="2147483680" r:id="rId6"/>
  </p:sldLayoutIdLst>
  <p:hf hdr="0" ftr="0" dt="0"/>
  <p:txStyles>
    <p:titleStyle>
      <a:lvl1pPr algn="ctr" rtl="0" eaLnBrk="1" fontAlgn="base" hangingPunct="1">
        <a:spcBef>
          <a:spcPct val="0"/>
        </a:spcBef>
        <a:spcAft>
          <a:spcPct val="0"/>
        </a:spcAft>
        <a:defRPr sz="3200" kern="1200">
          <a:solidFill>
            <a:schemeClr val="tx1"/>
          </a:solidFill>
          <a:latin typeface="+mn-lt"/>
          <a:ea typeface="+mj-ea"/>
          <a:cs typeface="+mj-cs"/>
        </a:defRPr>
      </a:lvl1pPr>
      <a:lvl2pPr algn="ctr" rtl="0" eaLnBrk="1" fontAlgn="base" hangingPunct="1">
        <a:spcBef>
          <a:spcPct val="0"/>
        </a:spcBef>
        <a:spcAft>
          <a:spcPct val="0"/>
        </a:spcAft>
        <a:defRPr sz="3200">
          <a:solidFill>
            <a:schemeClr val="tx1"/>
          </a:solidFill>
          <a:latin typeface="Calibri" pitchFamily="34" charset="0"/>
        </a:defRPr>
      </a:lvl2pPr>
      <a:lvl3pPr algn="ctr" rtl="0" eaLnBrk="1" fontAlgn="base" hangingPunct="1">
        <a:spcBef>
          <a:spcPct val="0"/>
        </a:spcBef>
        <a:spcAft>
          <a:spcPct val="0"/>
        </a:spcAft>
        <a:defRPr sz="3200">
          <a:solidFill>
            <a:schemeClr val="tx1"/>
          </a:solidFill>
          <a:latin typeface="Calibri" pitchFamily="34" charset="0"/>
        </a:defRPr>
      </a:lvl3pPr>
      <a:lvl4pPr algn="ctr" rtl="0" eaLnBrk="1" fontAlgn="base" hangingPunct="1">
        <a:spcBef>
          <a:spcPct val="0"/>
        </a:spcBef>
        <a:spcAft>
          <a:spcPct val="0"/>
        </a:spcAft>
        <a:defRPr sz="3200">
          <a:solidFill>
            <a:schemeClr val="tx1"/>
          </a:solidFill>
          <a:latin typeface="Calibri" pitchFamily="34" charset="0"/>
        </a:defRPr>
      </a:lvl4pPr>
      <a:lvl5pPr algn="ctr" rtl="0" eaLnBrk="1" fontAlgn="base" hangingPunct="1">
        <a:spcBef>
          <a:spcPct val="0"/>
        </a:spcBef>
        <a:spcAft>
          <a:spcPct val="0"/>
        </a:spcAft>
        <a:defRPr sz="3200">
          <a:solidFill>
            <a:schemeClr val="tx1"/>
          </a:solidFill>
          <a:latin typeface="Calibri" pitchFamily="34" charset="0"/>
        </a:defRPr>
      </a:lvl5pPr>
      <a:lvl6pPr marL="457200" algn="ctr" rtl="0" eaLnBrk="1" fontAlgn="base" hangingPunct="1">
        <a:spcBef>
          <a:spcPct val="0"/>
        </a:spcBef>
        <a:spcAft>
          <a:spcPct val="0"/>
        </a:spcAft>
        <a:defRPr sz="3200">
          <a:solidFill>
            <a:schemeClr val="tx1"/>
          </a:solidFill>
          <a:latin typeface="Calibri" pitchFamily="34" charset="0"/>
        </a:defRPr>
      </a:lvl6pPr>
      <a:lvl7pPr marL="914400" algn="ctr" rtl="0" eaLnBrk="1" fontAlgn="base" hangingPunct="1">
        <a:spcBef>
          <a:spcPct val="0"/>
        </a:spcBef>
        <a:spcAft>
          <a:spcPct val="0"/>
        </a:spcAft>
        <a:defRPr sz="3200">
          <a:solidFill>
            <a:schemeClr val="tx1"/>
          </a:solidFill>
          <a:latin typeface="Calibri" pitchFamily="34" charset="0"/>
        </a:defRPr>
      </a:lvl7pPr>
      <a:lvl8pPr marL="1371600" algn="ctr" rtl="0" eaLnBrk="1" fontAlgn="base" hangingPunct="1">
        <a:spcBef>
          <a:spcPct val="0"/>
        </a:spcBef>
        <a:spcAft>
          <a:spcPct val="0"/>
        </a:spcAft>
        <a:defRPr sz="3200">
          <a:solidFill>
            <a:schemeClr val="tx1"/>
          </a:solidFill>
          <a:latin typeface="Calibri" pitchFamily="34" charset="0"/>
        </a:defRPr>
      </a:lvl8pPr>
      <a:lvl9pPr marL="1828800" algn="ctr" rtl="0" eaLnBrk="1" fontAlgn="base" hangingPunct="1">
        <a:spcBef>
          <a:spcPct val="0"/>
        </a:spcBef>
        <a:spcAft>
          <a:spcPct val="0"/>
        </a:spcAft>
        <a:defRPr sz="32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1600" kern="1200">
          <a:solidFill>
            <a:srgbClr val="7F7F7F"/>
          </a:solidFill>
          <a:latin typeface="+mn-lt"/>
          <a:ea typeface="+mn-ea"/>
          <a:cs typeface="+mn-cs"/>
        </a:defRPr>
      </a:lvl1pPr>
      <a:lvl2pPr marL="742950" indent="-285750" algn="l" rtl="0" eaLnBrk="1" fontAlgn="base" hangingPunct="1">
        <a:spcBef>
          <a:spcPct val="20000"/>
        </a:spcBef>
        <a:spcAft>
          <a:spcPct val="0"/>
        </a:spcAft>
        <a:buFont typeface="Arial" charset="0"/>
        <a:buChar char="–"/>
        <a:defRPr sz="1600" kern="1200">
          <a:solidFill>
            <a:srgbClr val="7F7F7F"/>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1600" kern="1200">
          <a:solidFill>
            <a:srgbClr val="7F7F7F"/>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1600" kern="1200">
          <a:solidFill>
            <a:srgbClr val="7F7F7F"/>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rgbClr val="7F7F7F"/>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BB6EF8-D7DA-4D7A-818B-7A97A4A56BEE}" type="datetimeFigureOut">
              <a:rPr lang="en-NZ" smtClean="0"/>
              <a:pPr/>
              <a:t>4/11/2020</a:t>
            </a:fld>
            <a:endParaRPr lang="en-NZ"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3DDE7C-195D-4C0F-8CC6-84B15C425AF1}" type="slidenum">
              <a:rPr lang="en-NZ" smtClean="0"/>
              <a:pPr/>
              <a:t>‹#›</a:t>
            </a:fld>
            <a:endParaRPr lang="en-NZ" dirty="0"/>
          </a:p>
        </p:txBody>
      </p:sp>
    </p:spTree>
    <p:extLst>
      <p:ext uri="{BB962C8B-B14F-4D97-AF65-F5344CB8AC3E}">
        <p14:creationId xmlns:p14="http://schemas.microsoft.com/office/powerpoint/2010/main" val="180364921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591245"/>
            <a:ext cx="2016224" cy="1401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bwMode="auto">
          <a:xfrm>
            <a:off x="35496" y="3119206"/>
            <a:ext cx="8748464" cy="131790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000">
                <a:solidFill>
                  <a:schemeClr val="tx1"/>
                </a:solidFill>
                <a:latin typeface="+mj-lt"/>
                <a:ea typeface="+mj-ea"/>
                <a:cs typeface="+mj-cs"/>
              </a:defRPr>
            </a:lvl1pPr>
            <a:lvl2pPr algn="ctr" rtl="0" eaLnBrk="0" fontAlgn="base" hangingPunct="0">
              <a:spcBef>
                <a:spcPct val="0"/>
              </a:spcBef>
              <a:spcAft>
                <a:spcPct val="0"/>
              </a:spcAft>
              <a:defRPr sz="3000">
                <a:solidFill>
                  <a:schemeClr val="tx1"/>
                </a:solidFill>
                <a:latin typeface="Calibri" pitchFamily="34" charset="0"/>
              </a:defRPr>
            </a:lvl2pPr>
            <a:lvl3pPr algn="ctr" rtl="0" eaLnBrk="0" fontAlgn="base" hangingPunct="0">
              <a:spcBef>
                <a:spcPct val="0"/>
              </a:spcBef>
              <a:spcAft>
                <a:spcPct val="0"/>
              </a:spcAft>
              <a:defRPr sz="3000">
                <a:solidFill>
                  <a:schemeClr val="tx1"/>
                </a:solidFill>
                <a:latin typeface="Calibri" pitchFamily="34" charset="0"/>
              </a:defRPr>
            </a:lvl3pPr>
            <a:lvl4pPr algn="ctr" rtl="0" eaLnBrk="0" fontAlgn="base" hangingPunct="0">
              <a:spcBef>
                <a:spcPct val="0"/>
              </a:spcBef>
              <a:spcAft>
                <a:spcPct val="0"/>
              </a:spcAft>
              <a:defRPr sz="3000">
                <a:solidFill>
                  <a:schemeClr val="tx1"/>
                </a:solidFill>
                <a:latin typeface="Calibri" pitchFamily="34" charset="0"/>
              </a:defRPr>
            </a:lvl4pPr>
            <a:lvl5pPr algn="ctr" rtl="0" eaLnBrk="0" fontAlgn="base" hangingPunct="0">
              <a:spcBef>
                <a:spcPct val="0"/>
              </a:spcBef>
              <a:spcAft>
                <a:spcPct val="0"/>
              </a:spcAft>
              <a:defRPr sz="3000">
                <a:solidFill>
                  <a:schemeClr val="tx1"/>
                </a:solidFill>
                <a:latin typeface="Calibri" pitchFamily="34" charset="0"/>
              </a:defRPr>
            </a:lvl5pPr>
            <a:lvl6pPr marL="457200" algn="ctr" rtl="0" fontAlgn="base">
              <a:spcBef>
                <a:spcPct val="0"/>
              </a:spcBef>
              <a:spcAft>
                <a:spcPct val="0"/>
              </a:spcAft>
              <a:defRPr sz="3000">
                <a:solidFill>
                  <a:schemeClr val="tx1"/>
                </a:solidFill>
                <a:latin typeface="Calibri" pitchFamily="34" charset="0"/>
              </a:defRPr>
            </a:lvl6pPr>
            <a:lvl7pPr marL="914400" algn="ctr" rtl="0" fontAlgn="base">
              <a:spcBef>
                <a:spcPct val="0"/>
              </a:spcBef>
              <a:spcAft>
                <a:spcPct val="0"/>
              </a:spcAft>
              <a:defRPr sz="3000">
                <a:solidFill>
                  <a:schemeClr val="tx1"/>
                </a:solidFill>
                <a:latin typeface="Calibri" pitchFamily="34" charset="0"/>
              </a:defRPr>
            </a:lvl7pPr>
            <a:lvl8pPr marL="1371600" algn="ctr" rtl="0" fontAlgn="base">
              <a:spcBef>
                <a:spcPct val="0"/>
              </a:spcBef>
              <a:spcAft>
                <a:spcPct val="0"/>
              </a:spcAft>
              <a:defRPr sz="3000">
                <a:solidFill>
                  <a:schemeClr val="tx1"/>
                </a:solidFill>
                <a:latin typeface="Calibri" pitchFamily="34" charset="0"/>
              </a:defRPr>
            </a:lvl8pPr>
            <a:lvl9pPr marL="1828800" algn="ctr" rtl="0" fontAlgn="base">
              <a:spcBef>
                <a:spcPct val="0"/>
              </a:spcBef>
              <a:spcAft>
                <a:spcPct val="0"/>
              </a:spcAft>
              <a:defRPr sz="3000">
                <a:solidFill>
                  <a:schemeClr val="tx1"/>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tab pos="6272213" algn="l"/>
              </a:tabLst>
              <a:defRPr/>
            </a:pPr>
            <a:r>
              <a:rPr kumimoji="0" lang="en-NZ" sz="2400" b="1" i="0" u="none" strike="noStrike" kern="0" cap="none" spc="0" normalizeH="0" baseline="0" noProof="0" dirty="0">
                <a:ln>
                  <a:noFill/>
                </a:ln>
                <a:solidFill>
                  <a:schemeClr val="tx1">
                    <a:lumMod val="65000"/>
                    <a:lumOff val="35000"/>
                  </a:schemeClr>
                </a:solidFill>
                <a:effectLst/>
                <a:uLnTx/>
                <a:uFillTx/>
                <a:latin typeface="Calibri"/>
              </a:rPr>
              <a:t>Draft Report</a:t>
            </a:r>
          </a:p>
          <a:p>
            <a:pPr marL="0" marR="0" lvl="0" indent="0" algn="r" defTabSz="914400" rtl="0" eaLnBrk="1" fontAlgn="base" latinLnBrk="0" hangingPunct="1">
              <a:lnSpc>
                <a:spcPct val="100000"/>
              </a:lnSpc>
              <a:spcBef>
                <a:spcPct val="0"/>
              </a:spcBef>
              <a:spcAft>
                <a:spcPct val="0"/>
              </a:spcAft>
              <a:buClrTx/>
              <a:buSzTx/>
              <a:buFontTx/>
              <a:buNone/>
              <a:tabLst>
                <a:tab pos="6272213" algn="l"/>
              </a:tabLst>
              <a:defRPr/>
            </a:pPr>
            <a:endParaRPr kumimoji="0" lang="en-NZ" sz="2400" b="1" i="0" u="none" strike="noStrike" kern="0" cap="none" spc="0" normalizeH="0" baseline="0" noProof="0" dirty="0">
              <a:ln>
                <a:noFill/>
              </a:ln>
              <a:solidFill>
                <a:schemeClr val="tx1">
                  <a:lumMod val="65000"/>
                  <a:lumOff val="35000"/>
                </a:schemeClr>
              </a:solidFill>
              <a:effectLst/>
              <a:uLnTx/>
              <a:uFillTx/>
              <a:latin typeface="Calibri"/>
            </a:endParaRPr>
          </a:p>
          <a:p>
            <a:pPr marL="0" marR="0" lvl="0" indent="0" algn="r" defTabSz="914400" rtl="0" eaLnBrk="1" fontAlgn="base" latinLnBrk="0" hangingPunct="1">
              <a:lnSpc>
                <a:spcPct val="100000"/>
              </a:lnSpc>
              <a:spcBef>
                <a:spcPct val="0"/>
              </a:spcBef>
              <a:spcAft>
                <a:spcPct val="0"/>
              </a:spcAft>
              <a:buClrTx/>
              <a:buSzTx/>
              <a:buFontTx/>
              <a:buNone/>
              <a:tabLst>
                <a:tab pos="6272213" algn="l"/>
              </a:tabLst>
              <a:defRPr/>
            </a:pPr>
            <a:r>
              <a:rPr kumimoji="0" lang="en-NZ" sz="3600" b="1" i="0" u="none" strike="noStrike" kern="0" cap="none" spc="0" normalizeH="0" baseline="0" noProof="0" dirty="0">
                <a:ln>
                  <a:noFill/>
                </a:ln>
                <a:solidFill>
                  <a:srgbClr val="000D8C"/>
                </a:solidFill>
                <a:effectLst/>
                <a:uLnTx/>
                <a:uFillTx/>
                <a:latin typeface="Calibri"/>
              </a:rPr>
              <a:t>Hurunui Resident &amp; Ratepayer </a:t>
            </a:r>
          </a:p>
          <a:p>
            <a:pPr marL="0" marR="0" lvl="0" indent="0" algn="r" defTabSz="914400" rtl="0" eaLnBrk="1" fontAlgn="base" latinLnBrk="0" hangingPunct="1">
              <a:lnSpc>
                <a:spcPct val="100000"/>
              </a:lnSpc>
              <a:spcBef>
                <a:spcPct val="0"/>
              </a:spcBef>
              <a:spcAft>
                <a:spcPct val="0"/>
              </a:spcAft>
              <a:buClrTx/>
              <a:buSzTx/>
              <a:buFontTx/>
              <a:buNone/>
              <a:tabLst>
                <a:tab pos="6272213" algn="l"/>
              </a:tabLst>
              <a:defRPr/>
            </a:pPr>
            <a:r>
              <a:rPr kumimoji="0" lang="en-NZ" sz="3600" b="1" i="0" u="none" strike="noStrike" kern="0" cap="none" spc="0" normalizeH="0" baseline="0" noProof="0" dirty="0">
                <a:ln>
                  <a:noFill/>
                </a:ln>
                <a:solidFill>
                  <a:srgbClr val="000D8C"/>
                </a:solidFill>
                <a:effectLst/>
                <a:uLnTx/>
                <a:uFillTx/>
                <a:latin typeface="Calibri"/>
              </a:rPr>
              <a:t>Satisfaction Survey 2020</a:t>
            </a:r>
          </a:p>
          <a:p>
            <a:pPr marL="0" marR="0" lvl="0" indent="0" algn="r" defTabSz="914400" rtl="0" eaLnBrk="1" fontAlgn="base" latinLnBrk="0" hangingPunct="1">
              <a:lnSpc>
                <a:spcPct val="100000"/>
              </a:lnSpc>
              <a:spcBef>
                <a:spcPct val="0"/>
              </a:spcBef>
              <a:spcAft>
                <a:spcPct val="0"/>
              </a:spcAft>
              <a:buClrTx/>
              <a:buSzTx/>
              <a:buFontTx/>
              <a:buNone/>
              <a:tabLst>
                <a:tab pos="6272213" algn="l"/>
              </a:tabLst>
              <a:defRPr/>
            </a:pPr>
            <a:endParaRPr lang="en-NZ" sz="1600" b="1" kern="0" noProof="0" dirty="0">
              <a:solidFill>
                <a:srgbClr val="000D8C"/>
              </a:solidFill>
              <a:latin typeface="Calibri"/>
            </a:endParaRPr>
          </a:p>
          <a:p>
            <a:pPr marL="0" marR="0" lvl="0" indent="0" algn="r" defTabSz="914400" rtl="0" eaLnBrk="1" fontAlgn="base" latinLnBrk="0" hangingPunct="1">
              <a:lnSpc>
                <a:spcPct val="100000"/>
              </a:lnSpc>
              <a:spcBef>
                <a:spcPct val="0"/>
              </a:spcBef>
              <a:spcAft>
                <a:spcPct val="0"/>
              </a:spcAft>
              <a:buClrTx/>
              <a:buSzTx/>
              <a:buFontTx/>
              <a:buNone/>
              <a:tabLst>
                <a:tab pos="6272213" algn="l"/>
              </a:tabLst>
              <a:defRPr/>
            </a:pPr>
            <a:endParaRPr lang="en-NZ" sz="1600" b="1" kern="0" noProof="0" dirty="0">
              <a:solidFill>
                <a:schemeClr val="tx1">
                  <a:lumMod val="65000"/>
                  <a:lumOff val="35000"/>
                </a:schemeClr>
              </a:solidFill>
              <a:latin typeface="Calibri"/>
            </a:endParaRPr>
          </a:p>
          <a:p>
            <a:pPr marL="0" marR="0" lvl="0" indent="0" algn="r" defTabSz="914400" rtl="0" eaLnBrk="1" fontAlgn="base" latinLnBrk="0" hangingPunct="1">
              <a:lnSpc>
                <a:spcPct val="100000"/>
              </a:lnSpc>
              <a:spcBef>
                <a:spcPct val="0"/>
              </a:spcBef>
              <a:spcAft>
                <a:spcPct val="0"/>
              </a:spcAft>
              <a:buClrTx/>
              <a:buSzTx/>
              <a:buFontTx/>
              <a:buNone/>
              <a:tabLst>
                <a:tab pos="6272213" algn="l"/>
              </a:tabLst>
              <a:defRPr/>
            </a:pPr>
            <a:endParaRPr lang="en-NZ" sz="1600" b="1" kern="0" dirty="0">
              <a:solidFill>
                <a:schemeClr val="tx1">
                  <a:lumMod val="65000"/>
                  <a:lumOff val="35000"/>
                </a:schemeClr>
              </a:solidFill>
              <a:latin typeface="Calibri"/>
            </a:endParaRPr>
          </a:p>
          <a:p>
            <a:pPr marL="0" marR="0" lvl="0" indent="0" algn="r" defTabSz="914400" rtl="0" eaLnBrk="1" fontAlgn="base" latinLnBrk="0" hangingPunct="1">
              <a:lnSpc>
                <a:spcPct val="100000"/>
              </a:lnSpc>
              <a:spcBef>
                <a:spcPct val="0"/>
              </a:spcBef>
              <a:spcAft>
                <a:spcPct val="0"/>
              </a:spcAft>
              <a:buClrTx/>
              <a:buSzTx/>
              <a:buFontTx/>
              <a:buNone/>
              <a:tabLst>
                <a:tab pos="6272213" algn="l"/>
              </a:tabLst>
              <a:defRPr/>
            </a:pPr>
            <a:r>
              <a:rPr lang="en-NZ" sz="1600" b="1" kern="0" noProof="0" dirty="0">
                <a:solidFill>
                  <a:schemeClr val="tx1">
                    <a:lumMod val="65000"/>
                    <a:lumOff val="35000"/>
                  </a:schemeClr>
                </a:solidFill>
                <a:latin typeface="Calibri"/>
              </a:rPr>
              <a:t>17</a:t>
            </a:r>
            <a:r>
              <a:rPr lang="en-NZ" sz="1600" b="1" kern="0" baseline="30000" noProof="0" dirty="0">
                <a:solidFill>
                  <a:schemeClr val="tx1">
                    <a:lumMod val="65000"/>
                    <a:lumOff val="35000"/>
                  </a:schemeClr>
                </a:solidFill>
                <a:latin typeface="Calibri"/>
              </a:rPr>
              <a:t>th</a:t>
            </a:r>
            <a:r>
              <a:rPr lang="en-NZ" sz="1600" b="1" kern="0" noProof="0" dirty="0">
                <a:solidFill>
                  <a:schemeClr val="tx1">
                    <a:lumMod val="65000"/>
                    <a:lumOff val="35000"/>
                  </a:schemeClr>
                </a:solidFill>
                <a:latin typeface="Calibri"/>
              </a:rPr>
              <a:t> September 2020</a:t>
            </a:r>
          </a:p>
          <a:p>
            <a:pPr marL="0" marR="0" lvl="0" indent="0" algn="r" defTabSz="914400" rtl="0" eaLnBrk="1" fontAlgn="base" latinLnBrk="0" hangingPunct="1">
              <a:lnSpc>
                <a:spcPct val="100000"/>
              </a:lnSpc>
              <a:spcBef>
                <a:spcPct val="0"/>
              </a:spcBef>
              <a:spcAft>
                <a:spcPct val="0"/>
              </a:spcAft>
              <a:buClrTx/>
              <a:buSzTx/>
              <a:buFontTx/>
              <a:buNone/>
              <a:tabLst>
                <a:tab pos="6272213" algn="l"/>
              </a:tabLst>
              <a:defRPr/>
            </a:pPr>
            <a:r>
              <a:rPr kumimoji="0" lang="en-NZ" sz="1600" b="1" i="0" u="none" strike="noStrike" kern="0" cap="none" spc="0" normalizeH="0" baseline="0" dirty="0">
                <a:ln>
                  <a:noFill/>
                </a:ln>
                <a:solidFill>
                  <a:schemeClr val="tx1">
                    <a:lumMod val="65000"/>
                    <a:lumOff val="35000"/>
                  </a:schemeClr>
                </a:solidFill>
                <a:effectLst/>
                <a:uLnTx/>
                <a:uFillTx/>
                <a:latin typeface="Calibri"/>
              </a:rPr>
              <a:t>Reference: 4291</a:t>
            </a:r>
            <a:r>
              <a:rPr kumimoji="0" lang="en-NZ" sz="2400" b="1" i="0" u="none" strike="noStrike" kern="0" cap="none" spc="0" normalizeH="0" baseline="0" noProof="0" dirty="0">
                <a:ln>
                  <a:noFill/>
                </a:ln>
                <a:solidFill>
                  <a:schemeClr val="tx1">
                    <a:lumMod val="65000"/>
                    <a:lumOff val="35000"/>
                  </a:schemeClr>
                </a:solidFill>
                <a:effectLst/>
                <a:uLnTx/>
                <a:uFillTx/>
                <a:latin typeface="Calibri"/>
              </a:rPr>
              <a:t>  </a:t>
            </a:r>
          </a:p>
        </p:txBody>
      </p:sp>
    </p:spTree>
    <p:extLst>
      <p:ext uri="{BB962C8B-B14F-4D97-AF65-F5344CB8AC3E}">
        <p14:creationId xmlns:p14="http://schemas.microsoft.com/office/powerpoint/2010/main" val="3429732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Executive Summary</a:t>
            </a:r>
          </a:p>
        </p:txBody>
      </p:sp>
      <p:sp>
        <p:nvSpPr>
          <p:cNvPr id="3" name="Content Placeholder 2"/>
          <p:cNvSpPr>
            <a:spLocks noGrp="1"/>
          </p:cNvSpPr>
          <p:nvPr>
            <p:ph idx="1"/>
          </p:nvPr>
        </p:nvSpPr>
        <p:spPr>
          <a:xfrm>
            <a:off x="374848" y="1340768"/>
            <a:ext cx="8373616" cy="4824536"/>
          </a:xfrm>
        </p:spPr>
        <p:txBody>
          <a:bodyPr/>
          <a:lstStyle/>
          <a:p>
            <a:pPr>
              <a:spcAft>
                <a:spcPts val="600"/>
              </a:spcAft>
              <a:buBlip>
                <a:blip r:embed="rId3"/>
              </a:buBlip>
            </a:pPr>
            <a:r>
              <a:rPr lang="en-NZ" b="1" dirty="0">
                <a:solidFill>
                  <a:srgbClr val="474747"/>
                </a:solidFill>
              </a:rPr>
              <a:t>The objective of this research is to measure residents’ satisfaction with the performance of services provided by the Council.</a:t>
            </a:r>
          </a:p>
          <a:p>
            <a:pPr>
              <a:spcAft>
                <a:spcPts val="600"/>
              </a:spcAft>
              <a:buBlip>
                <a:blip r:embed="rId3"/>
              </a:buBlip>
            </a:pPr>
            <a:r>
              <a:rPr lang="en-NZ" b="1" dirty="0">
                <a:solidFill>
                  <a:srgbClr val="474747"/>
                </a:solidFill>
              </a:rPr>
              <a:t>A total of 395 interviews were completed using primarily an online approach. Some interviews were conducted by telephone to assist with matching the sample to the Census 2018. At the analysis stage, the data was weighted in terms of age, gender and ward to match the Census 2018. The statistical margin of error is ± 4.9% at a 95% confidence level.</a:t>
            </a:r>
          </a:p>
          <a:p>
            <a:pPr>
              <a:spcAft>
                <a:spcPts val="600"/>
              </a:spcAft>
              <a:buBlip>
                <a:blip r:embed="rId3"/>
              </a:buBlip>
            </a:pPr>
            <a:r>
              <a:rPr lang="en-NZ" b="1" dirty="0">
                <a:solidFill>
                  <a:srgbClr val="474747"/>
                </a:solidFill>
              </a:rPr>
              <a:t>71% expressed satisfaction with the overall performance of the Council, and 66% with the Mayor and Councillors. Of note, some 25% expressed dissatisfaction with the Council, and 18% with the Mayor and Councillors. Satisfaction with the Council, Mayor and Councillors is marginally higher than in 2018. </a:t>
            </a:r>
          </a:p>
          <a:p>
            <a:pPr>
              <a:spcAft>
                <a:spcPts val="600"/>
              </a:spcAft>
              <a:buBlip>
                <a:blip r:embed="rId3"/>
              </a:buBlip>
            </a:pPr>
            <a:r>
              <a:rPr lang="en-NZ" b="1" dirty="0">
                <a:solidFill>
                  <a:srgbClr val="474747"/>
                </a:solidFill>
              </a:rPr>
              <a:t>Some 73% of participants had contacted the Council offices in the past year. Approximately three quarters (73%) of those who had contacted the Council Offices were satisfied with the service they received; 26% expressed dissatisfaction. This level of satisfaction was similar to 2018. </a:t>
            </a:r>
          </a:p>
          <a:p>
            <a:pPr>
              <a:spcAft>
                <a:spcPts val="600"/>
              </a:spcAft>
              <a:buBlip>
                <a:blip r:embed="rId3"/>
              </a:buBlip>
            </a:pPr>
            <a:r>
              <a:rPr lang="en-NZ" b="1" dirty="0">
                <a:solidFill>
                  <a:srgbClr val="474747"/>
                </a:solidFill>
              </a:rPr>
              <a:t>Satisfaction among the 52% of participants who received a Council run household waste service was high with 79% satisfied. Satisfaction with recycling provision was lower with 68% satisfied. From the further comments made the cost of rubbish bags was often raised and a need for a wheelie bin system with the ability to recycle glass was requested. </a:t>
            </a:r>
          </a:p>
        </p:txBody>
      </p:sp>
      <p:sp>
        <p:nvSpPr>
          <p:cNvPr id="4" name="Slide Number Placeholder 3"/>
          <p:cNvSpPr>
            <a:spLocks noGrp="1"/>
          </p:cNvSpPr>
          <p:nvPr>
            <p:ph type="sldNum" sz="quarter" idx="10"/>
          </p:nvPr>
        </p:nvSpPr>
        <p:spPr/>
        <p:txBody>
          <a:bodyPr/>
          <a:lstStyle/>
          <a:p>
            <a:fld id="{DC127C40-BA8C-430E-A6E3-A8822CAB994A}" type="slidenum">
              <a:rPr lang="en-NZ" smtClean="0"/>
              <a:pPr/>
              <a:t>10</a:t>
            </a:fld>
            <a:endParaRPr lang="en-NZ" dirty="0"/>
          </a:p>
        </p:txBody>
      </p:sp>
    </p:spTree>
    <p:extLst>
      <p:ext uri="{BB962C8B-B14F-4D97-AF65-F5344CB8AC3E}">
        <p14:creationId xmlns:p14="http://schemas.microsoft.com/office/powerpoint/2010/main" val="3485536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Executive Summary</a:t>
            </a:r>
          </a:p>
        </p:txBody>
      </p:sp>
      <p:sp>
        <p:nvSpPr>
          <p:cNvPr id="3" name="Content Placeholder 2"/>
          <p:cNvSpPr>
            <a:spLocks noGrp="1"/>
          </p:cNvSpPr>
          <p:nvPr>
            <p:ph idx="1"/>
          </p:nvPr>
        </p:nvSpPr>
        <p:spPr>
          <a:xfrm>
            <a:off x="374848" y="1340768"/>
            <a:ext cx="8229600" cy="4824536"/>
          </a:xfrm>
        </p:spPr>
        <p:txBody>
          <a:bodyPr/>
          <a:lstStyle/>
          <a:p>
            <a:pPr>
              <a:spcAft>
                <a:spcPts val="600"/>
              </a:spcAft>
              <a:buBlip>
                <a:blip r:embed="rId3"/>
              </a:buBlip>
            </a:pPr>
            <a:r>
              <a:rPr lang="en-NZ" b="1" dirty="0">
                <a:solidFill>
                  <a:srgbClr val="474747"/>
                </a:solidFill>
              </a:rPr>
              <a:t>Three quarters or more were satisfied with the maintence of parks and reserves (86%), the library service (75%) and the quality of public toilets (78%). </a:t>
            </a:r>
          </a:p>
          <a:p>
            <a:pPr>
              <a:spcAft>
                <a:spcPts val="600"/>
              </a:spcAft>
              <a:buBlip>
                <a:blip r:embed="rId3"/>
              </a:buBlip>
            </a:pPr>
            <a:r>
              <a:rPr lang="en-NZ" b="1" dirty="0">
                <a:solidFill>
                  <a:srgbClr val="474747"/>
                </a:solidFill>
              </a:rPr>
              <a:t>Over half were satisfied with the standard of local halls (60%) and standard of cemeteries (59%). A sizeable portion of 31% and 41% respectively, did not know how satisfied they were with these facilities. </a:t>
            </a:r>
          </a:p>
          <a:p>
            <a:pPr>
              <a:spcAft>
                <a:spcPts val="600"/>
              </a:spcAft>
              <a:buBlip>
                <a:blip r:embed="rId3"/>
              </a:buBlip>
            </a:pPr>
            <a:r>
              <a:rPr lang="en-NZ" b="1" dirty="0">
                <a:solidFill>
                  <a:srgbClr val="474747"/>
                </a:solidFill>
              </a:rPr>
              <a:t>Almost four fifths (78%) in both 2018 and 2020, were satisfied with public toilets.</a:t>
            </a:r>
          </a:p>
          <a:p>
            <a:pPr>
              <a:spcAft>
                <a:spcPts val="600"/>
              </a:spcAft>
              <a:buBlip>
                <a:blip r:embed="rId3"/>
              </a:buBlip>
            </a:pPr>
            <a:r>
              <a:rPr lang="en-NZ" b="1" dirty="0">
                <a:solidFill>
                  <a:srgbClr val="474747"/>
                </a:solidFill>
              </a:rPr>
              <a:t>In 2020, 59% expressed satisfaction with the sewerage system however, only 8% expressed dissatisfaction with the remaining 33% stating they didn’t know.</a:t>
            </a:r>
          </a:p>
          <a:p>
            <a:pPr>
              <a:spcAft>
                <a:spcPts val="600"/>
              </a:spcAft>
              <a:buBlip>
                <a:blip r:embed="rId3"/>
              </a:buBlip>
            </a:pPr>
            <a:r>
              <a:rPr lang="en-NZ" b="1" dirty="0">
                <a:solidFill>
                  <a:srgbClr val="474747"/>
                </a:solidFill>
              </a:rPr>
              <a:t>Satisfaction was relatively low for local sealed roads (54% satisfied) and lower again for unsealed roads (43% satisfied). In addition, levels of dissatisfaction were relatively high at 44% and 46%, respectively. The level of satisfaction with roads is marginally lower in 2020 than 2018. Furthermore, roading attracted the highest number of further comments especially relating to maintenance issues, footpath provision, lighting and infrastructure improvements. </a:t>
            </a:r>
          </a:p>
          <a:p>
            <a:pPr>
              <a:spcAft>
                <a:spcPts val="600"/>
              </a:spcAft>
              <a:buBlip>
                <a:blip r:embed="rId3"/>
              </a:buBlip>
            </a:pPr>
            <a:r>
              <a:rPr lang="en-NZ" b="1" dirty="0">
                <a:solidFill>
                  <a:srgbClr val="474747"/>
                </a:solidFill>
              </a:rPr>
              <a:t>Satisfaction with the quality of drinking water was measured in 2020 and it was found that satisfaction </a:t>
            </a:r>
            <a:r>
              <a:rPr lang="en-NZ" b="1">
                <a:solidFill>
                  <a:srgbClr val="474747"/>
                </a:solidFill>
              </a:rPr>
              <a:t>levels were </a:t>
            </a:r>
            <a:r>
              <a:rPr lang="en-NZ" b="1" dirty="0">
                <a:solidFill>
                  <a:srgbClr val="474747"/>
                </a:solidFill>
              </a:rPr>
              <a:t>low with 49% satisfied and 42% expressing dissatisfaction. Water quality issues were also often raised in the further comments that were made about Council services.  Satisfaction was lowest in South Ward.</a:t>
            </a:r>
          </a:p>
          <a:p>
            <a:pPr>
              <a:spcAft>
                <a:spcPts val="600"/>
              </a:spcAft>
              <a:buBlip>
                <a:blip r:embed="rId3"/>
              </a:buBlip>
            </a:pPr>
            <a:endParaRPr lang="en-NZ" b="1" dirty="0">
              <a:solidFill>
                <a:srgbClr val="474747"/>
              </a:solidFill>
            </a:endParaRPr>
          </a:p>
        </p:txBody>
      </p:sp>
      <p:sp>
        <p:nvSpPr>
          <p:cNvPr id="4" name="Slide Number Placeholder 3"/>
          <p:cNvSpPr>
            <a:spLocks noGrp="1"/>
          </p:cNvSpPr>
          <p:nvPr>
            <p:ph type="sldNum" sz="quarter" idx="10"/>
          </p:nvPr>
        </p:nvSpPr>
        <p:spPr/>
        <p:txBody>
          <a:bodyPr/>
          <a:lstStyle/>
          <a:p>
            <a:fld id="{DC127C40-BA8C-430E-A6E3-A8822CAB994A}" type="slidenum">
              <a:rPr lang="en-NZ" smtClean="0"/>
              <a:pPr/>
              <a:t>11</a:t>
            </a:fld>
            <a:endParaRPr lang="en-NZ" dirty="0"/>
          </a:p>
        </p:txBody>
      </p:sp>
    </p:spTree>
    <p:extLst>
      <p:ext uri="{BB962C8B-B14F-4D97-AF65-F5344CB8AC3E}">
        <p14:creationId xmlns:p14="http://schemas.microsoft.com/office/powerpoint/2010/main" val="3981700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Executive Summary</a:t>
            </a:r>
          </a:p>
        </p:txBody>
      </p:sp>
      <p:sp>
        <p:nvSpPr>
          <p:cNvPr id="3" name="Content Placeholder 2"/>
          <p:cNvSpPr>
            <a:spLocks noGrp="1"/>
          </p:cNvSpPr>
          <p:nvPr>
            <p:ph idx="1"/>
          </p:nvPr>
        </p:nvSpPr>
        <p:spPr>
          <a:xfrm>
            <a:off x="374848" y="1340768"/>
            <a:ext cx="8229600" cy="4824536"/>
          </a:xfrm>
        </p:spPr>
        <p:txBody>
          <a:bodyPr/>
          <a:lstStyle/>
          <a:p>
            <a:pPr>
              <a:spcAft>
                <a:spcPts val="600"/>
              </a:spcAft>
              <a:buBlip>
                <a:blip r:embed="rId3"/>
              </a:buBlip>
            </a:pPr>
            <a:r>
              <a:rPr lang="en-NZ" b="1" dirty="0">
                <a:solidFill>
                  <a:srgbClr val="474747"/>
                </a:solidFill>
              </a:rPr>
              <a:t>Satisfaction among the 16% who applied for a building or resource consent from Council in the past year was mixed with 56% satisfied and 42% dissatisfied, these proportions are similar to 2018.</a:t>
            </a:r>
          </a:p>
          <a:p>
            <a:pPr>
              <a:spcAft>
                <a:spcPts val="600"/>
              </a:spcAft>
              <a:buBlip>
                <a:blip r:embed="rId3"/>
              </a:buBlip>
            </a:pPr>
            <a:r>
              <a:rPr lang="en-NZ" b="1" dirty="0">
                <a:solidFill>
                  <a:srgbClr val="474747"/>
                </a:solidFill>
              </a:rPr>
              <a:t>Some 57% were satisfied with Councils civil defence preparedness and 34% did not know how satisfied they were, 9% expressed dissatisfaction.  These proportions are similar to 2018. </a:t>
            </a:r>
          </a:p>
          <a:p>
            <a:pPr>
              <a:spcAft>
                <a:spcPts val="600"/>
              </a:spcAft>
              <a:buBlip>
                <a:blip r:embed="rId3"/>
              </a:buBlip>
            </a:pPr>
            <a:r>
              <a:rPr lang="en-NZ" b="1" dirty="0">
                <a:solidFill>
                  <a:srgbClr val="474747"/>
                </a:solidFill>
              </a:rPr>
              <a:t>Among the 58% who own a dog, satisfaction with dog registration was relatively high with 84% expressing satisfaction with the service, this is a similar level to 2018.</a:t>
            </a:r>
          </a:p>
          <a:p>
            <a:pPr>
              <a:spcAft>
                <a:spcPts val="600"/>
              </a:spcAft>
              <a:buBlip>
                <a:blip r:embed="rId3"/>
              </a:buBlip>
            </a:pPr>
            <a:r>
              <a:rPr lang="en-NZ" b="1" dirty="0">
                <a:solidFill>
                  <a:srgbClr val="474747"/>
                </a:solidFill>
              </a:rPr>
              <a:t>When asked about current and preferred means of communication it was found that phone was the most often used and preferred means of communication.  This was followed by email and next a visit to the Council offices and lower again the Council website.  </a:t>
            </a:r>
          </a:p>
          <a:p>
            <a:pPr>
              <a:spcAft>
                <a:spcPts val="600"/>
              </a:spcAft>
              <a:buBlip>
                <a:blip r:embed="rId3"/>
              </a:buBlip>
            </a:pPr>
            <a:endParaRPr lang="en-NZ" b="1" dirty="0">
              <a:solidFill>
                <a:srgbClr val="474747"/>
              </a:solidFill>
            </a:endParaRPr>
          </a:p>
          <a:p>
            <a:pPr>
              <a:spcAft>
                <a:spcPts val="600"/>
              </a:spcAft>
              <a:buBlip>
                <a:blip r:embed="rId3"/>
              </a:buBlip>
            </a:pPr>
            <a:endParaRPr lang="en-NZ" b="1" dirty="0">
              <a:solidFill>
                <a:srgbClr val="474747"/>
              </a:solidFill>
            </a:endParaRPr>
          </a:p>
        </p:txBody>
      </p:sp>
      <p:sp>
        <p:nvSpPr>
          <p:cNvPr id="4" name="Slide Number Placeholder 3"/>
          <p:cNvSpPr>
            <a:spLocks noGrp="1"/>
          </p:cNvSpPr>
          <p:nvPr>
            <p:ph type="sldNum" sz="quarter" idx="10"/>
          </p:nvPr>
        </p:nvSpPr>
        <p:spPr/>
        <p:txBody>
          <a:bodyPr/>
          <a:lstStyle/>
          <a:p>
            <a:fld id="{DC127C40-BA8C-430E-A6E3-A8822CAB994A}" type="slidenum">
              <a:rPr lang="en-NZ" smtClean="0"/>
              <a:pPr/>
              <a:t>12</a:t>
            </a:fld>
            <a:endParaRPr lang="en-NZ" dirty="0"/>
          </a:p>
        </p:txBody>
      </p:sp>
    </p:spTree>
    <p:extLst>
      <p:ext uri="{BB962C8B-B14F-4D97-AF65-F5344CB8AC3E}">
        <p14:creationId xmlns:p14="http://schemas.microsoft.com/office/powerpoint/2010/main" val="1288860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2044005"/>
            <a:ext cx="727280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fontAlgn="base">
              <a:spcBef>
                <a:spcPct val="0"/>
              </a:spcBef>
              <a:spcAft>
                <a:spcPct val="0"/>
              </a:spcAft>
              <a:defRPr sz="2800" b="1">
                <a:solidFill>
                  <a:srgbClr val="000D8C"/>
                </a:solidFill>
                <a:ea typeface="+mj-ea"/>
                <a:cs typeface="+mj-cs"/>
              </a:defRPr>
            </a:lvl1pPr>
            <a:lvl2pPr algn="ctr" fontAlgn="base">
              <a:spcBef>
                <a:spcPct val="0"/>
              </a:spcBef>
              <a:spcAft>
                <a:spcPct val="0"/>
              </a:spcAft>
              <a:defRPr sz="3200">
                <a:latin typeface="Calibri" pitchFamily="34" charset="0"/>
              </a:defRPr>
            </a:lvl2pPr>
            <a:lvl3pPr algn="ctr" fontAlgn="base">
              <a:spcBef>
                <a:spcPct val="0"/>
              </a:spcBef>
              <a:spcAft>
                <a:spcPct val="0"/>
              </a:spcAft>
              <a:defRPr sz="3200">
                <a:latin typeface="Calibri" pitchFamily="34" charset="0"/>
              </a:defRPr>
            </a:lvl3pPr>
            <a:lvl4pPr algn="ctr" fontAlgn="base">
              <a:spcBef>
                <a:spcPct val="0"/>
              </a:spcBef>
              <a:spcAft>
                <a:spcPct val="0"/>
              </a:spcAft>
              <a:defRPr sz="3200">
                <a:latin typeface="Calibri" pitchFamily="34" charset="0"/>
              </a:defRPr>
            </a:lvl4pPr>
            <a:lvl5pPr algn="ctr" fontAlgn="base">
              <a:spcBef>
                <a:spcPct val="0"/>
              </a:spcBef>
              <a:spcAft>
                <a:spcPct val="0"/>
              </a:spcAft>
              <a:defRPr sz="3200">
                <a:latin typeface="Calibri" pitchFamily="34" charset="0"/>
              </a:defRPr>
            </a:lvl5pPr>
            <a:lvl6pPr marL="457200" algn="ctr" fontAlgn="base">
              <a:spcBef>
                <a:spcPct val="0"/>
              </a:spcBef>
              <a:spcAft>
                <a:spcPct val="0"/>
              </a:spcAft>
              <a:defRPr sz="3200">
                <a:latin typeface="Calibri" pitchFamily="34" charset="0"/>
              </a:defRPr>
            </a:lvl6pPr>
            <a:lvl7pPr marL="914400" algn="ctr" fontAlgn="base">
              <a:spcBef>
                <a:spcPct val="0"/>
              </a:spcBef>
              <a:spcAft>
                <a:spcPct val="0"/>
              </a:spcAft>
              <a:defRPr sz="3200">
                <a:latin typeface="Calibri" pitchFamily="34" charset="0"/>
              </a:defRPr>
            </a:lvl7pPr>
            <a:lvl8pPr marL="1371600" algn="ctr" fontAlgn="base">
              <a:spcBef>
                <a:spcPct val="0"/>
              </a:spcBef>
              <a:spcAft>
                <a:spcPct val="0"/>
              </a:spcAft>
              <a:defRPr sz="3200">
                <a:latin typeface="Calibri" pitchFamily="34" charset="0"/>
              </a:defRPr>
            </a:lvl8pPr>
            <a:lvl9pPr marL="1828800" algn="ctr" fontAlgn="base">
              <a:spcBef>
                <a:spcPct val="0"/>
              </a:spcBef>
              <a:spcAft>
                <a:spcPct val="0"/>
              </a:spcAft>
              <a:defRPr sz="3200">
                <a:latin typeface="Calibri" pitchFamily="34" charset="0"/>
              </a:defRPr>
            </a:lvl9pPr>
          </a:lstStyle>
          <a:p>
            <a:r>
              <a:rPr lang="en-NZ" sz="3200" dirty="0"/>
              <a:t>Main Findings</a:t>
            </a:r>
          </a:p>
        </p:txBody>
      </p:sp>
      <p:sp>
        <p:nvSpPr>
          <p:cNvPr id="4" name="Slide Number Placeholder 2">
            <a:extLst>
              <a:ext uri="{FF2B5EF4-FFF2-40B4-BE49-F238E27FC236}">
                <a16:creationId xmlns:a16="http://schemas.microsoft.com/office/drawing/2014/main" id="{CF8D0846-E043-4343-9627-D8F76BF7753C}"/>
              </a:ext>
            </a:extLst>
          </p:cNvPr>
          <p:cNvSpPr>
            <a:spLocks noGrp="1"/>
          </p:cNvSpPr>
          <p:nvPr>
            <p:ph type="sldNum" sz="quarter" idx="10"/>
          </p:nvPr>
        </p:nvSpPr>
        <p:spPr>
          <a:xfrm>
            <a:off x="4067175" y="6407150"/>
            <a:ext cx="2133600" cy="365125"/>
          </a:xfrm>
        </p:spPr>
        <p:txBody>
          <a:bodyPr/>
          <a:lstStyle/>
          <a:p>
            <a:fld id="{DC127C40-BA8C-430E-A6E3-A8822CAB994A}" type="slidenum">
              <a:rPr lang="en-NZ" smtClean="0"/>
              <a:pPr/>
              <a:t>13</a:t>
            </a:fld>
            <a:endParaRPr lang="en-NZ" dirty="0"/>
          </a:p>
        </p:txBody>
      </p:sp>
    </p:spTree>
    <p:extLst>
      <p:ext uri="{BB962C8B-B14F-4D97-AF65-F5344CB8AC3E}">
        <p14:creationId xmlns:p14="http://schemas.microsoft.com/office/powerpoint/2010/main" val="2454018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2276872"/>
            <a:ext cx="7272808" cy="952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fontAlgn="base">
              <a:spcBef>
                <a:spcPct val="0"/>
              </a:spcBef>
              <a:spcAft>
                <a:spcPct val="0"/>
              </a:spcAft>
              <a:defRPr sz="2800" b="1">
                <a:solidFill>
                  <a:srgbClr val="000D8C"/>
                </a:solidFill>
                <a:ea typeface="+mj-ea"/>
                <a:cs typeface="+mj-cs"/>
              </a:defRPr>
            </a:lvl1pPr>
            <a:lvl2pPr algn="ctr" fontAlgn="base">
              <a:spcBef>
                <a:spcPct val="0"/>
              </a:spcBef>
              <a:spcAft>
                <a:spcPct val="0"/>
              </a:spcAft>
              <a:defRPr sz="3200">
                <a:latin typeface="Calibri" pitchFamily="34" charset="0"/>
              </a:defRPr>
            </a:lvl2pPr>
            <a:lvl3pPr algn="ctr" fontAlgn="base">
              <a:spcBef>
                <a:spcPct val="0"/>
              </a:spcBef>
              <a:spcAft>
                <a:spcPct val="0"/>
              </a:spcAft>
              <a:defRPr sz="3200">
                <a:latin typeface="Calibri" pitchFamily="34" charset="0"/>
              </a:defRPr>
            </a:lvl3pPr>
            <a:lvl4pPr algn="ctr" fontAlgn="base">
              <a:spcBef>
                <a:spcPct val="0"/>
              </a:spcBef>
              <a:spcAft>
                <a:spcPct val="0"/>
              </a:spcAft>
              <a:defRPr sz="3200">
                <a:latin typeface="Calibri" pitchFamily="34" charset="0"/>
              </a:defRPr>
            </a:lvl4pPr>
            <a:lvl5pPr algn="ctr" fontAlgn="base">
              <a:spcBef>
                <a:spcPct val="0"/>
              </a:spcBef>
              <a:spcAft>
                <a:spcPct val="0"/>
              </a:spcAft>
              <a:defRPr sz="3200">
                <a:latin typeface="Calibri" pitchFamily="34" charset="0"/>
              </a:defRPr>
            </a:lvl5pPr>
            <a:lvl6pPr marL="457200" algn="ctr" fontAlgn="base">
              <a:spcBef>
                <a:spcPct val="0"/>
              </a:spcBef>
              <a:spcAft>
                <a:spcPct val="0"/>
              </a:spcAft>
              <a:defRPr sz="3200">
                <a:latin typeface="Calibri" pitchFamily="34" charset="0"/>
              </a:defRPr>
            </a:lvl6pPr>
            <a:lvl7pPr marL="914400" algn="ctr" fontAlgn="base">
              <a:spcBef>
                <a:spcPct val="0"/>
              </a:spcBef>
              <a:spcAft>
                <a:spcPct val="0"/>
              </a:spcAft>
              <a:defRPr sz="3200">
                <a:latin typeface="Calibri" pitchFamily="34" charset="0"/>
              </a:defRPr>
            </a:lvl7pPr>
            <a:lvl8pPr marL="1371600" algn="ctr" fontAlgn="base">
              <a:spcBef>
                <a:spcPct val="0"/>
              </a:spcBef>
              <a:spcAft>
                <a:spcPct val="0"/>
              </a:spcAft>
              <a:defRPr sz="3200">
                <a:latin typeface="Calibri" pitchFamily="34" charset="0"/>
              </a:defRPr>
            </a:lvl8pPr>
            <a:lvl9pPr marL="1828800" algn="ctr" fontAlgn="base">
              <a:spcBef>
                <a:spcPct val="0"/>
              </a:spcBef>
              <a:spcAft>
                <a:spcPct val="0"/>
              </a:spcAft>
              <a:defRPr sz="3200">
                <a:latin typeface="Calibri" pitchFamily="34" charset="0"/>
              </a:defRPr>
            </a:lvl9pPr>
          </a:lstStyle>
          <a:p>
            <a:r>
              <a:rPr lang="en-NZ" sz="3200" dirty="0"/>
              <a:t>Overall Satisfaction</a:t>
            </a:r>
          </a:p>
        </p:txBody>
      </p:sp>
      <p:sp>
        <p:nvSpPr>
          <p:cNvPr id="4" name="Slide Number Placeholder 2">
            <a:extLst>
              <a:ext uri="{FF2B5EF4-FFF2-40B4-BE49-F238E27FC236}">
                <a16:creationId xmlns:a16="http://schemas.microsoft.com/office/drawing/2014/main" id="{DD753B54-4F38-4297-82A3-169ABE3531A2}"/>
              </a:ext>
            </a:extLst>
          </p:cNvPr>
          <p:cNvSpPr>
            <a:spLocks noGrp="1"/>
          </p:cNvSpPr>
          <p:nvPr>
            <p:ph type="sldNum" sz="quarter" idx="10"/>
          </p:nvPr>
        </p:nvSpPr>
        <p:spPr>
          <a:xfrm>
            <a:off x="4067175" y="6407150"/>
            <a:ext cx="2133600" cy="365125"/>
          </a:xfrm>
        </p:spPr>
        <p:txBody>
          <a:bodyPr/>
          <a:lstStyle/>
          <a:p>
            <a:fld id="{DC127C40-BA8C-430E-A6E3-A8822CAB994A}" type="slidenum">
              <a:rPr lang="en-NZ" smtClean="0"/>
              <a:pPr/>
              <a:t>14</a:t>
            </a:fld>
            <a:endParaRPr lang="en-NZ" dirty="0"/>
          </a:p>
        </p:txBody>
      </p:sp>
    </p:spTree>
    <p:extLst>
      <p:ext uri="{BB962C8B-B14F-4D97-AF65-F5344CB8AC3E}">
        <p14:creationId xmlns:p14="http://schemas.microsoft.com/office/powerpoint/2010/main" val="4199162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89894918"/>
              </p:ext>
            </p:extLst>
          </p:nvPr>
        </p:nvGraphicFramePr>
        <p:xfrm>
          <a:off x="179512" y="2708919"/>
          <a:ext cx="6336704" cy="32782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7">
            <a:extLst>
              <a:ext uri="{FF2B5EF4-FFF2-40B4-BE49-F238E27FC236}">
                <a16:creationId xmlns:a16="http://schemas.microsoft.com/office/drawing/2014/main" id="{A79F4210-1890-43E4-9052-1A274BA1A1E4}"/>
              </a:ext>
            </a:extLst>
          </p:cNvPr>
          <p:cNvGraphicFramePr>
            <a:graphicFrameLocks noGrp="1"/>
          </p:cNvGraphicFramePr>
          <p:nvPr>
            <p:extLst>
              <p:ext uri="{D42A27DB-BD31-4B8C-83A1-F6EECF244321}">
                <p14:modId xmlns:p14="http://schemas.microsoft.com/office/powerpoint/2010/main" val="141632474"/>
              </p:ext>
            </p:extLst>
          </p:nvPr>
        </p:nvGraphicFramePr>
        <p:xfrm>
          <a:off x="60836" y="3255800"/>
          <a:ext cx="8676000" cy="2520000"/>
        </p:xfrm>
        <a:graphic>
          <a:graphicData uri="http://schemas.openxmlformats.org/drawingml/2006/table">
            <a:tbl>
              <a:tblPr firstRow="1" bandRow="1">
                <a:tableStyleId>{5C22544A-7EE6-4342-B048-85BDC9FD1C3A}</a:tableStyleId>
              </a:tblPr>
              <a:tblGrid>
                <a:gridCol w="2124000">
                  <a:extLst>
                    <a:ext uri="{9D8B030D-6E8A-4147-A177-3AD203B41FA5}">
                      <a16:colId xmlns:a16="http://schemas.microsoft.com/office/drawing/2014/main" val="1760792494"/>
                    </a:ext>
                  </a:extLst>
                </a:gridCol>
                <a:gridCol w="6552000">
                  <a:extLst>
                    <a:ext uri="{9D8B030D-6E8A-4147-A177-3AD203B41FA5}">
                      <a16:colId xmlns:a16="http://schemas.microsoft.com/office/drawing/2014/main" val="1574958720"/>
                    </a:ext>
                  </a:extLst>
                </a:gridCol>
              </a:tblGrid>
              <a:tr h="1260000">
                <a:tc>
                  <a:txBody>
                    <a:bodyPr/>
                    <a:lstStyle/>
                    <a:p>
                      <a:pPr algn="ctr" fontAlgn="b"/>
                      <a:r>
                        <a:rPr lang="en-NZ" sz="1400" b="1" i="0" u="none" strike="noStrike" dirty="0">
                          <a:solidFill>
                            <a:schemeClr val="tx1">
                              <a:lumMod val="75000"/>
                              <a:lumOff val="25000"/>
                            </a:schemeClr>
                          </a:solidFill>
                          <a:effectLst/>
                          <a:latin typeface="Calibri" panose="020F0502020204030204" pitchFamily="34" charset="0"/>
                        </a:rPr>
                        <a:t>Overall satisfaction with performance of HDC over last 12 months</a:t>
                      </a:r>
                    </a:p>
                  </a:txBody>
                  <a:tcPr marL="9525" marR="9525" marT="9525" marB="0" anchor="ctr">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NZ" dirty="0"/>
                    </a:p>
                  </a:txBody>
                  <a:tcPr>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4734104"/>
                  </a:ext>
                </a:extLst>
              </a:tr>
              <a:tr h="1260000">
                <a:tc>
                  <a:txBody>
                    <a:bodyPr/>
                    <a:lstStyle/>
                    <a:p>
                      <a:pPr algn="ctr" fontAlgn="b"/>
                      <a:r>
                        <a:rPr lang="en-NZ" sz="1400" b="1" i="0" u="none" strike="noStrike" dirty="0">
                          <a:solidFill>
                            <a:schemeClr val="tx1">
                              <a:lumMod val="75000"/>
                              <a:lumOff val="25000"/>
                            </a:schemeClr>
                          </a:solidFill>
                          <a:effectLst/>
                          <a:latin typeface="Calibri" panose="020F0502020204030204" pitchFamily="34" charset="0"/>
                        </a:rPr>
                        <a:t>Satisfaction with performance of HDC's</a:t>
                      </a:r>
                      <a:br>
                        <a:rPr lang="en-NZ" sz="1400" b="1" i="0" u="none" strike="noStrike" dirty="0">
                          <a:solidFill>
                            <a:schemeClr val="tx1">
                              <a:lumMod val="75000"/>
                              <a:lumOff val="25000"/>
                            </a:schemeClr>
                          </a:solidFill>
                          <a:effectLst/>
                          <a:latin typeface="Calibri" panose="020F0502020204030204" pitchFamily="34" charset="0"/>
                        </a:rPr>
                      </a:br>
                      <a:r>
                        <a:rPr lang="en-NZ" sz="1400" b="1" i="0" u="none" strike="noStrike" dirty="0">
                          <a:solidFill>
                            <a:schemeClr val="tx1">
                              <a:lumMod val="75000"/>
                              <a:lumOff val="25000"/>
                            </a:schemeClr>
                          </a:solidFill>
                          <a:effectLst/>
                          <a:latin typeface="Calibri" panose="020F0502020204030204" pitchFamily="34" charset="0"/>
                        </a:rPr>
                        <a:t>Mayor &amp; Councillors</a:t>
                      </a:r>
                    </a:p>
                  </a:txBody>
                  <a:tcPr marL="9525" marR="9525" marT="9525"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NZ" dirty="0"/>
                    </a:p>
                  </a:txBody>
                  <a:tcPr>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20305502"/>
                  </a:ext>
                </a:extLst>
              </a:tr>
            </a:tbl>
          </a:graphicData>
        </a:graphic>
      </p:graphicFrame>
      <p:sp>
        <p:nvSpPr>
          <p:cNvPr id="2" name="Title 1"/>
          <p:cNvSpPr>
            <a:spLocks noGrp="1"/>
          </p:cNvSpPr>
          <p:nvPr>
            <p:ph type="title"/>
          </p:nvPr>
        </p:nvSpPr>
        <p:spPr>
          <a:xfrm>
            <a:off x="245579" y="156029"/>
            <a:ext cx="7643192" cy="706437"/>
          </a:xfrm>
        </p:spPr>
        <p:txBody>
          <a:bodyPr>
            <a:noAutofit/>
          </a:bodyPr>
          <a:lstStyle/>
          <a:p>
            <a:r>
              <a:rPr lang="en-NZ" dirty="0"/>
              <a:t>Overall Satisfaction with Hurunui District Council and with Mayor and Councillors</a:t>
            </a:r>
          </a:p>
        </p:txBody>
      </p:sp>
      <p:graphicFrame>
        <p:nvGraphicFramePr>
          <p:cNvPr id="5" name="Table 4"/>
          <p:cNvGraphicFramePr>
            <a:graphicFrameLocks noGrp="1"/>
          </p:cNvGraphicFramePr>
          <p:nvPr>
            <p:extLst>
              <p:ext uri="{D42A27DB-BD31-4B8C-83A1-F6EECF244321}">
                <p14:modId xmlns:p14="http://schemas.microsoft.com/office/powerpoint/2010/main" val="1154240432"/>
              </p:ext>
            </p:extLst>
          </p:nvPr>
        </p:nvGraphicFramePr>
        <p:xfrm>
          <a:off x="6331687" y="2480578"/>
          <a:ext cx="2556000" cy="3107520"/>
        </p:xfrm>
        <a:graphic>
          <a:graphicData uri="http://schemas.openxmlformats.org/drawingml/2006/table">
            <a:tbl>
              <a:tblPr firstRow="1" bandRow="1">
                <a:tableStyleId>{2D5ABB26-0587-4C30-8999-92F81FD0307C}</a:tableStyleId>
              </a:tblPr>
              <a:tblGrid>
                <a:gridCol w="1044000">
                  <a:extLst>
                    <a:ext uri="{9D8B030D-6E8A-4147-A177-3AD203B41FA5}">
                      <a16:colId xmlns:a16="http://schemas.microsoft.com/office/drawing/2014/main" val="20000"/>
                    </a:ext>
                  </a:extLst>
                </a:gridCol>
                <a:gridCol w="828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tblGrid>
              <a:tr h="717177">
                <a:tc>
                  <a:txBody>
                    <a:bodyPr/>
                    <a:lstStyle/>
                    <a:p>
                      <a:pPr algn="ctr"/>
                      <a:r>
                        <a:rPr lang="en-NZ" sz="1400" b="1" dirty="0">
                          <a:solidFill>
                            <a:srgbClr val="000D8C"/>
                          </a:solidFill>
                        </a:rPr>
                        <a:t>% </a:t>
                      </a:r>
                    </a:p>
                    <a:p>
                      <a:pPr algn="ctr"/>
                      <a:r>
                        <a:rPr lang="en-NZ" sz="1400" b="1" dirty="0">
                          <a:solidFill>
                            <a:srgbClr val="000D8C"/>
                          </a:solidFill>
                        </a:rPr>
                        <a:t>Not Satisfied</a:t>
                      </a:r>
                    </a:p>
                  </a:txBody>
                  <a:tcPr/>
                </a:tc>
                <a:tc>
                  <a:txBody>
                    <a:bodyPr/>
                    <a:lstStyle/>
                    <a:p>
                      <a:pPr algn="ctr"/>
                      <a:endParaRPr lang="en-NZ" sz="1400" b="1" dirty="0">
                        <a:solidFill>
                          <a:srgbClr val="000D8C"/>
                        </a:solidFill>
                      </a:endParaRPr>
                    </a:p>
                    <a:p>
                      <a:pPr algn="ctr"/>
                      <a:r>
                        <a:rPr lang="en-NZ" sz="1400" b="1" dirty="0">
                          <a:solidFill>
                            <a:srgbClr val="000D8C"/>
                          </a:solidFill>
                        </a:rPr>
                        <a:t>%</a:t>
                      </a:r>
                    </a:p>
                    <a:p>
                      <a:pPr algn="ctr"/>
                      <a:r>
                        <a:rPr lang="en-NZ" sz="1400" b="1" dirty="0">
                          <a:solidFill>
                            <a:srgbClr val="000D8C"/>
                          </a:solidFill>
                        </a:rPr>
                        <a:t>Satisfied</a:t>
                      </a:r>
                    </a:p>
                  </a:txBody>
                  <a:tcPr/>
                </a:tc>
                <a:tc>
                  <a:txBody>
                    <a:bodyPr/>
                    <a:lstStyle/>
                    <a:p>
                      <a:pPr algn="ctr"/>
                      <a:r>
                        <a:rPr lang="en-NZ" sz="1400" b="1" dirty="0">
                          <a:solidFill>
                            <a:srgbClr val="000D8C"/>
                          </a:solidFill>
                        </a:rPr>
                        <a:t>Mean Score</a:t>
                      </a:r>
                      <a:r>
                        <a:rPr lang="en-NZ" sz="1400" b="1" baseline="0" dirty="0">
                          <a:solidFill>
                            <a:srgbClr val="000D8C"/>
                          </a:solidFill>
                        </a:rPr>
                        <a:t> </a:t>
                      </a:r>
                    </a:p>
                    <a:p>
                      <a:pPr algn="ctr"/>
                      <a:r>
                        <a:rPr lang="en-NZ" sz="1400" b="1" baseline="0" dirty="0">
                          <a:solidFill>
                            <a:srgbClr val="000D8C"/>
                          </a:solidFill>
                        </a:rPr>
                        <a:t>(1-4)</a:t>
                      </a:r>
                      <a:endParaRPr lang="en-NZ" sz="1400" b="1" dirty="0">
                        <a:solidFill>
                          <a:srgbClr val="000D8C"/>
                        </a:solidFill>
                      </a:endParaRPr>
                    </a:p>
                  </a:txBody>
                  <a:tcPr/>
                </a:tc>
                <a:extLst>
                  <a:ext uri="{0D108BD9-81ED-4DB2-BD59-A6C34878D82A}">
                    <a16:rowId xmlns:a16="http://schemas.microsoft.com/office/drawing/2014/main" val="10000"/>
                  </a:ext>
                </a:extLst>
              </a:tr>
              <a:tr h="540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25</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71</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2.8</a:t>
                      </a:r>
                    </a:p>
                  </a:txBody>
                  <a:tcPr anchor="b"/>
                </a:tc>
                <a:extLst>
                  <a:ext uri="{0D108BD9-81ED-4DB2-BD59-A6C34878D82A}">
                    <a16:rowId xmlns:a16="http://schemas.microsoft.com/office/drawing/2014/main" val="572824138"/>
                  </a:ext>
                </a:extLst>
              </a:tr>
              <a:tr h="612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30</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65</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2.8</a:t>
                      </a:r>
                    </a:p>
                  </a:txBody>
                  <a:tcPr anchor="b"/>
                </a:tc>
                <a:extLst>
                  <a:ext uri="{0D108BD9-81ED-4DB2-BD59-A6C34878D82A}">
                    <a16:rowId xmlns:a16="http://schemas.microsoft.com/office/drawing/2014/main" val="10001"/>
                  </a:ext>
                </a:extLst>
              </a:tr>
              <a:tr h="612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18</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66</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2.9</a:t>
                      </a:r>
                    </a:p>
                  </a:txBody>
                  <a:tcPr anchor="b"/>
                </a:tc>
                <a:extLst>
                  <a:ext uri="{0D108BD9-81ED-4DB2-BD59-A6C34878D82A}">
                    <a16:rowId xmlns:a16="http://schemas.microsoft.com/office/drawing/2014/main" val="3440997378"/>
                  </a:ext>
                </a:extLst>
              </a:tr>
              <a:tr h="612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24</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64</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2.9</a:t>
                      </a:r>
                    </a:p>
                  </a:txBody>
                  <a:tcPr anchor="b"/>
                </a:tc>
                <a:extLst>
                  <a:ext uri="{0D108BD9-81ED-4DB2-BD59-A6C34878D82A}">
                    <a16:rowId xmlns:a16="http://schemas.microsoft.com/office/drawing/2014/main" val="10002"/>
                  </a:ext>
                </a:extLst>
              </a:tr>
            </a:tbl>
          </a:graphicData>
        </a:graphic>
      </p:graphicFrame>
      <p:sp>
        <p:nvSpPr>
          <p:cNvPr id="3" name="Slide Number Placeholder 2"/>
          <p:cNvSpPr>
            <a:spLocks noGrp="1"/>
          </p:cNvSpPr>
          <p:nvPr>
            <p:ph type="sldNum" sz="quarter" idx="10"/>
          </p:nvPr>
        </p:nvSpPr>
        <p:spPr/>
        <p:txBody>
          <a:bodyPr/>
          <a:lstStyle/>
          <a:p>
            <a:fld id="{DC127C40-BA8C-430E-A6E3-A8822CAB994A}" type="slidenum">
              <a:rPr lang="en-NZ" smtClean="0"/>
              <a:pPr/>
              <a:t>15</a:t>
            </a:fld>
            <a:endParaRPr lang="en-NZ" dirty="0"/>
          </a:p>
        </p:txBody>
      </p:sp>
      <p:sp>
        <p:nvSpPr>
          <p:cNvPr id="7" name="TextBox 6"/>
          <p:cNvSpPr txBox="1"/>
          <p:nvPr/>
        </p:nvSpPr>
        <p:spPr>
          <a:xfrm>
            <a:off x="192863" y="6086371"/>
            <a:ext cx="7416824" cy="307777"/>
          </a:xfrm>
          <a:prstGeom prst="rect">
            <a:avLst/>
          </a:prstGeom>
          <a:noFill/>
        </p:spPr>
        <p:txBody>
          <a:bodyPr wrap="square" rtlCol="0">
            <a:spAutoFit/>
          </a:bodyPr>
          <a:lstStyle/>
          <a:p>
            <a:r>
              <a:rPr lang="en-NZ" sz="1400" b="1" dirty="0">
                <a:solidFill>
                  <a:schemeClr val="tx1">
                    <a:lumMod val="75000"/>
                    <a:lumOff val="25000"/>
                  </a:schemeClr>
                </a:solidFill>
              </a:rPr>
              <a:t>Total sample: 2018: 372 , 2020: 395</a:t>
            </a:r>
          </a:p>
        </p:txBody>
      </p:sp>
      <p:sp>
        <p:nvSpPr>
          <p:cNvPr id="9" name="Rectangle 8">
            <a:extLst>
              <a:ext uri="{FF2B5EF4-FFF2-40B4-BE49-F238E27FC236}">
                <a16:creationId xmlns:a16="http://schemas.microsoft.com/office/drawing/2014/main" id="{FC00B33E-2852-465A-ACC6-4F14E5EF37B4}"/>
              </a:ext>
            </a:extLst>
          </p:cNvPr>
          <p:cNvSpPr/>
          <p:nvPr/>
        </p:nvSpPr>
        <p:spPr>
          <a:xfrm>
            <a:off x="208529" y="1187460"/>
            <a:ext cx="8679158" cy="1277273"/>
          </a:xfrm>
          <a:prstGeom prst="rect">
            <a:avLst/>
          </a:prstGeom>
        </p:spPr>
        <p:txBody>
          <a:bodyPr wrap="square">
            <a:spAutoFit/>
          </a:bodyPr>
          <a:lstStyle/>
          <a:p>
            <a:pPr>
              <a:spcAft>
                <a:spcPts val="600"/>
              </a:spcAft>
            </a:pPr>
            <a:r>
              <a:rPr lang="en-NZ" sz="1800" b="1" dirty="0">
                <a:solidFill>
                  <a:srgbClr val="474747"/>
                </a:solidFill>
                <a:latin typeface="+mj-lt"/>
              </a:rPr>
              <a:t>Q: Overall, how satisfied or dissatisfied would you say you are with the performance of Hurunui District Council over the last 12 months?</a:t>
            </a:r>
          </a:p>
          <a:p>
            <a:r>
              <a:rPr lang="en-NZ" b="1" dirty="0">
                <a:solidFill>
                  <a:srgbClr val="474747"/>
                </a:solidFill>
                <a:latin typeface="+mj-lt"/>
              </a:rPr>
              <a:t>Q: How satisfied are you with the overall performance of the Hurunui District Council’s Mayor and Councillors?</a:t>
            </a:r>
            <a:endParaRPr lang="en-NZ" sz="1800" b="1" dirty="0">
              <a:solidFill>
                <a:srgbClr val="474747"/>
              </a:solidFill>
              <a:latin typeface="+mj-lt"/>
            </a:endParaRPr>
          </a:p>
        </p:txBody>
      </p:sp>
    </p:spTree>
    <p:extLst>
      <p:ext uri="{BB962C8B-B14F-4D97-AF65-F5344CB8AC3E}">
        <p14:creationId xmlns:p14="http://schemas.microsoft.com/office/powerpoint/2010/main" val="4247692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2492896"/>
            <a:ext cx="7344816" cy="584775"/>
          </a:xfrm>
          <a:prstGeom prst="rect">
            <a:avLst/>
          </a:prstGeom>
          <a:noFill/>
        </p:spPr>
        <p:txBody>
          <a:bodyPr wrap="square" rtlCol="0">
            <a:spAutoFit/>
          </a:bodyPr>
          <a:lstStyle/>
          <a:p>
            <a:pPr algn="ctr" fontAlgn="base">
              <a:spcBef>
                <a:spcPct val="0"/>
              </a:spcBef>
              <a:spcAft>
                <a:spcPct val="0"/>
              </a:spcAft>
            </a:pPr>
            <a:r>
              <a:rPr lang="en-NZ" sz="3200" b="1" dirty="0">
                <a:solidFill>
                  <a:srgbClr val="000D8C"/>
                </a:solidFill>
                <a:ea typeface="+mj-ea"/>
                <a:cs typeface="+mj-cs"/>
              </a:rPr>
              <a:t>Service Received from Council Staff</a:t>
            </a:r>
          </a:p>
        </p:txBody>
      </p:sp>
      <p:sp>
        <p:nvSpPr>
          <p:cNvPr id="2" name="AutoShape 2" descr="data:image/jpeg;base64,/9j/4AAQSkZJRgABAQAAAQABAAD/2wCEAAkGBhQSERUUExQTFBUWGB8YGRgYFiIcGhsfICQbHB4iIBwgHCYeIBwjHRogIDAgJScpLi0tGx4xNTAqNSYrLC0BCQoKDgwOGg8PGjQlHyQ1NDUyNSouNSkyNS8yKi4sMDIqNSw0KjQvMiosNSwqLiwpKi4pMDU0LC8qLzUsLCwsNP/AABEIAOAA4QMBIgACEQEDEQH/xAAbAAACAwEBAQAAAAAAAAAAAAAABQMEBgIBB//EAEgQAAICAQMDAgUCAwQFCAoDAAECAxEEABIhBRMxIkEGFDJRYSNxQoGRBxUzUiRigqGxNUNysrPB0fAlRHODkqLCw+HxFjRj/8QAGQEBAAMBAQAAAAAAAAAAAAAAAAIDBAEF/8QAMBEAAgIBAgMGBQQDAQAAAAAAAAECEQMSIQQTMUFRYYGh8BQiMnHhkcHR8UJisVL/2gAMAwEAAhEDEQA/APuOjRo0AaNGjQBo0aNAGjRo0AaNF6z3UfiaNlCwy7HaQx7mibaGA5U2lbrr0WC3gffQGh1xNKEUsxpVBJP2A5OsrF1N9m9csHdJ26aI7u7SDZs2BhVOxXb4KmxTE+SZndxnimybGTG0KMsDX3KZZCFAsVwVRvUDuFtwdAaebMCmqduL9Kk/8Nc/PD/LJ/8AAffWSfAgkKTCceuQhQIG3FxJHLWy9+5e0wsjgOx496sGBAyJKZ9vcVmEaRF0Kp8wpZ0XkkCbyaoxoK40Bu48gEA8izQDCiffwfx/wOpdYl8fFtJe9TCT5jf2GJKbJIBvNXtuRnVzQJ9QBFnVebBx0b15IBgIBrGfahdoJFJNkKCYeGsAdzz9wN6rg+CD5HH44P8AQ8a91lostI8eWOPIVO07NIWjaMhZN7LViybZaZR6gOKsEc5PW5FDnvpwRGqmJgwcjgONlgNYINAe/jjQGr0azmN8TBMd5JWMjK4QqsbKVY1wQVUjz9RFH28hdaGN7AIvkXyCD/MHkH8HQHWjRo0AaNGjQBo0aNAGjRo0AaNGjQBo0aNAGjRo0AaNGq+Tl7fCs9/5RY+3P/n76AlmnVBbMqj7k0P9+lnUeoOsm2OSBaoEOGLWbNcEf6v3u/65z+1bI39Jn9LCng5YVdzReP8Az769HXsmbJnWNYQsGWkLB9o/TZUttxO7uszApQ2kACiTYAt4qpG4Zhg7VO+ki9Y2gfRwObo82eTz4Gooej7kU92KlzPmrJIBuzsBI88/V+PGlX/8syEx8vcsRnwhOZh2wEO2vlztvcEdPX58RuOOKg+KcmZ8M9ztGIyYUkRG0SEtKu8kIxXYaGw+fqBvzoDUL8NzLv2yKN+V8wRyNyngoSOfYcjzyCK1Qk6e+McdSN/bnMg7a+RI3bAokVtMlnkgAc0OdNvjVyuNuUspDDwxHm/sedQZURE5jWbIeQgPtUilUFjXqYD1b6+9Bfp4IAX9Bx5JRSb4wJfmWWRSodZd1KSCTuTabXwbF6rS9Fkg7EBMVrHMDI5dEZXa9u9SCG9R9P25BvVyXMXakndyiDJ/q+ltpGw24qwSSR9+CNXsiVoTIGnyQEqRmIRhTE0vNkfYUABV+9kCt0/oTyBZu3EiyQrG0MikhdthSB7grXoNfvqXqHwk8gzAHRRk9oDg+gR0PFc2B44r86t9NymMoikefc0Yfa4RRXINbPUDfsTxX9V/SOrNFhzSeqQiUgEm6sIATZurPgc8/udATdV+F2lOQzSIgmWMA+dpjIIu6BBPHtrrK6GZFNfLI6yo8hT/APzG4Bm82QwPPgEeb1xkzgMjOuQpmqgChTcdgv6+PF/7RP7c/wB2KvzCgzEop3M20qSY0QcWdzFUBO5SDuNjkaA7yfh1po8gpJGRPIkyMLK0u2uR5BC3Y+/vq3lfECKHPeQGNbdQhO2tx5J8D0NV0DR/cZboXU8yNcEbS0TY8CNGiBHifY5djF2wrR3SkBlKFOAL9VWDMygkQljsrlQLPNHErxzRuG7jV2QyeoLvWvQSOeSABs3+I40b1TLtABb0UBbdsncT6afg39iBZB01w+oRy7tjBtppvIINBqIPg0Qf56+dLnZTmNX3IrzZatMYAGUq5+W3fpHatEyC1G5lFnkhmvRsvKjzY4nG+J6BaKPtbCsILdyIpYjZxuWQPYYiM+CNAbjRo0aANGjRoA0aNGgDRo0aANGjRoA0aNQZswSNmLFa9wL/AB48aA8z8rtxs/FKLN34/lpIJIDJ69ykkCrcHczeng0eSpqvY88Eapnr6zRqGaRlkAR12gBSydyt+2iQK8f5hq3H1rH7m9Wm3ERq1Kaa2KIG44bfuWuOQwPgjQEUrYxh5SPYxd9k0fdFISN1buOT+TzQ8amhihOSkhTHaVT2lkGNTghSdqybuAUPHt5++p87GixkVyZQELAFaJpzZXx4v38j76jM2OHvdIWE2/x/EQU9x4pf+/QHcfVI/wDECJGs0bSOxT1NsCqCa+ql4om/AGlUXSoUQxdvFUGQXGMNdu9hasVHG4r/ABfuP2tK+NtCHulVjZVB90fgiwLHIAtiCOPzpfldcRXY9pnZcjYG7ygu8cJlANqFX9PgCxyTZAG7QDPqkEmThqqVIxY8gBAApIqma7Hj+R1YGFImW2QI2dZI6KgqGU+n7sFI9PsffSCbrva9CpMG7rwhBKoqQCaf6toUdyNAws/84gIAupMj4j2uQxk47rA90f8ANNDE9+mh/jBvJ8NyPJAZRfDzfKSpJtEkjGQAHgHyBf8AI3+DqaDGnbDLIanlCsT4NUoAs+DsH9SfHnSiLr8WQwieGSbZI5syD+GWTHtfAf1RFivsHWgbA1ocjqwZWUw5FH08IL54sG/AvzoBfidPlTIjl7BA7W1h3FLbueSS3JPHNniv21Dj9Em+TnhKU7OHX1CjynFg+fSfPHI581Zjx4W9BhyFF/Vvavfncz2RRJP2/etcYGbASsmKjyrZG4NJSsKBBUg/wtfPmwR9wBN1XDaTCp17bxqGA3Am0HPINci/92r+BhMYRvZldzvcrwbPt4PgUP8AZGk/UM4ytGzYcx2MQLVuCVDWQKtCwCeCb8gLbavL8S/qKjwyJuL8kVwnvyB59v3H5oCLp/Uu4/oGQ8ZkaLduFAgctQohOKDXd+3I0o+H+qyNBgF5ZiZJJAxsEPy9BieaAHFf+FM8BIod5jyHEbMZdhTgFvztvZfNcHjzybr4fSYYlx4xM1Y7sy2nkmiQeOf8T2+/40BFF1mKWVQsuRUruq1MLsGwdt2qGiF/fmvOo8DqKOIW3ZoWeRowxmHDWaFDmuKH20y6RBHCAsU79tn3JHs8FrIF7b2eWrg8cmr0txo8NcaJo8xZYsfIWniqW5HZQqnt35aQCgP4h486Ac9J+ITIcgyBI0ilaMG/8oF39ze42K4/a9M06jGxADqSTQF+4v8A8D/TWMfquMjukM5bvzu7fp7+0wWd2O0ruYH5aRABzYPnXsWTi77XJSogHUjGHpLPNFakD67ikU8cBW9i1gbvRpH0XriySdoS/MWrP3QoVfSyoVFCjRPJBNEEGqrTzQBo0aNAGjRo0AaNGjQEWVkrGpZjQ/Yn9vAJ0g/vt6NyRGxyDFIR9uAFBo373pp1aWUGIRWN8m122btq7XN//GFH89JU6tPKxA37N0TArHZKM8iv7EFNqobF2CTZF0BL1HJUPBMp/S3hJBRVfHBo8gCyf6ffnl/MFvJczMwQfUV+pBvJBQKKJrkm/tq701ZJ1dclF28DYUIpgWumNBlrbVX4PJuhP1rHDdr9ESnfQu/SNrG7HgEqBzxyNAZvNynfAl3sWKT7RZs0KNX5PnydO1nb59497bOyTV8A2osfnVJIeOcUBGCsVCP5JINiuNorivz48dTuzVI2LuZRQtWLUE30eOfUdgu+b/bQFPH6vKcfHt2uWbazXRqxxftd+R4rT7pOM6tKshUrYZAW3MAb+okX5HBN+/OrP9zw7O3212E3t9r+4+x/bS/4c6osuOskeLkQhibSVAkgIO22DPfNccnjQCr4j688WUY5GeCEqCkixK4Z/wDW3K1gVW1fVwPvoyOts+RFCG2qYRJJJDGJGcsP4bRhsPBvabv20fF0q4+PlTzGWOBkDSrtRvUKjXZ6+HalUE2PHitS4Xw/3e3LGJ8SWC4VLbXEiLwG8kMrAmiaP44GgF/UOuZcWEZXHalSXYGMQBdSL3URwfb7aZ9VOdFBPN3kJUh0VYxQT+IGxfA58nwfvQ66/wBC7kSwu+RJvcu7hQTYFD22qK4CgC/JN2SwHUrTa0M72KNxVYNj7/b/AI+3sBUwM+TIeLtzME+XEklqhO5jSD6fNq+6v8oqrvWc6b8UvD00yKsYdpiihUCotqGJ2qAPY/1HkCtPfh7G+WjaKOPIJaSg7r4BoA+BQAtqqruzzruH4FiGM2MzuyFt6mhuVqqxxR448e50B1nZGTiLLK8izxLHa7lAfuEgAUiquzm/v4/fVDp/V8pmxmHdmSWu8DCFRA22ijBRYAJPJa9v517kZKCBGd8nqEcz/KjsoCEtmVnbbXCtHRkJNECvqN2Om4MkBWInLeKNvQu1ACAeLcHcVB5C8fsRxoB6mdCWWmQn+GvzX/iP66xvQPjmSbKGPN2oZd8obHkiZCUAYxlJdxVj6ebHqG5lFLzr4upMQS0Eq0Cf4TdeAKbyf6fnWaxfhuFXiZ0zJFgV1gjZV2RIy7So2qrEbRtAdmrivbQFDpXx1O+TgoxxZFyWmV+0rbFMe0r2pSdsoG6mYAjcCOD4z+J1kY+LnehXeTq7JGG3bQ4YSKxCEMdvb3AAiyANaTB+C4YzBtPUQcaR2hJCHYr1uXmOihIvm24+r211F8J47RZMJTJlSWZpHO4WJeSXUqg2k1VfTyOArE6AVdW7wizR8j3o42D47GOVVfvApkHsFgbHdksLtBtiassWXw5DFlwvJi9mS5aD3LE6r6prcby3cE8khDLwRIa4LaY4vTgytG8ueZAscnedh3E2l2WlEYj8hgfQd/ht4HHEHSMbbuSd90k3fkMi33SVaPa6KEXaA24AAUyqxs3YF7E6NLC7SrHjKxDEgPJtBYhnoVXqIBJAHNnkk266XkmSFJCY23ruDRklCp5UqSOQVo6yuL02FSsneoBpGCMC6hZHEi19PqjYEqedokdaII0w+Fugx45BWYyUiRLe5fpSMVW7YeIww9NruajROgNJo0aNAGjRo0AajyJwiM5ulBY19hzqTVHqeVt2JsDiVu3RNDkE88Higb/79AJcvHxAHbsnfX8RNblDTKPq44Bb7c171rNf2hIIsB/lUlRDMjZZQvZhUnubSDY5IB8end7A61kfVI3AZoFponYWw/g9DA2AAKJAYnwTda7i6uqk7YQGMixGjVllDA2VB9gPHsPOgPnH9owwI+kZT4LptlkhKhG/Q3XRWJfoDbAxdVF0fV7an+Oem4WKOm/LyKEyOpRzs5yC5dW2h37jOWK8IS90DRu9fQcLq7d6SN/O7dRbhVCoWANeogt4/fxob4iYx71iIB2FS17adttXt+oWDQsc+TWgPk2dBig/EUdxCOERvCm8bElKsGZVuu53Aqk1d0v41svh/NkyMbGb+8Ej348YLd5WfudlAQUPlhIxkNm7VQdyuQun691JMYB5ch03WFRRuJ+4Ar2v6uPbnnS7F6pA2Ssc6ukzFSBPBGC/+UblB/iUEWb3IB541W8kE6bKnmhF6W9ySLG3uGGdE5JEm0AEvEKLqRvJKHcTfsWXyBtPzfFwWOB0xTFLuTqu9x23DLEZHYseNyrW03+x9tbrp2dCclIUdhKQYz/oix0oXcyncAQDtBqj4X211k9TjjnELuTIzIgHyYXkkLYLUCh5AIv8XXPOdCrs5z8dXqXd5mJ+JOjFcLrMGPA4X5iF8aNImq7jEhiAX7BgdvtftpzndFj+am7+OWxf7vrFVYiY1Y2ZQiKKWctRFAN9ta7qubHCYoXd5JCoCxRJy3DC9thVHvya9J+3HWF1MSCUbslZIQC6Mnro3VBSVa69r/4alzI3VkubDVpvcwcXQJJpukx50czFsSWLJPrB9QGxZJF5BI49R83qHrfw+Gn66DjuyfLxfLXGzAusYHo4IZhIfIs2W+51q+mfF0mTkzL+ssfAjEce5l5rc3HF+eeB45o3dzZ48UpD38h5GA2xxjc5PPJs1Z/1j7fjiEc0JR1XsVw4nHOOtPb3/wBMp0LFeLLxZhDOZJOk/wCkEB1aWYBSFdzx3iQwBY2OPsNQfCmMGysb/RpI45sKaKVGx5ApcsDsmd1qV/qt2oGzwN3O0wuqI8xhaSWGUkkRyKVu2L8FXKng1wbIB/Oo+rdcjgfsyTziQ0N2xgBZ+uy6qR9yOOD+2pc2FXZN58aWpy2PnfTOmFei9OT5eZchM9GnHy7h6EkhtzssgIE5NgUg9hq71/pk7xdV3RTPnnLQ4cio28RFk7XalC0FVC4baRttt1E87DK+KIRKqNLMATYkMTBD61YEW/gba3BdvN6M74oiiZQZ5yrcCRY2Kcb7IJf1fUvKhvoHsdR5+P8A9EficSv5kZvr3Re7P1juQs5bBTt/psVaYI30cbWcPtqrIJ48nWl6XkuMDphkeVG2xJLuZla9oDh7o3Y5J586c5kMQi7z5EqxVusP6SGoihRuz4A59Vc3pJJ1uCo5JGzViMm6OV1BWwKr3ejRP0i+dSlkhHqyUs0IfUyaXLZY2qWTYMkCNi5sr/F6ifUo+5sat5H6cux5ZO12GZGaQi2Jv6gRZAPA9hWoev8AXDA29slgj+qIJj7lojgb9wVj5NE+CPwdQYfxHuyVhXMLlyDxANo4B2lt3mh/CODd0dHlgnV7nHnxp6XJWTRZ0hMQyGZFaAkcldz2QLIqzso19z99cdNytgwSXKoRIr+ohb52gi6uzx/+NUYv7Qqxn+Z3xMBkuJVRSjLBMYiqjubu5tKeQBbcHUmV8XOpC3kl6mJAgj9QhEZcg94KQRIrKQxFWpIII1YXFrH6g2yEvI3b7ziRixsD+AM17gp/P251ZlVFyMQ9x2T9QB3c8/bni/NA/wAQrzqrg/GgaUBWmnUhPphVQDJEZ03HfvUbNttt2gyqL87VGD/aNOmO08yrJ/oMeWI1jCcudtdzvNa7gT/hghSPqI5A+kaNJsD4pilypMUK6yxC2DFBxUbWF37yp7lbgu20cX9NudAGjRo0AawXWvjchJrhCTQSJ21ctyrzLAsqkKEdSrhvSTtJKn87xyaNcn21ic7quGgmjkXpw52zo7KPqYtTDnkuS1f5mPvyQKud1BlkzAEiSHDGxi81A9yOOUAXC3DM5Bsk+KDGgPcXrRaWCIRLu+dbHkZi1sY4TKrgcbWIocixRHvYv5udixblkTp6LPHvk3MgEiAUCR4ZQooE2KqtQtmYqKpEfTgBsySfTQBG0SkgekFOBIfYnQC5fiV54ly48eRUl2ujB1IVmlEPrDRl9wRg5CWPSU9gxmXq7QiMTY7CKdp40VmA9cZLRBV7SMve7ZZOR7DkkHTHq+BiGJo5vlccTETelVIlCMJXLrXqj4Bcg/xH1DyYcXEw8ZY6mgEFtlrGCvaNbCJIx6jHElbvSatiSedALPi1z/eeN3KAHZsXaj1ndRPkWDz+Na/qWIjSpNJjqXjIVHaQDkml96J3EUCDRPHOl/xPDg5KIZp0RhH3VdHBqM16j5BiPHqPH2I0YeFjwzKs2Y8zxMoVJJAVRn9MdgfxtdLuNm+PbWSOOUZytWmYI4ZxyTuKabv39uwSRn/0/wD7Z/7E6PjL/lbG/wDc/wDaNrRdY+CI55++JJYpOCShHkCgRYsGgBx9v30tyPh7CkYTjONxsqtIZ0b1j1LuLAgNRFLwKqhzqmWDJUo1/lZnlw2XTKKXWV9ewj+LOhSy5XfxHuaJVDJe118lSpPpIIJBH4I5sjUvwT8RtPkSJOgE4Si4BUkIa2svgMGc8gD3HsNMsnAj70cq5pjmeMKDujIlUWb2EUb5Nrx9q1B8NNhJuyUyUladyvdd1G47gCqigKLbaoc2lcFdWLFJZNS2337v7Llgms2uOyvfu/sS/wBmv/8Aayf2/wDrbUfTCT1x9/nfJX8kIX/5NP4vgmKPIaaOeWLcTaqwHk2RdXV/z+x1P1z4egaRcrutBIhH6ikc+w3AggmuPyODeoRwTUIqvpd/cqjw2RY4xr6ZX91Zmf7QyRn45T69qV+4c7f9966/tEQHOxgRYIUEfcF+dO4umYoyDkzZHelSq3lQqf5SFUDgXwfFm/POjr/w7DNOJJcmRWUAqBspBfp/g4Bb3Y8nSeCclLbq16DJw2SSm6+prbwX8ir+1gcY5/8Aaf8A0asf2hRgYGOAAAJEAA9hsfVz4h6Nj5JUT5TjtDYQNg5NWW9HlqH4HtV6l6x0WKeIQy5UlQepvoBs2FLejigSBVfmzzrs8U5PI0utUSycPklLK0vqqvIzfxMx/urBH8J23++xq/79NIvhybMwcdDPEsYRGUCE7hS1RbuUSLIJoX+PGnMXQITjjEklMqlQyBiodVFUV2gGgfc35o8caox/BqQJtbMyFgJ5QyBFPuRdCgebqr51zkS1W1aarrQ+GlquUbTSXWun7Cb40xBF0/ERZBKFYAOPDDa1EUTxX51p+g4EK4uNM0cYdIEO/YNwGwXzV+5/qfvrzrXwpHlLGpkdIkA2JGF2igQCPST4NVdanxMDZjPCsxlCqYxuK+iloKSoHgUeedWwxNZW2tqXoW48DjmcmtqXoLx0DpzI6bNyuHjKlpCayD3H2AmxvI3Wv+XgitdSdMwmKbu4+yGSpGmlJEclK9uXsltgHJJBXijruPFUbHqR2URnuI0ZQFQyVyw4AYk/9IUfYRRYsTLW2cIU7Za0o8tJZIJo7vcem2HtrWbzrH6Vgwncm9Kj2ELJKLWJe2N67vUyIQNzAsAFN8AirkfDmAFaIQsyiGPEIMsm3tM1qoJYixusHzyADqxKQwJaKcAIyEjtD/EA3WLADCh+PHm6HsQDh6jygPQx9KEExlQu0i9xYAHj2BvadASypjROZ4wZJYlZRukc0rsivRYkcsgsj3B8FmvRays2KDZ7eYd4N+lCQC28cnyQRXk8V9taXFn3qG2snnhhR4JHsT5q/wBiNAS6NGjQBr5W0bPnfEEccTSvLFHGiivqaAKASSAoJPk/5T+NfS+o5RjjLKu4iuP3IH9B5/lrKZXQCvzUsWO6T5MUgZhksWLBSI+DJtuyACK2eBQ0Ash+F50yOkh4TImNC6TkUyKXRlA5ILAMa4HjRm/DU8UvWNsBkXNx0SDZt22I5I9rWRsrcvnjao59hoBmZnopCK+sUpFiSMCjd7TEXbnmwLo8HiXJ6gWpRGthR6lBpm76sRTAlIz2X+5BcWSfSBn+l/DWTh5eJM0DTxjAGLIIip7bA7qpitp7Aj7tYHFyZXw9ImeJflJPlpcP5cpA0YaLm+2RuUbK/wAhI3E80LLjruesWMs2UJ1klAHaWSq5LhTtO0FRwWF34sg66hkYSQxTQOglUqjrP3KIDPTEoCDRPIu+PO0EVvJFPT2lTzQUtLe/89DO9c+DZVXdhx5ME0eMscYDpJHIpLXFIHJW1vy3o9Q+raKtdR+HckZhnx1mSR54e8h2tjSouwmQBjalaqvqtbQAmywyc+M5PyuPE80i/UTJsQUFuztYmtovjyzeb110TqUWTJJiyRyRSRl/pmJB9R3Uy7Te5ifHIrzQ1znQurIriMblpvw8xl1fq0M8E0O6VRJGULqhtd4K2v5F3/8Ao6ywMUK4bvJCr4jBBthdRNsieEk0CwADgj0kLyBe7jsdZnHUo4ljZRGSOz3rDExk2WPHAqh7V9ydXfj7LjCQnJxpGNWpWUKASAWQkWT4HO39vfVMuI+STj2d9lE+LTxzlD/F1unXZ3C/pXwlHjnFZMxVMIQO6khZEDSzmMxm4zHTkq3DRgA2eKhwfhftw4sAyAJMW41yIwyja0o3I0dkPu27GjYEAi7FEa0XVeo4uHjxyNCGMgBSPg16ApAJHCBDtPH8XjnU8GRtnihmw0j7tlXRw67hch3elSGsbr5sm/udXc2N03vt6mjnwvS3vt69P18S31nq2PA4VkaSVlLbEXc5UWxPJArgnk80avVRZYs7CdcShZAIewVIIbnz7eKsf01l8jNl/vkN2/1AQoj3jx2/G7xyCW/nrSZXxBFhduCLGqeWm7Me1VBY0Leqs1VgHgc0K1nhxDbbbpJ109/oZMfFNylKTqKbXR+Xn4HOTIshyGWSKpkVF9R4IUNZ9P07WDbvFV99cSRpvdmaJkkRQwMjKFKCieBTR8Xu4F+486pdPyI4MxMeWF4nNbHXIMl2uyiSqt6goUk2Syg+fUbfWcjHxpYYI43lmHESBqCK5raWN0pr7EgKDYAGtHOhTd+Bq+Ix03fTbzOsuESfMIrxbsgr2xuPIjKBj9PgFlFixbAXphm9HlZpyojqaNV5YjaQK/ym/wB+NI8R4PnPl5sdo5hIJkKyblZwFYNu2qQSEomvV6gxNkGKH4jyZOp7e2f01ZRCJABdCyW8E3+PFfnUHxEFVd9EJcXjVVvbrp2l/wCJIcdGiOTO8TFFUqm71BRIptkpgty7gbUhkRh9J0PiY6StG87IVKtukYbXLhmBQlzTbImLUAKF15Oqf9oGZCGjORiyO207SJQqkcFlJFmgSPYfjV/4q+Ug2zzK7Oa2Ip87VZfHjaFkNk+5UjkDRZvmlqapV7f4OR4hKc9TVRrv9f2o8PT4LQjMABAVVBUKbZloC7p3dVKkkFlUCiTdGJUnxzPju0gmEUjwUu5F2q9bQSQxV0LLZ42EfduMmRMYw5E2EY1Z5GDJP3CrTFZXBRlA9TIG4PBU1Vm7WZj4uFjCWKF5YpIFg3K4H6dKqBjYY8cAkEr6vG43PnQ336FnxGOm76ddmMOqGNkMkUDNukjLEq4HF0dlgsFFcVR3e9HVKaNjHmAJKxdkZLiNtyOaC+f9+qOT1ZJMbvrhyyLz3CXCqpp4zRC7mreeQtC+CKoT5PWfmYITCwRHEsEkDLuLsVugFF2BZ4BUq5sKdrKjmhJ0mIcRjnLTF79fIYZuAE+WkjRggbdJtQlg1ABitXx6ua9z99dr0qerxZWjQs7N3FAJLKQNqmOwoYg81yngg8ocjrORDsPzKiFSk3PJGOTig7wIvTYGQAzMoAYccbku9C6nMs8SZGX3KEcMlAbTkBJO6hYRBeSY2UAg+ijtsh7S8uDByTKZBloE5KgncQCMXg2o4/Rm54/xgasae9JjkCt3JBJbHaRX02a8KKNUCOeR50j6H1qNo5fmFhBGU+OgSI+srQFL6mLeSfsL9hrQ9NzI5Yw8JBQkjgEUQSCCpAIIN2CAdAWtGjRoDO/2iYjS9Ly0RGkdoWCqqlmJ9qA5Jv7aRZGZmNMVbutj9+VVn+XUybOyrqAvb27e9ah9nOxV5LWdvmxsyUho7l964DAtz+VsaXTYT0VaaRvTR/TJB4YEmuPfwK8C9AYpcvPG1yksbKuFI0aY4Kl5HK5K32yxCoQxAa1ocgcakly8uTKWUrMs0cefGpbGYxxnfEIKpLcMib/LXzX+XW0x+nsSWEri/uhBq5GA9R5A3gD7bfzpZldNjkaWEyZTsf8AFEfCklFFN7fQwNNYNVzVaAVzwtm40EWV3IchpZhGzAMtozCrCx3G68o20EgKSSfqX9OycrAy4ceYiRGZQoJ3KAx2BkJG5StkbePfjkHWqyelJJFtnjyJShMoa6YMBwEpy3twOeT+2o8bBiSbumDKkkUBQ8hZ6H+rZ9rPNff7nWPJglKeqO3j4Hn5eGlPJrjs9t77PFCyHq5yOpSQxCPHrcryqimZ9hogMQRRI+x4W/2o/CSBerzAEmu6LJsmmHk+506z+iY88plfFyN/pJ27lBJ49iBY9yNcr0DGWUyLi5CMvICFlH0n6QpH7H7kn+cORk1JutnfX8Ffw2ZzUnTqV9ez9NhQD/6f/wBv/wCzq5/av/hQ/wDTb/q6ZdV6HDkOJnxpd/uVZlY7QpFgck81Y59NX4GpJvh7HnVe/FJEEBCo8xoeSSArkX7k+T9zo8E9E4bbuzsuFycvJBV8ztb/AIKXXekxZUWHCzGOZoiYmq1NLHuUiweQQRX+U/sU/SMzKw82HGnPcUkBQTvoNahkYjcK5BH23ceDrQYkGDlRois7CIgxsXcMhaioDsb5ABAvxRHji7D0zEhlErSBpdpAeWYsQFB3VuahQuz7WfudSlgk5KS2e3adnws5TU1s9t0+zxXaZXJ/5eH/AE1/7IaY/FfXSubDBGkSyHaBO6BmTeSvp/bzyebrjzq1L0npu4ztOu4KsplOWbCnhX39zhSKAa6qq1P1Lp2BlrveSJ+0ey0izDhrA2Owb6rI4bm2/OuLDkUZJVu7OfDZlCaVW5X1/G33Mt1zG7fVsdTI8h3wks5F2X/AAA/AAH9dd5soi64Gk4UuvJ8U0YRT+18X+D9tMendP6bkwxzkCEb3jUmei5jdkJ3bvUbWw13RH4026nh9PyP0pZIWaEFf8f8AUULt3Bju3cb1vdf1AnyNQfDT3e3W0QfB5N2q+pNb93fsTSxSpJEXmxhK/oBGMSzV62APdsDaG5PAJs3wNZboprrclnkmQfaztB/7idaLo8OBjzKkToZniLAmQue2hANMSQos+BV7W87TUWZ07ps8nzDSxEllXcmRtBYgFRat9RUgiuSCDq/JjnPS9rTv3/Rpy4smTS6Vp37dfsJf7WvOP/0Zf/t6g/tQQ78dj9PbYfzBBP8AuI0+6vgdOkhE7ukke0iKsk7G2qSVj9e26Qk1/lJPvrvBycfLxIlME8sbokg3W7L3FEg/ULWCA4F3wPxqrJw85uf+1ehRl4SeR5Oi1VXl3nn9pEq/Je3qkTb/ALz/ANUHSbMjZehRhruwR+xkJX/5SNNT0TGITfBmSLHQRHLsq+PC7vAB8EeBX41eyY8fNG2VJlSPzuYxoDxwQGA3D7Hx+L5lPDOblLvVFmTh8k5Tm6txpfnYVdL/AOQm/wDZTf8AWk0p+F+jfMYTAhCFnY2zmMqdkW1ldQSCD7VRvnwNOZMWERtjwb5YdvcqJncUxddtiXkbka18E+3BI6wOkxxI8Yx8kLJ6GCs4X1bATzIeRY/UHIANHg12GGcZQb7FQx8PkjOEnXyqvexZwPhzIglEiyxyl4UilMga9yCg487gfdSQT/m1Bl/C2S828yRuEy1nTcWBCDjt0FKrX+YXu8nxr3rcaYscjYrXkBSdoO+QKzp3H7fJbYDxYIW6qjt0ZfU5FdQMlzCyzMJhGv1AL203FChrcSOLYrRvaw1sPQIV+DJgNwaLeMt8lVJbaQ4pkJABBHs4B/bWo6VgiKPbtjQklisYpbP5PJP3Y1f2HjWYwOtZRmxxLYEqRhkVQrxuUZmZkZCdhseoMNpSq8gtPgbId8KJpGZpOd+76g1mwRQI/Y/fQD/Ro0aA8Ycc+NfPej9MeTESSMrF/o8sbSFwN5ZvQCQbpeeTVWK19DI1jcjrU394TY5ZYFjELQIYw3zQazLX8VqaW1PorcwYGtAQnBQ9uqA7waRGljAACMjBQpAAbg1/FRJ/PmRhL3JihiEfeheu4oDxxhQ6Xdcld1E0a596Rt8V5Ix3kGxn+Qad/wBBf0MkMgWLx72y9t7f0edWZ+vTpNNckbJFlYqpcSeuOZU7tsByqBmIIojYdxbmgGOV08RyQrkbRG007dsn6Y5FYKgo+1FyqngBqutQgRGUt+nQzGkJsf4RTaR+xYWV8EKfNHUWJ8U5Dyj1rNtycuGSIQhikUXcMbkLTbtyKPIDb6Asg6WYXxjN2n2vHz8nIhMSAkZDt8xagUAtFiLYobt2rQDiLpzy4wSMKwjSZb3j0Fm3x+W2gbeLA3LVAqLu1kdPZpJJKTc0kDx/qJuGwDuUd3BNEcHm9L1+J8mJZJGbfFB1A40gWJd7wuFWJqC8ssrhLUCwDxY0367PkY8eIO4pld1SU9tdrE0TxVhbsUDde986Aim6czR5ChkEzGQrP3gAyOQwU0bvaAvIpR9J13k9FhiX5mfvIoP0EI6gkxsrbUTatPGCCD5Nn1VUedl5EMkWNJIrmV2YvHCu4R8UqrtIs03JBqx586i6vk5BwstJlbYrJ2pGUKzKZBwQABYAHsPOgJovhnFOOEM0pSWBV5AvttCsPNJQZkS79muuONX8To0AakkbcWnf6RyZ2LsD6QeG8e4AonVZMt0iwVWVYleFN21d07Uq0EUow235NccmxqovWZ5cDKLSMGikKBgFDFeBTUKB5PK0fHP3AW9U+EexiMs+TEqyYMXTwwRj9BkIehZNqSa4qvOm3UvhdhOckSIC2XFkom0sDsh7BTjmytuGA4PsdVers8XSIGD7rEZCvHGyqCgoAFK9NcE2eTZPFN8zOfIzvlA2yNIxIxCKzMeCPrVlAG4HxfB0Bnk+HI1275kkAXJWRCkgVkyJGmJ9JulKOpUmnC+Rxq6/SIWGWrlD8zMHUFXUqI9ke0OvqDE4xZWB9J22Dxu4HUmbGzFYRd3GkI39pPWCzIdyldtmmugPP735M7oMGVuy4yNqyKYEAO/km9u7ce45NGrYmgCRoDrB+EpXLVkb3TFmw2aaEMbmKTozK3Em1WVW3gbzZPkjVduh/wCkNE8yh/mMfMa0egIFjUjc3kMU4b+G6rjVzq3W3gyZ0LHFBAMLLEvbcgAXIdjMRwFtfpAr2GrOUjP1cBHC3j/VQbjnxfF+OSCPxoBe3w72P1vmIgFGXuBRiNuS4ksAc7kK7ar1f6up+mfE7YkGPBHC2THFjxIJIyQz1DO3CFOCTjqm0t5mUfa5cTqssmFmCRldoGZQxjX1AexWttcH299c5PV548XBaKQIZCqMO2u0/wCyAKHtS1x4rQFvI+NpVBIxC+2Iy+iUHeB3eI6HrcGNdyjle6PtRr5vxC7RSwyJ3FlGQA4oqoVXZRQWypUcORXizZXdcg6rND1H5eWXuxyR71JVVKfUfKgceg+fx+ba5+XFMksPdVNyEb7FUwcGrNWAjX9q0B82+EfiyfC6f0r9OJoMic45FnuAvI9MD9IA9Xpo3S8izTnqP9pE5fMONCkiYcgi7ZSR5Z23bZNpTiMIb8q+6r9I10/wVjiHDxPmJduHMJ43pOWuZxvPjapRwaA9v30wi+Fo4snImx85scZPqmjXtkbhuJdNynY1h2N7ud1jgUAiwsy/iKWZE2lulCQK6lTZeM0w8g+xB5FaMf8AtTyfkcTPkhgEE0xikVS29RucBwfAoIbWjZrkbvToJPh2JcyXOE5aQ4zQdvhhsBv8uX3LyST78ayHwP8ADaydJwkzWljjgnMnYMRQ790m0SM3/NkEtVD6qs8DQH0MZgDANPIWFg1E22xweQtHnjTPAmDxqwJa/cqVPBo8EA+fxpHidZLvtEzG6oiK/wCJkNgeAGXz+b8A60ajj76A90aNGgDVTM6f3DfckQ1Xpah+5Hv51b0aAQskYyBjGXK3lDKD3DVAgeb82aqte9vtSf8Arr7T/m3K3APi+a8fvpF8XRytlh4BurH2tztD+tWaPePpLKCL/lwSNc5WA80znbkRxSRR/LmNPVEVssoN7Y3LeWPpYcXWgLrZMWMexGmUnc3ZLEEmmdl3g83uJlLBVuyjUOOaJ60zBiTmECLcFIG4se8GUlbUn9IfTajdYNFSGGH0plzpYauAsuUCea4ZO3+Bv9YA4ABH8WrGWztk5CdyRVWHcArEUaB4+2gK79WibtB1yJTDIOQ9BjuCBmUEB1DeoWD9IYC9eZcy57RemeMIonFBDzYoEWST7EAUCrAm6vrGy5Kw3MjkyMVYE+ki6HHi69/OuMrqL3vSSQ1khLLbRX+URg7StfxGidAXOq4C5JiJ+ZjliI2yLHXJryCCCt0fxyPuNVcmJJ8eRWkypd8gjdhECw2eoAIq7VUHyas+LPGrkMbyZk6d2VVQxsAG48BiOfY2eB/vrSzpmZtco5ZInyJLZTVtS0pPkL+3nj2B0BzPhRhsdg2ZHLCOyjCDlgA3sVKml3cjz9ja6Z4vwmixzxGWQrPbFTt3KT/FwLsf0/Gq8k80r5IWQRtEw2lpCoRR7lQpDBgOS331ZwY7zptxaxGvh29wLrnxbGh7XoCtB8Px5WGkQyJXiU8HYoPp4AHpBofmz+dTZWIgmGQrTLLGpjZhFuRwLHIr2I8qR4F8aox5shw4G7jhmn2lg3NG/wCXtq5JkyJJloshpUDKXa9pIBNE+PPjx40BEnRI+zJCPmbnbfJIY/UTd/YAC/sPv99Wm+F1lixh3JFEFFLQBuK27gR7AAVrzood5Ube/bEQLBpdxMnuaDE1R8GhftrzqXU5A+V6ynZVDGOOb8k2PVZ9P/50AdV6RE2+GTIKpK4coQtg+fS1encVJo3fqr31DJHBHkJkrI7WVxwqqNqgi1u6IHj1fka8yWLPlFiVPywJW/B2tx/K/wDfriLMkAhjV1QNjB1ZmCjfQHnab2gfT/X20An6b1HGaCULJNtyQsknEZK9yPvH6SedrAbeTbLV3epOthRjYSI7UstgsBuVQSu4gWKBF3rRYssr5AQy1UUbnaBRPG4C1vaf6+P21f8An5LoQNXjyPvX/AX/AD0BR/ude6ch9+Q0kewFaCBDXCgH+IEm7Pv412+OGNmGe6q93PAdfIb7SNz+fwKzfWuovWaZGljlCxmFdzDavFldpo8mmP8AI/bVrqOWySZSl5QWxA0QDP8AUAeUo8G6uvzfvoBqcJD/AOrzEG/4q89z2sV/jP8A1/C6M1sfe8Tb1kWEzEkEgLToTQ8n9RxQ/P2Gs9mdQYxRrvm3/IBgS7bS4q9oXkzWDbFvTXjzqaPM35Icvyem0XDUd97iNwIIf3rzoDR9PaIRLKj2ZFJQkbd3DMKU+4W/3As350ngkz5HjlMe5e2doVlA9fyZtkZ63qRkbTRIUAeTzUxpLk6Y8jMQY5FZix+rbwCb4Yn+Z1f6XBIMmTGZpSscvfDF2NxkEKl7r4f78Ha2gLfRjlmYd6FEi2k8BLDBMfb4kJ+tsgePCr48totGjQBo0aNAGjRo0At6pjkBpO+0MaqS1KtCgSWsqW8fn+Efm883XgtAZWRvZlVUOOGb1o0y+kC/UiPVVW3bQK1rX5EQZGUgMGBBB8G+KP4OkOP8JohRhGtxurqTNKzAohiXktZAjJG02PUx5JJIEfTfiLDV5eyrWWLyEIeSZJIbJPgd2OQc0BtY8AgmvH8SYjsrDtnurCd3yx9S5JKxbjd+pl20fFc8a8wvhJFdmlkyJAzmQoO8F39zuI4G87GX6fRtDWxINgCNfg9VIEMKdteyE3ySgjsMrw3b3tTdIfyStggaA8j6mj9gbIkZy+xEh3j9Nn7hFxh/CrbAUGKjkst9YvWcdnVDGs7yzGEntINrLEcj1+L9FeL5J8Gxr2P4T2sQI0G70jdJIxMdiRgVM1WZWbdXFGPzVCbpXwtFEblSirpIhE0rPv7fy9m3JPopb8GzY9O4gcdL+IoHWKRRCjSLFuZYSV3TC0Xedh9VULUfUt1YBrt8S4nyskgMCoIosg7sYqGSRiqHbyWLFWULV2R9xphh/DEUfb2YpAjEewd9qHbDCOwWIYoGNEgnhfdFqh1f4XjjxXSLCMo7UMJjEzEtFHIDS7pABIis7q269wHJ0Byetbg8smMIjDEJgZIFYmP2ZCkjjiidpIYCrAsaqdQ+OIhiL1B41MTF0UmDdL6GdSD66FhGqzz71daqdE+FclGy4YHnOFJiOkYyBtPdfgBVIBAX1WwVQdy/URekeb0HNk6GuCuFOJY5ZGJbYFIYysNvrs8ygXVelufFgbbP65jw5KYTxRmVl3qq424G91baI8hCPHGwkkAXqCL4ox58fLlUdp4QVmHYAnj5I9Q3EFTtZeD/AAn3GlXXMzb8SYkm1yPlVJAQlxfzg+kAkkXyB+dcv0eZYes5UsZhWdGESNW4qu/1EAnbYI4PN7rHiwLuH8T4qyYcpikgSS1WRYz22Y0tOxoiiTyAw8ndSk6cZ/xVtyXgjR8mWJd8giiU9sekjcXkRdxu9isWrwD7Y7P6PL1LpXTsSKKUbWUySMu1FTZJHuDHhrD7gFs8UQNaLp+HNhdTzZXhlkiyFVo3jG/1D+BgPUpsmiRtoD1e2gLOV8bQDDGarGWFiQCkPrsHwQxUA2Ks0Dwbog6q539okaY2U6RySHGZEBeHtpuksI3LWV3VdAHkECmB1mIvgXKh6E2N2mbImmEvbWvQAsaUTe3xHfn3r21tPj3pcuX0l44Y2MhMRCHhvRIjNwfelJ/Pt50BY6X0o5AGSxkieUI5U1VhApK+piFbg1Y8XVkk2JPh2MAKZnBKqtbyN20k3W4GzuIJUj2+w1z8O4kj48Zc5UBCKpRig8BbrgkLdgXR/HjUWb02S8oFGk7yoIzwboVR9lo8+w0BZl6KjY8kEkrKHcs1OCQpa1W2XwOPb+eupqWZIiZSChbcJa+kV9IAXnzxQvVOXpTl5NyFz8t2w1Xueq4/P513g4zh8clGqOEo/F0a8f7v+GgJcKSdgCH7aED/ABGDPe9t/t/lAr25/p32Mig/fjoWSb9PgqOaqhfPsTRoVyvwOlOI8NXiNxu5ewDQJJH7+R41yOlyhTSOAuUZdoq9hqioPpsfY6AcwRZBKnuxsu4k0PK7hQFDztsXfnVnA6aIi53O7OeWcgmrYhQQB6VLGh+Trjo+II1ag43OW9ZF2avheAL9v/1q/oA0aNGgDRo0aANGjRoA1BnY3cjZL27gRf8A5/4an0aAzWf01AkhWSIHtuhU8WTv92c0QzGj7AsPfj1saBX9c8aENZQnZtLbGG31ij6bvkEk/tp3LgRmyY0JPk7RZ/nrD4vRs9kxe8ZNxhJmJWJjHOvZ20AyjaVV/dl5NjlaAeJjwUoXJx9yxshICm9wSiRv80n8wfbXkeLDzWTESNpIABICy9wcb7q2Cf0/bSh+ndQDkVcXfssFUP22E/p2bx/huYvUrLuUL6eHDetiZ6MwCSt6GTf+kN57CbW2qQFucN6aNG/VtIAAaYmLDJwswbbRIZPIUSDc1nye5Zf3pfvrjqmSmHiSZQeSWPtKC0AQtVKgkUvJtPgeD/I+dQYEGT3qd5mUQxMdjRbkl3O0qSD/ACspUDg8BtpVuTl8rEyIekTwybu3H0+BCpdGCTqWEi+kkj0mP8e/30BrsMHIhSSOXK25EKSj6QwWUWLqwCF4JB/b3OrUcMwP1ZBANfmhR9hVEgjx/EfsAMFBmTYg6A8U8xGTFDFJAzkxlCIBax+BsVz6qvhbPm5OndcyDj9eJyJi2M8ohJkNxhDMFr7fQL+9c6A1GZ8NdzOXNvKWZCEWtm0INwqjEeCHayST6zRFLU3xZ1zHYQ4eQ88LZrmJe0oYmioYEsrAKSwUmrF36aJGRyuoZzYPS5kM+TCuP3MuOKdknktQFbep7pANmlJsgA8Gx1k/EzSt0R8fIyDFNKyvuamfZJGtPRO4i2UkGm88g6A2WRjt07CRIpZJAJoI17gQlUeSKNlG1FBpWZgWs35JArVXLzeqCJdkIMmwk326DdmQqP8AE8/MBAaJFMea5Gbjknnz+tQtl5SRwRIYwkpXYShcEEcimvwRYNNuAFL4PjLKlwujo0rj5uaRJpFbY7rHKIlTuDlS4YW4IaxweToDc5cec5KsGpciIoybBcX6LOx/UvcCZVKkEEKtA/xV0z+rFVuBVbsgtZTb3axiQCHYgEtkLupq2qdrV60fU8XqcMOTDHMDvmjONGcndk9s9xpIxKxDWVjJUli1JJTWBVJPiHInw5YsI5MeSuQgkxZ5yZgpRmeOGZ27h3GJmtirgLLVekaA+i9Fly2MhyFVOSEUURVnadwN8rVgjhgaNVrD/DnUyqRyMrTZGXkSY4JncJtEjuzMv0/pgbVIG7btW1GmfwH8WxvDIrfNxv3xF2Zy0skTFBaiRyXZbV29YDA7htFAatxfD2EsCKJ5QsUzTRybhujkFlzeyiPU1q4I8iuOAKh+LVFxHHbv/OjD2949vnnubvOzZztom+PHq0Z2Q3zOPDPiiN8tpot4nDbRFbKygJyHBBokEWQQdWm+GsB4nXvOXE65Jm7v6ombhHHG3nwqBdnilvVrI6TjSnHY5MpmhcskoYdwniN9w2bACQEI2qAeBWgM2/xJCsPelxxGDmPjSOJGZI6XaHLLGG5ZVCgAUWux41penx7445Eg3K67v0sgFDu2m1YFdyjwDQJA8eNV8PoCRoVjXOj3u0h/w2IMnDqd4YMpoE3fgH760PQcBIMeOKJHjRBtVXNtwTyTZsnzd++gOem4Cqd/baNuRRfdfjnyefP9Tpjo0aANGjRoA0aNGgDRo0aANGjRoA0aNGgMZl4vUDO+3vCI5ElU8f8Ag/LjZVtYJyRx7geaXUEMPViEJNSHaSWKdtR8sQysqnlvm6a1B4Io7bGtw62CPuNJcrpXbXgyuTS+kWRwLNbttWu7kH1MfudAZaHDz0csEmjMrw9zdJE0jgQMrkVMB6JtrEBl4HAI9Jc9K+H2KZ6Zce9J5Fa2K1KFhgQkhG4t42teP6amkiLA/p5B8ijGPfcL5f23fzrWWUmZ8lZMlMbKGRcRdC0wXjYsah1JQj+Bbv3uwdATdNRIexOmCzOkdRoZJnMIaBp9saybhH61EHAX6lHFBTYyuh4rzPI+IrNlACUrJKEdSSAdobYHBF2u5gxu1JBMGfmY8WWX7m7CeZUlIcbEmUFgAbvt8gsBQvcpJAKa5zmiM/Vd70qxI0Q7hAvZuBUXRO4iv+l/raAmTBiWKBRizJsAjQLkTKyrJNHFKokSUkxKpEgG4rSA+mvSN8N48rYqnDCCKxD255oljAlUMV2MAspsy2AWbatmhuWu2TJ3MRcyRY42xODkXs7lnlrZf1Am3ljYP5OupoQJumwyZLTBlnVpNzRl152fx3VHaGv1DkcHQDmXouJFlzqMbL7mTHc0qyy7HDME2ljLwwviq2rYBA414vwzgfK/LfKydgHuqjO5KMb5RjJujN3YUjljfLG6WVcHUWhx2O5OnkRqXs9wWF4J5alX+WoPhTtyHGcZUYkVZBPFRMsnB3GYl7pSOHYULAHkaAeHo+J2jD2J9vcD7jK/d3qwRW73d7oI9ju4Wx441x/cuGYyny83MizF+4/d7hOxW73d7u4A1YbhTXg1rIYmSo6diTd09z5wDeZTYHqsctwKAJH8z506lnhky82PNmaJrj7BD7XC812PfcxoEJyxNcnQDjD6BGdoxgYtkwyC0m6RpGPcRt7M+8mqIJY8bfateZPSSY850WT9RZFSMrR3su1yB7h2VSD+58HWezW7k+ZHPkpjTd1eyzgmQJfoEI3qbYAAqnLFvc61BXJCvWQt0QhI8EtI1n9Mn6Cg28gbToCCb4dLxiV3IfbDtAiY7TGb9SXuNkm/FCv315P0lSyMN0TK17o8d1r17m8HkOODuvn1ceNMsfEyC+/uLtZgTXkqCSKBSh6aWvPJ9VgHTrQBo0aNAGjRo0AaNGjQBo0aNAGjRo0AaNGjQBo0aNAGjRo0AaW/KZF33Yrs0TDztuwPrHgcX7+aHjTLRoDOHqLxyBXmRgpAb9BgePtXFkeTwB6aHPK6CdIpsnKRjK0qb9hhK0Y0JQWzWLUc8c/jxraaiy8VZEaN7KupVgCQaIo8ggjj3B0BkejfHiPGnfDsSMdnYRqEjOT/AISn1kk+LIHAdCQOagh+KHKCVO92JpVSJ9se1jNLLGjWSW2WUJFWFKkDkqr+H4MxEKlYq2rEoG9yCILMO4FqYpZotZ8fYV4vwXiiIxBHEZcSBRNIAjK/cBjp/wBOn9VJtHj2A0Bl3+Lmk2QmRlfIMsSbhGlNEyY7024ciRmlpSzbFNAGhp5i/H2PIEZI5j3jGIvQv6vcLhaO6gQsbSFWKsFrizWr8XwfiqoURnaJO7Rkdhv392yCxsiQlufufudcj4MxRGsfbfYjh4x3pP02UkgxnfcdbiKShRrxxoCh8N5+XlY6ykxKd8iFStf4c0sZut3JjRRwfN6YnHy/O6EkMPb+GhYHp8k39vbV7pfSo8aPtxKVTczUWZuXYuxtiTyzE+ffVvQC/pcc3Jn2E8bQByPvzXuf91fnTDRo0AaNGjQBo0aNAGjRo0AaNGjQBo0aNAf/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solidFill>
                <a:prstClr val="black"/>
              </a:solidFill>
            </a:endParaRPr>
          </a:p>
        </p:txBody>
      </p:sp>
      <p:sp>
        <p:nvSpPr>
          <p:cNvPr id="3" name="AutoShape 4" descr="data:image/jpeg;base64,/9j/4AAQSkZJRgABAQAAAQABAAD/2wCEAAkGBhQSERUUExQTFBUWGB8YGRgYFiIcGhsfICQbHB4iIBwgHCYeIBwjHRogIDAgJScpLi0tGx4xNTAqNSYrLC0BCQoKDgwOGg8PGjQlHyQ1NDUyNSouNSkyNS8yKi4sMDIqNSw0KjQvMiosNSwqLiwpKi4pMDU0LC8qLzUsLCwsNP/AABEIAOAA4QMBIgACEQEDEQH/xAAbAAACAwEBAQAAAAAAAAAAAAAABQMEBgIBB//EAEgQAAICAQMDAgUCAwQFCAoDAAECAxEEABIhBRMxIkEGFDJRYSNxQoGRBxUzUiRigqGxNUNysrPB0fAlRHODkqLCw+HxFjRj/8QAGQEBAAMBAQAAAAAAAAAAAAAAAAIDBAEF/8QAMBEAAgIBAgMGBQQDAQAAAAAAAAECEQMSIQQTMUFRYYGh8BQiMnHhkcHR8UJisVL/2gAMAwEAAhEDEQA/APuOjRo0AaNGjQBo0aNAGjRo0AaNF6z3UfiaNlCwy7HaQx7mibaGA5U2lbrr0WC3gffQGh1xNKEUsxpVBJP2A5OsrF1N9m9csHdJ26aI7u7SDZs2BhVOxXb4KmxTE+SZndxnimybGTG0KMsDX3KZZCFAsVwVRvUDuFtwdAaebMCmqduL9Kk/8Nc/PD/LJ/8AAffWSfAgkKTCceuQhQIG3FxJHLWy9+5e0wsjgOx496sGBAyJKZ9vcVmEaRF0Kp8wpZ0XkkCbyaoxoK40Bu48gEA8izQDCiffwfx/wOpdYl8fFtJe9TCT5jf2GJKbJIBvNXtuRnVzQJ9QBFnVebBx0b15IBgIBrGfahdoJFJNkKCYeGsAdzz9wN6rg+CD5HH44P8AQ8a91lostI8eWOPIVO07NIWjaMhZN7LViybZaZR6gOKsEc5PW5FDnvpwRGqmJgwcjgONlgNYINAe/jjQGr0azmN8TBMd5JWMjK4QqsbKVY1wQVUjz9RFH28hdaGN7AIvkXyCD/MHkH8HQHWjRo0AaNGjQBo0aNAGjRo0AaNGjQBo0aNAGjRo0AaNGq+Tl7fCs9/5RY+3P/n76AlmnVBbMqj7k0P9+lnUeoOsm2OSBaoEOGLWbNcEf6v3u/65z+1bI39Jn9LCng5YVdzReP8Az769HXsmbJnWNYQsGWkLB9o/TZUttxO7uszApQ2kACiTYAt4qpG4Zhg7VO+ki9Y2gfRwObo82eTz4Gooej7kU92KlzPmrJIBuzsBI88/V+PGlX/8syEx8vcsRnwhOZh2wEO2vlztvcEdPX58RuOOKg+KcmZ8M9ztGIyYUkRG0SEtKu8kIxXYaGw+fqBvzoDUL8NzLv2yKN+V8wRyNyngoSOfYcjzyCK1Qk6e+McdSN/bnMg7a+RI3bAokVtMlnkgAc0OdNvjVyuNuUspDDwxHm/sedQZURE5jWbIeQgPtUilUFjXqYD1b6+9Bfp4IAX9Bx5JRSb4wJfmWWRSodZd1KSCTuTabXwbF6rS9Fkg7EBMVrHMDI5dEZXa9u9SCG9R9P25BvVyXMXakndyiDJ/q+ltpGw24qwSSR9+CNXsiVoTIGnyQEqRmIRhTE0vNkfYUABV+9kCt0/oTyBZu3EiyQrG0MikhdthSB7grXoNfvqXqHwk8gzAHRRk9oDg+gR0PFc2B44r86t9NymMoikefc0Yfa4RRXINbPUDfsTxX9V/SOrNFhzSeqQiUgEm6sIATZurPgc8/udATdV+F2lOQzSIgmWMA+dpjIIu6BBPHtrrK6GZFNfLI6yo8hT/APzG4Bm82QwPPgEeb1xkzgMjOuQpmqgChTcdgv6+PF/7RP7c/wB2KvzCgzEop3M20qSY0QcWdzFUBO5SDuNjkaA7yfh1po8gpJGRPIkyMLK0u2uR5BC3Y+/vq3lfECKHPeQGNbdQhO2tx5J8D0NV0DR/cZboXU8yNcEbS0TY8CNGiBHifY5djF2wrR3SkBlKFOAL9VWDMygkQljsrlQLPNHErxzRuG7jV2QyeoLvWvQSOeSABs3+I40b1TLtABb0UBbdsncT6afg39iBZB01w+oRy7tjBtppvIINBqIPg0Qf56+dLnZTmNX3IrzZatMYAGUq5+W3fpHatEyC1G5lFnkhmvRsvKjzY4nG+J6BaKPtbCsILdyIpYjZxuWQPYYiM+CNAbjRo0aANGjRoA0aNGgDRo0aANGjRoA0aNQZswSNmLFa9wL/AB48aA8z8rtxs/FKLN34/lpIJIDJ69ykkCrcHczeng0eSpqvY88Eapnr6zRqGaRlkAR12gBSydyt+2iQK8f5hq3H1rH7m9Wm3ERq1Kaa2KIG44bfuWuOQwPgjQEUrYxh5SPYxd9k0fdFISN1buOT+TzQ8amhihOSkhTHaVT2lkGNTghSdqybuAUPHt5++p87GixkVyZQELAFaJpzZXx4v38j76jM2OHvdIWE2/x/EQU9x4pf+/QHcfVI/wDECJGs0bSOxT1NsCqCa+ql4om/AGlUXSoUQxdvFUGQXGMNdu9hasVHG4r/ABfuP2tK+NtCHulVjZVB90fgiwLHIAtiCOPzpfldcRXY9pnZcjYG7ygu8cJlANqFX9PgCxyTZAG7QDPqkEmThqqVIxY8gBAApIqma7Hj+R1YGFImW2QI2dZI6KgqGU+n7sFI9PsffSCbrva9CpMG7rwhBKoqQCaf6toUdyNAws/84gIAupMj4j2uQxk47rA90f8ANNDE9+mh/jBvJ8NyPJAZRfDzfKSpJtEkjGQAHgHyBf8AI3+DqaDGnbDLIanlCsT4NUoAs+DsH9SfHnSiLr8WQwieGSbZI5syD+GWTHtfAf1RFivsHWgbA1ocjqwZWUw5FH08IL54sG/AvzoBfidPlTIjl7BA7W1h3FLbueSS3JPHNniv21Dj9Em+TnhKU7OHX1CjynFg+fSfPHI581Zjx4W9BhyFF/Vvavfncz2RRJP2/etcYGbASsmKjyrZG4NJSsKBBUg/wtfPmwR9wBN1XDaTCp17bxqGA3Am0HPINci/92r+BhMYRvZldzvcrwbPt4PgUP8AZGk/UM4ytGzYcx2MQLVuCVDWQKtCwCeCb8gLbavL8S/qKjwyJuL8kVwnvyB59v3H5oCLp/Uu4/oGQ8ZkaLduFAgctQohOKDXd+3I0o+H+qyNBgF5ZiZJJAxsEPy9BieaAHFf+FM8BIod5jyHEbMZdhTgFvztvZfNcHjzybr4fSYYlx4xM1Y7sy2nkmiQeOf8T2+/40BFF1mKWVQsuRUruq1MLsGwdt2qGiF/fmvOo8DqKOIW3ZoWeRowxmHDWaFDmuKH20y6RBHCAsU79tn3JHs8FrIF7b2eWrg8cmr0txo8NcaJo8xZYsfIWniqW5HZQqnt35aQCgP4h486Ac9J+ITIcgyBI0ilaMG/8oF39ze42K4/a9M06jGxADqSTQF+4v8A8D/TWMfquMjukM5bvzu7fp7+0wWd2O0ruYH5aRABzYPnXsWTi77XJSogHUjGHpLPNFakD67ikU8cBW9i1gbvRpH0XriySdoS/MWrP3QoVfSyoVFCjRPJBNEEGqrTzQBo0aNAGjRo0AaNGjQEWVkrGpZjQ/Yn9vAJ0g/vt6NyRGxyDFIR9uAFBo373pp1aWUGIRWN8m122btq7XN//GFH89JU6tPKxA37N0TArHZKM8iv7EFNqobF2CTZF0BL1HJUPBMp/S3hJBRVfHBo8gCyf6ffnl/MFvJczMwQfUV+pBvJBQKKJrkm/tq701ZJ1dclF28DYUIpgWumNBlrbVX4PJuhP1rHDdr9ESnfQu/SNrG7HgEqBzxyNAZvNynfAl3sWKT7RZs0KNX5PnydO1nb59497bOyTV8A2osfnVJIeOcUBGCsVCP5JINiuNorivz48dTuzVI2LuZRQtWLUE30eOfUdgu+b/bQFPH6vKcfHt2uWbazXRqxxftd+R4rT7pOM6tKshUrYZAW3MAb+okX5HBN+/OrP9zw7O3212E3t9r+4+x/bS/4c6osuOskeLkQhibSVAkgIO22DPfNccnjQCr4j688WUY5GeCEqCkixK4Z/wDW3K1gVW1fVwPvoyOts+RFCG2qYRJJJDGJGcsP4bRhsPBvabv20fF0q4+PlTzGWOBkDSrtRvUKjXZ6+HalUE2PHitS4Xw/3e3LGJ8SWC4VLbXEiLwG8kMrAmiaP44GgF/UOuZcWEZXHalSXYGMQBdSL3URwfb7aZ9VOdFBPN3kJUh0VYxQT+IGxfA58nwfvQ66/wBC7kSwu+RJvcu7hQTYFD22qK4CgC/JN2SwHUrTa0M72KNxVYNj7/b/AI+3sBUwM+TIeLtzME+XEklqhO5jSD6fNq+6v8oqrvWc6b8UvD00yKsYdpiihUCotqGJ2qAPY/1HkCtPfh7G+WjaKOPIJaSg7r4BoA+BQAtqqruzzruH4FiGM2MzuyFt6mhuVqqxxR448e50B1nZGTiLLK8izxLHa7lAfuEgAUiquzm/v4/fVDp/V8pmxmHdmSWu8DCFRA22ijBRYAJPJa9v517kZKCBGd8nqEcz/KjsoCEtmVnbbXCtHRkJNECvqN2Om4MkBWInLeKNvQu1ACAeLcHcVB5C8fsRxoB6mdCWWmQn+GvzX/iP66xvQPjmSbKGPN2oZd8obHkiZCUAYxlJdxVj6ebHqG5lFLzr4upMQS0Eq0Cf4TdeAKbyf6fnWaxfhuFXiZ0zJFgV1gjZV2RIy7So2qrEbRtAdmrivbQFDpXx1O+TgoxxZFyWmV+0rbFMe0r2pSdsoG6mYAjcCOD4z+J1kY+LnehXeTq7JGG3bQ4YSKxCEMdvb3AAiyANaTB+C4YzBtPUQcaR2hJCHYr1uXmOihIvm24+r211F8J47RZMJTJlSWZpHO4WJeSXUqg2k1VfTyOArE6AVdW7wizR8j3o42D47GOVVfvApkHsFgbHdksLtBtiassWXw5DFlwvJi9mS5aD3LE6r6prcby3cE8khDLwRIa4LaY4vTgytG8ueZAscnedh3E2l2WlEYj8hgfQd/ht4HHEHSMbbuSd90k3fkMi33SVaPa6KEXaA24AAUyqxs3YF7E6NLC7SrHjKxDEgPJtBYhnoVXqIBJAHNnkk266XkmSFJCY23ruDRklCp5UqSOQVo6yuL02FSsneoBpGCMC6hZHEi19PqjYEqedokdaII0w+Fugx45BWYyUiRLe5fpSMVW7YeIww9NruajROgNJo0aNAGjRo0AajyJwiM5ulBY19hzqTVHqeVt2JsDiVu3RNDkE88Higb/79AJcvHxAHbsnfX8RNblDTKPq44Bb7c171rNf2hIIsB/lUlRDMjZZQvZhUnubSDY5IB8end7A61kfVI3AZoFponYWw/g9DA2AAKJAYnwTda7i6uqk7YQGMixGjVllDA2VB9gPHsPOgPnH9owwI+kZT4LptlkhKhG/Q3XRWJfoDbAxdVF0fV7an+Oem4WKOm/LyKEyOpRzs5yC5dW2h37jOWK8IS90DRu9fQcLq7d6SN/O7dRbhVCoWANeogt4/fxob4iYx71iIB2FS17adttXt+oWDQsc+TWgPk2dBig/EUdxCOERvCm8bElKsGZVuu53Aqk1d0v41svh/NkyMbGb+8Ej348YLd5WfudlAQUPlhIxkNm7VQdyuQun691JMYB5ch03WFRRuJ+4Ar2v6uPbnnS7F6pA2Ssc6ukzFSBPBGC/+UblB/iUEWb3IB541W8kE6bKnmhF6W9ySLG3uGGdE5JEm0AEvEKLqRvJKHcTfsWXyBtPzfFwWOB0xTFLuTqu9x23DLEZHYseNyrW03+x9tbrp2dCclIUdhKQYz/oix0oXcyncAQDtBqj4X211k9TjjnELuTIzIgHyYXkkLYLUCh5AIv8XXPOdCrs5z8dXqXd5mJ+JOjFcLrMGPA4X5iF8aNImq7jEhiAX7BgdvtftpzndFj+am7+OWxf7vrFVYiY1Y2ZQiKKWctRFAN9ta7qubHCYoXd5JCoCxRJy3DC9thVHvya9J+3HWF1MSCUbslZIQC6Mnro3VBSVa69r/4alzI3VkubDVpvcwcXQJJpukx50czFsSWLJPrB9QGxZJF5BI49R83qHrfw+Gn66DjuyfLxfLXGzAusYHo4IZhIfIs2W+51q+mfF0mTkzL+ssfAjEce5l5rc3HF+eeB45o3dzZ48UpD38h5GA2xxjc5PPJs1Z/1j7fjiEc0JR1XsVw4nHOOtPb3/wBMp0LFeLLxZhDOZJOk/wCkEB1aWYBSFdzx3iQwBY2OPsNQfCmMGysb/RpI45sKaKVGx5ApcsDsmd1qV/qt2oGzwN3O0wuqI8xhaSWGUkkRyKVu2L8FXKng1wbIB/Oo+rdcjgfsyTziQ0N2xgBZ+uy6qR9yOOD+2pc2FXZN58aWpy2PnfTOmFei9OT5eZchM9GnHy7h6EkhtzssgIE5NgUg9hq71/pk7xdV3RTPnnLQ4cio28RFk7XalC0FVC4baRttt1E87DK+KIRKqNLMATYkMTBD61YEW/gba3BdvN6M74oiiZQZ5yrcCRY2Kcb7IJf1fUvKhvoHsdR5+P8A9EficSv5kZvr3Re7P1juQs5bBTt/psVaYI30cbWcPtqrIJ48nWl6XkuMDphkeVG2xJLuZla9oDh7o3Y5J586c5kMQi7z5EqxVusP6SGoihRuz4A59Vc3pJJ1uCo5JGzViMm6OV1BWwKr3ejRP0i+dSlkhHqyUs0IfUyaXLZY2qWTYMkCNi5sr/F6ifUo+5sat5H6cux5ZO12GZGaQi2Jv6gRZAPA9hWoev8AXDA29slgj+qIJj7lojgb9wVj5NE+CPwdQYfxHuyVhXMLlyDxANo4B2lt3mh/CODd0dHlgnV7nHnxp6XJWTRZ0hMQyGZFaAkcldz2QLIqzso19z99cdNytgwSXKoRIr+ohb52gi6uzx/+NUYv7Qqxn+Z3xMBkuJVRSjLBMYiqjubu5tKeQBbcHUmV8XOpC3kl6mJAgj9QhEZcg94KQRIrKQxFWpIII1YXFrH6g2yEvI3b7ziRixsD+AM17gp/P251ZlVFyMQ9x2T9QB3c8/bni/NA/wAQrzqrg/GgaUBWmnUhPphVQDJEZ03HfvUbNttt2gyqL87VGD/aNOmO08yrJ/oMeWI1jCcudtdzvNa7gT/hghSPqI5A+kaNJsD4pilypMUK6yxC2DFBxUbWF37yp7lbgu20cX9NudAGjRo0AawXWvjchJrhCTQSJ21ctyrzLAsqkKEdSrhvSTtJKn87xyaNcn21ic7quGgmjkXpw52zo7KPqYtTDnkuS1f5mPvyQKud1BlkzAEiSHDGxi81A9yOOUAXC3DM5Bsk+KDGgPcXrRaWCIRLu+dbHkZi1sY4TKrgcbWIocixRHvYv5udixblkTp6LPHvk3MgEiAUCR4ZQooE2KqtQtmYqKpEfTgBsySfTQBG0SkgekFOBIfYnQC5fiV54ly48eRUl2ujB1IVmlEPrDRl9wRg5CWPSU9gxmXq7QiMTY7CKdp40VmA9cZLRBV7SMve7ZZOR7DkkHTHq+BiGJo5vlccTETelVIlCMJXLrXqj4Bcg/xH1DyYcXEw8ZY6mgEFtlrGCvaNbCJIx6jHElbvSatiSedALPi1z/eeN3KAHZsXaj1ndRPkWDz+Na/qWIjSpNJjqXjIVHaQDkml96J3EUCDRPHOl/xPDg5KIZp0RhH3VdHBqM16j5BiPHqPH2I0YeFjwzKs2Y8zxMoVJJAVRn9MdgfxtdLuNm+PbWSOOUZytWmYI4ZxyTuKabv39uwSRn/0/wD7Z/7E6PjL/lbG/wDc/wDaNrRdY+CI55++JJYpOCShHkCgRYsGgBx9v30tyPh7CkYTjONxsqtIZ0b1j1LuLAgNRFLwKqhzqmWDJUo1/lZnlw2XTKKXWV9ewj+LOhSy5XfxHuaJVDJe118lSpPpIIJBH4I5sjUvwT8RtPkSJOgE4Si4BUkIa2svgMGc8gD3HsNMsnAj70cq5pjmeMKDujIlUWb2EUb5Nrx9q1B8NNhJuyUyUladyvdd1G47gCqigKLbaoc2lcFdWLFJZNS2337v7Llgms2uOyvfu/sS/wBmv/8Aayf2/wDrbUfTCT1x9/nfJX8kIX/5NP4vgmKPIaaOeWLcTaqwHk2RdXV/z+x1P1z4egaRcrutBIhH6ikc+w3AggmuPyODeoRwTUIqvpd/cqjw2RY4xr6ZX91Zmf7QyRn45T69qV+4c7f9966/tEQHOxgRYIUEfcF+dO4umYoyDkzZHelSq3lQqf5SFUDgXwfFm/POjr/w7DNOJJcmRWUAqBspBfp/g4Bb3Y8nSeCclLbq16DJw2SSm6+prbwX8ir+1gcY5/8Aaf8A0asf2hRgYGOAAAJEAA9hsfVz4h6Nj5JUT5TjtDYQNg5NWW9HlqH4HtV6l6x0WKeIQy5UlQepvoBs2FLejigSBVfmzzrs8U5PI0utUSycPklLK0vqqvIzfxMx/urBH8J23++xq/79NIvhybMwcdDPEsYRGUCE7hS1RbuUSLIJoX+PGnMXQITjjEklMqlQyBiodVFUV2gGgfc35o8caox/BqQJtbMyFgJ5QyBFPuRdCgebqr51zkS1W1aarrQ+GlquUbTSXWun7Cb40xBF0/ERZBKFYAOPDDa1EUTxX51p+g4EK4uNM0cYdIEO/YNwGwXzV+5/qfvrzrXwpHlLGpkdIkA2JGF2igQCPST4NVdanxMDZjPCsxlCqYxuK+iloKSoHgUeedWwxNZW2tqXoW48DjmcmtqXoLx0DpzI6bNyuHjKlpCayD3H2AmxvI3Wv+XgitdSdMwmKbu4+yGSpGmlJEclK9uXsltgHJJBXijruPFUbHqR2URnuI0ZQFQyVyw4AYk/9IUfYRRYsTLW2cIU7Za0o8tJZIJo7vcem2HtrWbzrH6Vgwncm9Kj2ELJKLWJe2N67vUyIQNzAsAFN8AirkfDmAFaIQsyiGPEIMsm3tM1qoJYixusHzyADqxKQwJaKcAIyEjtD/EA3WLADCh+PHm6HsQDh6jygPQx9KEExlQu0i9xYAHj2BvadASypjROZ4wZJYlZRukc0rsivRYkcsgsj3B8FmvRays2KDZ7eYd4N+lCQC28cnyQRXk8V9taXFn3qG2snnhhR4JHsT5q/wBiNAS6NGjQBr5W0bPnfEEccTSvLFHGiivqaAKASSAoJPk/5T+NfS+o5RjjLKu4iuP3IH9B5/lrKZXQCvzUsWO6T5MUgZhksWLBSI+DJtuyACK2eBQ0Ash+F50yOkh4TImNC6TkUyKXRlA5ILAMa4HjRm/DU8UvWNsBkXNx0SDZt22I5I9rWRsrcvnjao59hoBmZnopCK+sUpFiSMCjd7TEXbnmwLo8HiXJ6gWpRGthR6lBpm76sRTAlIz2X+5BcWSfSBn+l/DWTh5eJM0DTxjAGLIIip7bA7qpitp7Aj7tYHFyZXw9ImeJflJPlpcP5cpA0YaLm+2RuUbK/wAhI3E80LLjruesWMs2UJ1klAHaWSq5LhTtO0FRwWF34sg66hkYSQxTQOglUqjrP3KIDPTEoCDRPIu+PO0EVvJFPT2lTzQUtLe/89DO9c+DZVXdhx5ME0eMscYDpJHIpLXFIHJW1vy3o9Q+raKtdR+HckZhnx1mSR54e8h2tjSouwmQBjalaqvqtbQAmywyc+M5PyuPE80i/UTJsQUFuztYmtovjyzeb110TqUWTJJiyRyRSRl/pmJB9R3Uy7Te5ifHIrzQ1znQurIriMblpvw8xl1fq0M8E0O6VRJGULqhtd4K2v5F3/8Ao6ywMUK4bvJCr4jBBthdRNsieEk0CwADgj0kLyBe7jsdZnHUo4ljZRGSOz3rDExk2WPHAqh7V9ydXfj7LjCQnJxpGNWpWUKASAWQkWT4HO39vfVMuI+STj2d9lE+LTxzlD/F1unXZ3C/pXwlHjnFZMxVMIQO6khZEDSzmMxm4zHTkq3DRgA2eKhwfhftw4sAyAJMW41yIwyja0o3I0dkPu27GjYEAi7FEa0XVeo4uHjxyNCGMgBSPg16ApAJHCBDtPH8XjnU8GRtnihmw0j7tlXRw67hch3elSGsbr5sm/udXc2N03vt6mjnwvS3vt69P18S31nq2PA4VkaSVlLbEXc5UWxPJArgnk80avVRZYs7CdcShZAIewVIIbnz7eKsf01l8jNl/vkN2/1AQoj3jx2/G7xyCW/nrSZXxBFhduCLGqeWm7Me1VBY0Leqs1VgHgc0K1nhxDbbbpJ109/oZMfFNylKTqKbXR+Xn4HOTIshyGWSKpkVF9R4IUNZ9P07WDbvFV99cSRpvdmaJkkRQwMjKFKCieBTR8Xu4F+486pdPyI4MxMeWF4nNbHXIMl2uyiSqt6goUk2Syg+fUbfWcjHxpYYI43lmHESBqCK5raWN0pr7EgKDYAGtHOhTd+Bq+Ix03fTbzOsuESfMIrxbsgr2xuPIjKBj9PgFlFixbAXphm9HlZpyojqaNV5YjaQK/ym/wB+NI8R4PnPl5sdo5hIJkKyblZwFYNu2qQSEomvV6gxNkGKH4jyZOp7e2f01ZRCJABdCyW8E3+PFfnUHxEFVd9EJcXjVVvbrp2l/wCJIcdGiOTO8TFFUqm71BRIptkpgty7gbUhkRh9J0PiY6StG87IVKtukYbXLhmBQlzTbImLUAKF15Oqf9oGZCGjORiyO207SJQqkcFlJFmgSPYfjV/4q+Ug2zzK7Oa2Ip87VZfHjaFkNk+5UjkDRZvmlqapV7f4OR4hKc9TVRrv9f2o8PT4LQjMABAVVBUKbZloC7p3dVKkkFlUCiTdGJUnxzPju0gmEUjwUu5F2q9bQSQxV0LLZ42EfduMmRMYw5E2EY1Z5GDJP3CrTFZXBRlA9TIG4PBU1Vm7WZj4uFjCWKF5YpIFg3K4H6dKqBjYY8cAkEr6vG43PnQ336FnxGOm76ddmMOqGNkMkUDNukjLEq4HF0dlgsFFcVR3e9HVKaNjHmAJKxdkZLiNtyOaC+f9+qOT1ZJMbvrhyyLz3CXCqpp4zRC7mreeQtC+CKoT5PWfmYITCwRHEsEkDLuLsVugFF2BZ4BUq5sKdrKjmhJ0mIcRjnLTF79fIYZuAE+WkjRggbdJtQlg1ABitXx6ua9z99dr0qerxZWjQs7N3FAJLKQNqmOwoYg81yngg8ocjrORDsPzKiFSk3PJGOTig7wIvTYGQAzMoAYccbku9C6nMs8SZGX3KEcMlAbTkBJO6hYRBeSY2UAg+ijtsh7S8uDByTKZBloE5KgncQCMXg2o4/Rm54/xgasae9JjkCt3JBJbHaRX02a8KKNUCOeR50j6H1qNo5fmFhBGU+OgSI+srQFL6mLeSfsL9hrQ9NzI5Yw8JBQkjgEUQSCCpAIIN2CAdAWtGjRoDO/2iYjS9Ly0RGkdoWCqqlmJ9qA5Jv7aRZGZmNMVbutj9+VVn+XUybOyrqAvb27e9ah9nOxV5LWdvmxsyUho7l964DAtz+VsaXTYT0VaaRvTR/TJB4YEmuPfwK8C9AYpcvPG1yksbKuFI0aY4Kl5HK5K32yxCoQxAa1ocgcakly8uTKWUrMs0cefGpbGYxxnfEIKpLcMib/LXzX+XW0x+nsSWEri/uhBq5GA9R5A3gD7bfzpZldNjkaWEyZTsf8AFEfCklFFN7fQwNNYNVzVaAVzwtm40EWV3IchpZhGzAMtozCrCx3G68o20EgKSSfqX9OycrAy4ceYiRGZQoJ3KAx2BkJG5StkbePfjkHWqyelJJFtnjyJShMoa6YMBwEpy3twOeT+2o8bBiSbumDKkkUBQ8hZ6H+rZ9rPNff7nWPJglKeqO3j4Hn5eGlPJrjs9t77PFCyHq5yOpSQxCPHrcryqimZ9hogMQRRI+x4W/2o/CSBerzAEmu6LJsmmHk+506z+iY88plfFyN/pJ27lBJ49iBY9yNcr0DGWUyLi5CMvICFlH0n6QpH7H7kn+cORk1JutnfX8Ffw2ZzUnTqV9ez9NhQD/6f/wBv/wCzq5/av/hQ/wDTb/q6ZdV6HDkOJnxpd/uVZlY7QpFgck81Y59NX4GpJvh7HnVe/FJEEBCo8xoeSSArkX7k+T9zo8E9E4bbuzsuFycvJBV8ztb/AIKXXekxZUWHCzGOZoiYmq1NLHuUiweQQRX+U/sU/SMzKw82HGnPcUkBQTvoNahkYjcK5BH23ceDrQYkGDlRois7CIgxsXcMhaioDsb5ABAvxRHji7D0zEhlErSBpdpAeWYsQFB3VuahQuz7WfudSlgk5KS2e3adnws5TU1s9t0+zxXaZXJ/5eH/AE1/7IaY/FfXSubDBGkSyHaBO6BmTeSvp/bzyebrjzq1L0npu4ztOu4KsplOWbCnhX39zhSKAa6qq1P1Lp2BlrveSJ+0ey0izDhrA2Owb6rI4bm2/OuLDkUZJVu7OfDZlCaVW5X1/G33Mt1zG7fVsdTI8h3wks5F2X/AAA/AAH9dd5soi64Gk4UuvJ8U0YRT+18X+D9tMendP6bkwxzkCEb3jUmei5jdkJ3bvUbWw13RH4026nh9PyP0pZIWaEFf8f8AUULt3Bju3cb1vdf1AnyNQfDT3e3W0QfB5N2q+pNb93fsTSxSpJEXmxhK/oBGMSzV62APdsDaG5PAJs3wNZboprrclnkmQfaztB/7idaLo8OBjzKkToZniLAmQue2hANMSQos+BV7W87TUWZ07ps8nzDSxEllXcmRtBYgFRat9RUgiuSCDq/JjnPS9rTv3/Rpy4smTS6Vp37dfsJf7WvOP/0Zf/t6g/tQQ78dj9PbYfzBBP8AuI0+6vgdOkhE7ukke0iKsk7G2qSVj9e26Qk1/lJPvrvBycfLxIlME8sbokg3W7L3FEg/ULWCA4F3wPxqrJw85uf+1ehRl4SeR5Oi1VXl3nn9pEq/Je3qkTb/ALz/ANUHSbMjZehRhruwR+xkJX/5SNNT0TGITfBmSLHQRHLsq+PC7vAB8EeBX41eyY8fNG2VJlSPzuYxoDxwQGA3D7Hx+L5lPDOblLvVFmTh8k5Tm6txpfnYVdL/AOQm/wDZTf8AWk0p+F+jfMYTAhCFnY2zmMqdkW1ldQSCD7VRvnwNOZMWERtjwb5YdvcqJncUxddtiXkbka18E+3BI6wOkxxI8Yx8kLJ6GCs4X1bATzIeRY/UHIANHg12GGcZQb7FQx8PkjOEnXyqvexZwPhzIglEiyxyl4UilMga9yCg487gfdSQT/m1Bl/C2S828yRuEy1nTcWBCDjt0FKrX+YXu8nxr3rcaYscjYrXkBSdoO+QKzp3H7fJbYDxYIW6qjt0ZfU5FdQMlzCyzMJhGv1AL203FChrcSOLYrRvaw1sPQIV+DJgNwaLeMt8lVJbaQ4pkJABBHs4B/bWo6VgiKPbtjQklisYpbP5PJP3Y1f2HjWYwOtZRmxxLYEqRhkVQrxuUZmZkZCdhseoMNpSq8gtPgbId8KJpGZpOd+76g1mwRQI/Y/fQD/Ro0aA8Ycc+NfPej9MeTESSMrF/o8sbSFwN5ZvQCQbpeeTVWK19DI1jcjrU394TY5ZYFjELQIYw3zQazLX8VqaW1PorcwYGtAQnBQ9uqA7waRGljAACMjBQpAAbg1/FRJ/PmRhL3JihiEfeheu4oDxxhQ6Xdcld1E0a596Rt8V5Ix3kGxn+Qad/wBBf0MkMgWLx72y9t7f0edWZ+vTpNNckbJFlYqpcSeuOZU7tsByqBmIIojYdxbmgGOV08RyQrkbRG007dsn6Y5FYKgo+1FyqngBqutQgRGUt+nQzGkJsf4RTaR+xYWV8EKfNHUWJ8U5Dyj1rNtycuGSIQhikUXcMbkLTbtyKPIDb6Asg6WYXxjN2n2vHz8nIhMSAkZDt8xagUAtFiLYobt2rQDiLpzy4wSMKwjSZb3j0Fm3x+W2gbeLA3LVAqLu1kdPZpJJKTc0kDx/qJuGwDuUd3BNEcHm9L1+J8mJZJGbfFB1A40gWJd7wuFWJqC8ssrhLUCwDxY0367PkY8eIO4pld1SU9tdrE0TxVhbsUDde986Aim6czR5ChkEzGQrP3gAyOQwU0bvaAvIpR9J13k9FhiX5mfvIoP0EI6gkxsrbUTatPGCCD5Nn1VUedl5EMkWNJIrmV2YvHCu4R8UqrtIs03JBqx586i6vk5BwstJlbYrJ2pGUKzKZBwQABYAHsPOgJovhnFOOEM0pSWBV5AvttCsPNJQZkS79muuONX8To0AakkbcWnf6RyZ2LsD6QeG8e4AonVZMt0iwVWVYleFN21d07Uq0EUow235NccmxqovWZ5cDKLSMGikKBgFDFeBTUKB5PK0fHP3AW9U+EexiMs+TEqyYMXTwwRj9BkIehZNqSa4qvOm3UvhdhOckSIC2XFkom0sDsh7BTjmytuGA4PsdVers8XSIGD7rEZCvHGyqCgoAFK9NcE2eTZPFN8zOfIzvlA2yNIxIxCKzMeCPrVlAG4HxfB0Bnk+HI1275kkAXJWRCkgVkyJGmJ9JulKOpUmnC+Rxq6/SIWGWrlD8zMHUFXUqI9ke0OvqDE4xZWB9J22Dxu4HUmbGzFYRd3GkI39pPWCzIdyldtmmugPP735M7oMGVuy4yNqyKYEAO/km9u7ce45NGrYmgCRoDrB+EpXLVkb3TFmw2aaEMbmKTozK3Em1WVW3gbzZPkjVduh/wCkNE8yh/mMfMa0egIFjUjc3kMU4b+G6rjVzq3W3gyZ0LHFBAMLLEvbcgAXIdjMRwFtfpAr2GrOUjP1cBHC3j/VQbjnxfF+OSCPxoBe3w72P1vmIgFGXuBRiNuS4ksAc7kK7ar1f6up+mfE7YkGPBHC2THFjxIJIyQz1DO3CFOCTjqm0t5mUfa5cTqssmFmCRldoGZQxjX1AexWttcH299c5PV548XBaKQIZCqMO2u0/wCyAKHtS1x4rQFvI+NpVBIxC+2Iy+iUHeB3eI6HrcGNdyjle6PtRr5vxC7RSwyJ3FlGQA4oqoVXZRQWypUcORXizZXdcg6rND1H5eWXuxyR71JVVKfUfKgceg+fx+ba5+XFMksPdVNyEb7FUwcGrNWAjX9q0B82+EfiyfC6f0r9OJoMic45FnuAvI9MD9IA9Xpo3S8izTnqP9pE5fMONCkiYcgi7ZSR5Z23bZNpTiMIb8q+6r9I10/wVjiHDxPmJduHMJ43pOWuZxvPjapRwaA9v30wi+Fo4snImx85scZPqmjXtkbhuJdNynY1h2N7ud1jgUAiwsy/iKWZE2lulCQK6lTZeM0w8g+xB5FaMf8AtTyfkcTPkhgEE0xikVS29RucBwfAoIbWjZrkbvToJPh2JcyXOE5aQ4zQdvhhsBv8uX3LyST78ayHwP8ADaydJwkzWljjgnMnYMRQ790m0SM3/NkEtVD6qs8DQH0MZgDANPIWFg1E22xweQtHnjTPAmDxqwJa/cqVPBo8EA+fxpHidZLvtEzG6oiK/wCJkNgeAGXz+b8A60ajj76A90aNGgDVTM6f3DfckQ1Xpah+5Hv51b0aAQskYyBjGXK3lDKD3DVAgeb82aqte9vtSf8Arr7T/m3K3APi+a8fvpF8XRytlh4BurH2tztD+tWaPePpLKCL/lwSNc5WA80znbkRxSRR/LmNPVEVssoN7Y3LeWPpYcXWgLrZMWMexGmUnc3ZLEEmmdl3g83uJlLBVuyjUOOaJ60zBiTmECLcFIG4se8GUlbUn9IfTajdYNFSGGH0plzpYauAsuUCea4ZO3+Bv9YA4ABH8WrGWztk5CdyRVWHcArEUaB4+2gK79WibtB1yJTDIOQ9BjuCBmUEB1DeoWD9IYC9eZcy57RemeMIonFBDzYoEWST7EAUCrAm6vrGy5Kw3MjkyMVYE+ki6HHi69/OuMrqL3vSSQ1khLLbRX+URg7StfxGidAXOq4C5JiJ+ZjliI2yLHXJryCCCt0fxyPuNVcmJJ8eRWkypd8gjdhECw2eoAIq7VUHyas+LPGrkMbyZk6d2VVQxsAG48BiOfY2eB/vrSzpmZtco5ZInyJLZTVtS0pPkL+3nj2B0BzPhRhsdg2ZHLCOyjCDlgA3sVKml3cjz9ja6Z4vwmixzxGWQrPbFTt3KT/FwLsf0/Gq8k80r5IWQRtEw2lpCoRR7lQpDBgOS331ZwY7zptxaxGvh29wLrnxbGh7XoCtB8Px5WGkQyJXiU8HYoPp4AHpBofmz+dTZWIgmGQrTLLGpjZhFuRwLHIr2I8qR4F8aox5shw4G7jhmn2lg3NG/wCXtq5JkyJJloshpUDKXa9pIBNE+PPjx40BEnRI+zJCPmbnbfJIY/UTd/YAC/sPv99Wm+F1lixh3JFEFFLQBuK27gR7AAVrzood5Ube/bEQLBpdxMnuaDE1R8GhftrzqXU5A+V6ynZVDGOOb8k2PVZ9P/50AdV6RE2+GTIKpK4coQtg+fS1encVJo3fqr31DJHBHkJkrI7WVxwqqNqgi1u6IHj1fka8yWLPlFiVPywJW/B2tx/K/wDfriLMkAhjV1QNjB1ZmCjfQHnab2gfT/X20An6b1HGaCULJNtyQsknEZK9yPvH6SedrAbeTbLV3epOthRjYSI7UstgsBuVQSu4gWKBF3rRYssr5AQy1UUbnaBRPG4C1vaf6+P21f8An5LoQNXjyPvX/AX/AD0BR/ude6ch9+Q0kewFaCBDXCgH+IEm7Pv412+OGNmGe6q93PAdfIb7SNz+fwKzfWuovWaZGljlCxmFdzDavFldpo8mmP8AI/bVrqOWySZSl5QWxA0QDP8AUAeUo8G6uvzfvoBqcJD/AOrzEG/4q89z2sV/jP8A1/C6M1sfe8Tb1kWEzEkEgLToTQ8n9RxQ/P2Gs9mdQYxRrvm3/IBgS7bS4q9oXkzWDbFvTXjzqaPM35Icvyem0XDUd97iNwIIf3rzoDR9PaIRLKj2ZFJQkbd3DMKU+4W/3As350ngkz5HjlMe5e2doVlA9fyZtkZ63qRkbTRIUAeTzUxpLk6Y8jMQY5FZix+rbwCb4Yn+Z1f6XBIMmTGZpSscvfDF2NxkEKl7r4f78Ha2gLfRjlmYd6FEi2k8BLDBMfb4kJ+tsgePCr48totGjQBo0aNAGjRo0At6pjkBpO+0MaqS1KtCgSWsqW8fn+Efm883XgtAZWRvZlVUOOGb1o0y+kC/UiPVVW3bQK1rX5EQZGUgMGBBB8G+KP4OkOP8JohRhGtxurqTNKzAohiXktZAjJG02PUx5JJIEfTfiLDV5eyrWWLyEIeSZJIbJPgd2OQc0BtY8AgmvH8SYjsrDtnurCd3yx9S5JKxbjd+pl20fFc8a8wvhJFdmlkyJAzmQoO8F39zuI4G87GX6fRtDWxINgCNfg9VIEMKdteyE3ySgjsMrw3b3tTdIfyStggaA8j6mj9gbIkZy+xEh3j9Nn7hFxh/CrbAUGKjkst9YvWcdnVDGs7yzGEntINrLEcj1+L9FeL5J8Gxr2P4T2sQI0G70jdJIxMdiRgVM1WZWbdXFGPzVCbpXwtFEblSirpIhE0rPv7fy9m3JPopb8GzY9O4gcdL+IoHWKRRCjSLFuZYSV3TC0Xedh9VULUfUt1YBrt8S4nyskgMCoIosg7sYqGSRiqHbyWLFWULV2R9xphh/DEUfb2YpAjEewd9qHbDCOwWIYoGNEgnhfdFqh1f4XjjxXSLCMo7UMJjEzEtFHIDS7pABIis7q269wHJ0Byetbg8smMIjDEJgZIFYmP2ZCkjjiidpIYCrAsaqdQ+OIhiL1B41MTF0UmDdL6GdSD66FhGqzz71daqdE+FclGy4YHnOFJiOkYyBtPdfgBVIBAX1WwVQdy/URekeb0HNk6GuCuFOJY5ZGJbYFIYysNvrs8ygXVelufFgbbP65jw5KYTxRmVl3qq424G91baI8hCPHGwkkAXqCL4ox58fLlUdp4QVmHYAnj5I9Q3EFTtZeD/AAn3GlXXMzb8SYkm1yPlVJAQlxfzg+kAkkXyB+dcv0eZYes5UsZhWdGESNW4qu/1EAnbYI4PN7rHiwLuH8T4qyYcpikgSS1WRYz22Y0tOxoiiTyAw8ndSk6cZ/xVtyXgjR8mWJd8giiU9sekjcXkRdxu9isWrwD7Y7P6PL1LpXTsSKKUbWUySMu1FTZJHuDHhrD7gFs8UQNaLp+HNhdTzZXhlkiyFVo3jG/1D+BgPUpsmiRtoD1e2gLOV8bQDDGarGWFiQCkPrsHwQxUA2Ks0Dwbog6q539okaY2U6RySHGZEBeHtpuksI3LWV3VdAHkECmB1mIvgXKh6E2N2mbImmEvbWvQAsaUTe3xHfn3r21tPj3pcuX0l44Y2MhMRCHhvRIjNwfelJ/Pt50BY6X0o5AGSxkieUI5U1VhApK+piFbg1Y8XVkk2JPh2MAKZnBKqtbyN20k3W4GzuIJUj2+w1z8O4kj48Zc5UBCKpRig8BbrgkLdgXR/HjUWb02S8oFGk7yoIzwboVR9lo8+w0BZl6KjY8kEkrKHcs1OCQpa1W2XwOPb+eupqWZIiZSChbcJa+kV9IAXnzxQvVOXpTl5NyFz8t2w1Xueq4/P513g4zh8clGqOEo/F0a8f7v+GgJcKSdgCH7aED/ABGDPe9t/t/lAr25/p32Mig/fjoWSb9PgqOaqhfPsTRoVyvwOlOI8NXiNxu5ewDQJJH7+R41yOlyhTSOAuUZdoq9hqioPpsfY6AcwRZBKnuxsu4k0PK7hQFDztsXfnVnA6aIi53O7OeWcgmrYhQQB6VLGh+Trjo+II1ag43OW9ZF2avheAL9v/1q/oA0aNGgDRo0aANGjRoA1BnY3cjZL27gRf8A5/4an0aAzWf01AkhWSIHtuhU8WTv92c0QzGj7AsPfj1saBX9c8aENZQnZtLbGG31ij6bvkEk/tp3LgRmyY0JPk7RZ/nrD4vRs9kxe8ZNxhJmJWJjHOvZ20AyjaVV/dl5NjlaAeJjwUoXJx9yxshICm9wSiRv80n8wfbXkeLDzWTESNpIABICy9wcb7q2Cf0/bSh+ndQDkVcXfssFUP22E/p2bx/huYvUrLuUL6eHDetiZ6MwCSt6GTf+kN57CbW2qQFucN6aNG/VtIAAaYmLDJwswbbRIZPIUSDc1nye5Zf3pfvrjqmSmHiSZQeSWPtKC0AQtVKgkUvJtPgeD/I+dQYEGT3qd5mUQxMdjRbkl3O0qSD/ACspUDg8BtpVuTl8rEyIekTwybu3H0+BCpdGCTqWEi+kkj0mP8e/30BrsMHIhSSOXK25EKSj6QwWUWLqwCF4JB/b3OrUcMwP1ZBANfmhR9hVEgjx/EfsAMFBmTYg6A8U8xGTFDFJAzkxlCIBax+BsVz6qvhbPm5OndcyDj9eJyJi2M8ohJkNxhDMFr7fQL+9c6A1GZ8NdzOXNvKWZCEWtm0INwqjEeCHayST6zRFLU3xZ1zHYQ4eQ88LZrmJe0oYmioYEsrAKSwUmrF36aJGRyuoZzYPS5kM+TCuP3MuOKdknktQFbep7pANmlJsgA8Gx1k/EzSt0R8fIyDFNKyvuamfZJGtPRO4i2UkGm88g6A2WRjt07CRIpZJAJoI17gQlUeSKNlG1FBpWZgWs35JArVXLzeqCJdkIMmwk326DdmQqP8AE8/MBAaJFMea5Gbjknnz+tQtl5SRwRIYwkpXYShcEEcimvwRYNNuAFL4PjLKlwujo0rj5uaRJpFbY7rHKIlTuDlS4YW4IaxweToDc5cec5KsGpciIoybBcX6LOx/UvcCZVKkEEKtA/xV0z+rFVuBVbsgtZTb3axiQCHYgEtkLupq2qdrV60fU8XqcMOTDHMDvmjONGcndk9s9xpIxKxDWVjJUli1JJTWBVJPiHInw5YsI5MeSuQgkxZ5yZgpRmeOGZ27h3GJmtirgLLVekaA+i9Fly2MhyFVOSEUURVnadwN8rVgjhgaNVrD/DnUyqRyMrTZGXkSY4JncJtEjuzMv0/pgbVIG7btW1GmfwH8WxvDIrfNxv3xF2Zy0skTFBaiRyXZbV29YDA7htFAatxfD2EsCKJ5QsUzTRybhujkFlzeyiPU1q4I8iuOAKh+LVFxHHbv/OjD2949vnnubvOzZztom+PHq0Z2Q3zOPDPiiN8tpot4nDbRFbKygJyHBBokEWQQdWm+GsB4nXvOXE65Jm7v6ombhHHG3nwqBdnilvVrI6TjSnHY5MpmhcskoYdwniN9w2bACQEI2qAeBWgM2/xJCsPelxxGDmPjSOJGZI6XaHLLGG5ZVCgAUWux41penx7445Eg3K67v0sgFDu2m1YFdyjwDQJA8eNV8PoCRoVjXOj3u0h/w2IMnDqd4YMpoE3fgH760PQcBIMeOKJHjRBtVXNtwTyTZsnzd++gOem4Cqd/baNuRRfdfjnyefP9Tpjo0aANGjRoA0aNGgDRo0aANGjRoA0aNGgMZl4vUDO+3vCI5ElU8f8Ag/LjZVtYJyRx7geaXUEMPViEJNSHaSWKdtR8sQysqnlvm6a1B4Io7bGtw62CPuNJcrpXbXgyuTS+kWRwLNbttWu7kH1MfudAZaHDz0csEmjMrw9zdJE0jgQMrkVMB6JtrEBl4HAI9Jc9K+H2KZ6Zce9J5Fa2K1KFhgQkhG4t42teP6amkiLA/p5B8ijGPfcL5f23fzrWWUmZ8lZMlMbKGRcRdC0wXjYsah1JQj+Bbv3uwdATdNRIexOmCzOkdRoZJnMIaBp9saybhH61EHAX6lHFBTYyuh4rzPI+IrNlACUrJKEdSSAdobYHBF2u5gxu1JBMGfmY8WWX7m7CeZUlIcbEmUFgAbvt8gsBQvcpJAKa5zmiM/Vd70qxI0Q7hAvZuBUXRO4iv+l/raAmTBiWKBRizJsAjQLkTKyrJNHFKokSUkxKpEgG4rSA+mvSN8N48rYqnDCCKxD255oljAlUMV2MAspsy2AWbatmhuWu2TJ3MRcyRY42xODkXs7lnlrZf1Am3ljYP5OupoQJumwyZLTBlnVpNzRl152fx3VHaGv1DkcHQDmXouJFlzqMbL7mTHc0qyy7HDME2ljLwwviq2rYBA414vwzgfK/LfKydgHuqjO5KMb5RjJujN3YUjljfLG6WVcHUWhx2O5OnkRqXs9wWF4J5alX+WoPhTtyHGcZUYkVZBPFRMsnB3GYl7pSOHYULAHkaAeHo+J2jD2J9vcD7jK/d3qwRW73d7oI9ju4Wx441x/cuGYyny83MizF+4/d7hOxW73d7u4A1YbhTXg1rIYmSo6diTd09z5wDeZTYHqsctwKAJH8z506lnhky82PNmaJrj7BD7XC812PfcxoEJyxNcnQDjD6BGdoxgYtkwyC0m6RpGPcRt7M+8mqIJY8bfateZPSSY850WT9RZFSMrR3su1yB7h2VSD+58HWezW7k+ZHPkpjTd1eyzgmQJfoEI3qbYAAqnLFvc61BXJCvWQt0QhI8EtI1n9Mn6Cg28gbToCCb4dLxiV3IfbDtAiY7TGb9SXuNkm/FCv315P0lSyMN0TK17o8d1r17m8HkOODuvn1ceNMsfEyC+/uLtZgTXkqCSKBSh6aWvPJ9VgHTrQBo0aNAGjRo0AaNGjQBo0aNAGjRo0AaNGjQBo0aNAGjRo0AaW/KZF33Yrs0TDztuwPrHgcX7+aHjTLRoDOHqLxyBXmRgpAb9BgePtXFkeTwB6aHPK6CdIpsnKRjK0qb9hhK0Y0JQWzWLUc8c/jxraaiy8VZEaN7KupVgCQaIo8ggjj3B0BkejfHiPGnfDsSMdnYRqEjOT/AISn1kk+LIHAdCQOagh+KHKCVO92JpVSJ9se1jNLLGjWSW2WUJFWFKkDkqr+H4MxEKlYq2rEoG9yCILMO4FqYpZotZ8fYV4vwXiiIxBHEZcSBRNIAjK/cBjp/wBOn9VJtHj2A0Bl3+Lmk2QmRlfIMsSbhGlNEyY7024ciRmlpSzbFNAGhp5i/H2PIEZI5j3jGIvQv6vcLhaO6gQsbSFWKsFrizWr8XwfiqoURnaJO7Rkdhv392yCxsiQlufufudcj4MxRGsfbfYjh4x3pP02UkgxnfcdbiKShRrxxoCh8N5+XlY6ykxKd8iFStf4c0sZut3JjRRwfN6YnHy/O6EkMPb+GhYHp8k39vbV7pfSo8aPtxKVTczUWZuXYuxtiTyzE+ffVvQC/pcc3Jn2E8bQByPvzXuf91fnTDRo0AaNGjQBo0aNAGjRo0AaNGjQBo0aNAf/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solidFill>
                <a:prstClr val="black"/>
              </a:solidFill>
            </a:endParaRPr>
          </a:p>
        </p:txBody>
      </p:sp>
      <p:sp>
        <p:nvSpPr>
          <p:cNvPr id="7" name="Slide Number Placeholder 2">
            <a:extLst>
              <a:ext uri="{FF2B5EF4-FFF2-40B4-BE49-F238E27FC236}">
                <a16:creationId xmlns:a16="http://schemas.microsoft.com/office/drawing/2014/main" id="{34E6F63A-FCE4-4965-ABE2-3B67337C4FC2}"/>
              </a:ext>
            </a:extLst>
          </p:cNvPr>
          <p:cNvSpPr>
            <a:spLocks noGrp="1"/>
          </p:cNvSpPr>
          <p:nvPr>
            <p:ph type="sldNum" sz="quarter" idx="10"/>
          </p:nvPr>
        </p:nvSpPr>
        <p:spPr>
          <a:xfrm>
            <a:off x="4067175" y="6407150"/>
            <a:ext cx="2133600" cy="365125"/>
          </a:xfrm>
        </p:spPr>
        <p:txBody>
          <a:bodyPr/>
          <a:lstStyle/>
          <a:p>
            <a:fld id="{DC127C40-BA8C-430E-A6E3-A8822CAB994A}" type="slidenum">
              <a:rPr lang="en-NZ">
                <a:solidFill>
                  <a:prstClr val="white">
                    <a:lumMod val="50000"/>
                  </a:prstClr>
                </a:solidFill>
              </a:rPr>
              <a:pPr/>
              <a:t>16</a:t>
            </a:fld>
            <a:endParaRPr lang="en-NZ" dirty="0">
              <a:solidFill>
                <a:prstClr val="white">
                  <a:lumMod val="50000"/>
                </a:prstClr>
              </a:solidFill>
            </a:endParaRPr>
          </a:p>
        </p:txBody>
      </p:sp>
    </p:spTree>
    <p:extLst>
      <p:ext uri="{BB962C8B-B14F-4D97-AF65-F5344CB8AC3E}">
        <p14:creationId xmlns:p14="http://schemas.microsoft.com/office/powerpoint/2010/main" val="606178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C127C40-BA8C-430E-A6E3-A8822CAB994A}" type="slidenum">
              <a:rPr lang="en-NZ">
                <a:solidFill>
                  <a:prstClr val="white">
                    <a:lumMod val="50000"/>
                  </a:prstClr>
                </a:solidFill>
              </a:rPr>
              <a:pPr/>
              <a:t>17</a:t>
            </a:fld>
            <a:endParaRPr lang="en-NZ" dirty="0">
              <a:solidFill>
                <a:prstClr val="white">
                  <a:lumMod val="50000"/>
                </a:prstClr>
              </a:solidFill>
            </a:endParaRPr>
          </a:p>
        </p:txBody>
      </p:sp>
      <p:sp>
        <p:nvSpPr>
          <p:cNvPr id="11" name="Title 1">
            <a:extLst>
              <a:ext uri="{FF2B5EF4-FFF2-40B4-BE49-F238E27FC236}">
                <a16:creationId xmlns:a16="http://schemas.microsoft.com/office/drawing/2014/main" id="{458C59C5-3E13-473E-A7AA-4D735E6E6478}"/>
              </a:ext>
            </a:extLst>
          </p:cNvPr>
          <p:cNvSpPr>
            <a:spLocks noGrp="1"/>
          </p:cNvSpPr>
          <p:nvPr>
            <p:ph type="title"/>
          </p:nvPr>
        </p:nvSpPr>
        <p:spPr>
          <a:xfrm>
            <a:off x="-47625" y="392828"/>
            <a:ext cx="8229600" cy="706437"/>
          </a:xfrm>
        </p:spPr>
        <p:txBody>
          <a:bodyPr>
            <a:noAutofit/>
          </a:bodyPr>
          <a:lstStyle/>
          <a:p>
            <a:r>
              <a:rPr lang="en-NZ" dirty="0"/>
              <a:t>Contact with Hurunui District Council</a:t>
            </a:r>
            <a:br>
              <a:rPr lang="en-NZ" dirty="0"/>
            </a:br>
            <a:r>
              <a:rPr lang="en-NZ" dirty="0"/>
              <a:t>Offices in Last 12 Months</a:t>
            </a:r>
            <a:br>
              <a:rPr lang="en-NZ" kern="0" dirty="0">
                <a:solidFill>
                  <a:srgbClr val="003366"/>
                </a:solidFill>
              </a:rPr>
            </a:br>
            <a:endParaRPr lang="en-NZ" dirty="0"/>
          </a:p>
        </p:txBody>
      </p:sp>
      <p:graphicFrame>
        <p:nvGraphicFramePr>
          <p:cNvPr id="13" name="Content Placeholder 3">
            <a:extLst>
              <a:ext uri="{FF2B5EF4-FFF2-40B4-BE49-F238E27FC236}">
                <a16:creationId xmlns:a16="http://schemas.microsoft.com/office/drawing/2014/main" id="{621AE361-AA71-47D3-B0E8-3182D6B6E6BC}"/>
              </a:ext>
            </a:extLst>
          </p:cNvPr>
          <p:cNvGraphicFramePr>
            <a:graphicFrameLocks noGrp="1"/>
          </p:cNvGraphicFramePr>
          <p:nvPr>
            <p:ph idx="1"/>
            <p:extLst>
              <p:ext uri="{D42A27DB-BD31-4B8C-83A1-F6EECF244321}">
                <p14:modId xmlns:p14="http://schemas.microsoft.com/office/powerpoint/2010/main" val="1056274784"/>
              </p:ext>
            </p:extLst>
          </p:nvPr>
        </p:nvGraphicFramePr>
        <p:xfrm>
          <a:off x="947708" y="1988840"/>
          <a:ext cx="7200800" cy="3540710"/>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a:extLst>
              <a:ext uri="{FF2B5EF4-FFF2-40B4-BE49-F238E27FC236}">
                <a16:creationId xmlns:a16="http://schemas.microsoft.com/office/drawing/2014/main" id="{787F03BC-E295-4E55-A185-B3BD804B6BDE}"/>
              </a:ext>
            </a:extLst>
          </p:cNvPr>
          <p:cNvSpPr/>
          <p:nvPr/>
        </p:nvSpPr>
        <p:spPr>
          <a:xfrm>
            <a:off x="208529" y="1187460"/>
            <a:ext cx="8679158" cy="646331"/>
          </a:xfrm>
          <a:prstGeom prst="rect">
            <a:avLst/>
          </a:prstGeom>
        </p:spPr>
        <p:txBody>
          <a:bodyPr wrap="square">
            <a:spAutoFit/>
          </a:bodyPr>
          <a:lstStyle/>
          <a:p>
            <a:pPr>
              <a:spcAft>
                <a:spcPts val="600"/>
              </a:spcAft>
            </a:pPr>
            <a:r>
              <a:rPr lang="en-NZ" sz="1800" b="1" dirty="0">
                <a:solidFill>
                  <a:srgbClr val="474747"/>
                </a:solidFill>
                <a:latin typeface="+mj-lt"/>
              </a:rPr>
              <a:t>Q: </a:t>
            </a:r>
            <a:r>
              <a:rPr lang="en-NZ" b="1" dirty="0">
                <a:solidFill>
                  <a:srgbClr val="474747"/>
                </a:solidFill>
                <a:latin typeface="+mj-lt"/>
              </a:rPr>
              <a:t>Have you contacted the Hurunui District Council Offices in the last 12 months, either in person or by phone, e-mail or online?</a:t>
            </a:r>
            <a:endParaRPr lang="en-NZ" sz="1800" b="1" dirty="0">
              <a:solidFill>
                <a:srgbClr val="474747"/>
              </a:solidFill>
              <a:latin typeface="+mj-lt"/>
            </a:endParaRPr>
          </a:p>
        </p:txBody>
      </p:sp>
      <p:sp>
        <p:nvSpPr>
          <p:cNvPr id="7" name="TextBox 6">
            <a:extLst>
              <a:ext uri="{FF2B5EF4-FFF2-40B4-BE49-F238E27FC236}">
                <a16:creationId xmlns:a16="http://schemas.microsoft.com/office/drawing/2014/main" id="{68A362CC-9664-4866-861E-C67CF89C701F}"/>
              </a:ext>
            </a:extLst>
          </p:cNvPr>
          <p:cNvSpPr txBox="1"/>
          <p:nvPr/>
        </p:nvSpPr>
        <p:spPr>
          <a:xfrm>
            <a:off x="192863" y="6086371"/>
            <a:ext cx="7416824" cy="307777"/>
          </a:xfrm>
          <a:prstGeom prst="rect">
            <a:avLst/>
          </a:prstGeom>
          <a:noFill/>
        </p:spPr>
        <p:txBody>
          <a:bodyPr wrap="square" rtlCol="0">
            <a:spAutoFit/>
          </a:bodyPr>
          <a:lstStyle/>
          <a:p>
            <a:r>
              <a:rPr lang="en-NZ" sz="1400" b="1" dirty="0">
                <a:solidFill>
                  <a:schemeClr val="tx1">
                    <a:lumMod val="75000"/>
                    <a:lumOff val="25000"/>
                  </a:schemeClr>
                </a:solidFill>
              </a:rPr>
              <a:t>Total sample: 2018: 372 , 2020: 395 </a:t>
            </a:r>
          </a:p>
        </p:txBody>
      </p:sp>
    </p:spTree>
    <p:extLst>
      <p:ext uri="{BB962C8B-B14F-4D97-AF65-F5344CB8AC3E}">
        <p14:creationId xmlns:p14="http://schemas.microsoft.com/office/powerpoint/2010/main" val="3712799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C127C40-BA8C-430E-A6E3-A8822CAB994A}" type="slidenum">
              <a:rPr lang="en-NZ">
                <a:solidFill>
                  <a:prstClr val="white">
                    <a:lumMod val="50000"/>
                  </a:prstClr>
                </a:solidFill>
              </a:rPr>
              <a:pPr/>
              <a:t>18</a:t>
            </a:fld>
            <a:endParaRPr lang="en-NZ" dirty="0">
              <a:solidFill>
                <a:prstClr val="white">
                  <a:lumMod val="50000"/>
                </a:prstClr>
              </a:solidFill>
            </a:endParaRPr>
          </a:p>
        </p:txBody>
      </p:sp>
      <p:sp>
        <p:nvSpPr>
          <p:cNvPr id="11" name="Title 1">
            <a:extLst>
              <a:ext uri="{FF2B5EF4-FFF2-40B4-BE49-F238E27FC236}">
                <a16:creationId xmlns:a16="http://schemas.microsoft.com/office/drawing/2014/main" id="{458C59C5-3E13-473E-A7AA-4D735E6E6478}"/>
              </a:ext>
            </a:extLst>
          </p:cNvPr>
          <p:cNvSpPr>
            <a:spLocks noGrp="1"/>
          </p:cNvSpPr>
          <p:nvPr>
            <p:ph type="title"/>
          </p:nvPr>
        </p:nvSpPr>
        <p:spPr>
          <a:xfrm>
            <a:off x="0" y="418307"/>
            <a:ext cx="8229600" cy="706437"/>
          </a:xfrm>
        </p:spPr>
        <p:txBody>
          <a:bodyPr>
            <a:noAutofit/>
          </a:bodyPr>
          <a:lstStyle/>
          <a:p>
            <a:r>
              <a:rPr lang="en-NZ" kern="0" dirty="0"/>
              <a:t>Satisfaction with Service Received</a:t>
            </a:r>
            <a:br>
              <a:rPr lang="en-NZ" kern="0" dirty="0"/>
            </a:br>
            <a:r>
              <a:rPr lang="en-NZ" kern="0" dirty="0"/>
              <a:t>When Contacted Council Offices</a:t>
            </a:r>
            <a:br>
              <a:rPr lang="en-NZ" kern="0" dirty="0"/>
            </a:br>
            <a:endParaRPr lang="en-NZ" dirty="0"/>
          </a:p>
        </p:txBody>
      </p:sp>
      <p:graphicFrame>
        <p:nvGraphicFramePr>
          <p:cNvPr id="13" name="Content Placeholder 3">
            <a:extLst>
              <a:ext uri="{FF2B5EF4-FFF2-40B4-BE49-F238E27FC236}">
                <a16:creationId xmlns:a16="http://schemas.microsoft.com/office/drawing/2014/main" id="{621AE361-AA71-47D3-B0E8-3182D6B6E6BC}"/>
              </a:ext>
            </a:extLst>
          </p:cNvPr>
          <p:cNvGraphicFramePr>
            <a:graphicFrameLocks noGrp="1"/>
          </p:cNvGraphicFramePr>
          <p:nvPr>
            <p:ph idx="1"/>
            <p:extLst>
              <p:ext uri="{D42A27DB-BD31-4B8C-83A1-F6EECF244321}">
                <p14:modId xmlns:p14="http://schemas.microsoft.com/office/powerpoint/2010/main" val="1964421903"/>
              </p:ext>
            </p:extLst>
          </p:nvPr>
        </p:nvGraphicFramePr>
        <p:xfrm>
          <a:off x="179512" y="2289190"/>
          <a:ext cx="6336704" cy="32403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Table 13">
            <a:extLst>
              <a:ext uri="{FF2B5EF4-FFF2-40B4-BE49-F238E27FC236}">
                <a16:creationId xmlns:a16="http://schemas.microsoft.com/office/drawing/2014/main" id="{24F98BAE-99DD-42B2-9082-141725A45B3B}"/>
              </a:ext>
            </a:extLst>
          </p:cNvPr>
          <p:cNvGraphicFramePr>
            <a:graphicFrameLocks noGrp="1"/>
          </p:cNvGraphicFramePr>
          <p:nvPr>
            <p:extLst>
              <p:ext uri="{D42A27DB-BD31-4B8C-83A1-F6EECF244321}">
                <p14:modId xmlns:p14="http://schemas.microsoft.com/office/powerpoint/2010/main" val="3743799243"/>
              </p:ext>
            </p:extLst>
          </p:nvPr>
        </p:nvGraphicFramePr>
        <p:xfrm>
          <a:off x="6331687" y="2060848"/>
          <a:ext cx="2556000" cy="3467520"/>
        </p:xfrm>
        <a:graphic>
          <a:graphicData uri="http://schemas.openxmlformats.org/drawingml/2006/table">
            <a:tbl>
              <a:tblPr firstRow="1" bandRow="1">
                <a:tableStyleId>{2D5ABB26-0587-4C30-8999-92F81FD0307C}</a:tableStyleId>
              </a:tblPr>
              <a:tblGrid>
                <a:gridCol w="1044000">
                  <a:extLst>
                    <a:ext uri="{9D8B030D-6E8A-4147-A177-3AD203B41FA5}">
                      <a16:colId xmlns:a16="http://schemas.microsoft.com/office/drawing/2014/main" val="20000"/>
                    </a:ext>
                  </a:extLst>
                </a:gridCol>
                <a:gridCol w="828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tblGrid>
              <a:tr h="717177">
                <a:tc>
                  <a:txBody>
                    <a:bodyPr/>
                    <a:lstStyle/>
                    <a:p>
                      <a:pPr algn="ctr"/>
                      <a:r>
                        <a:rPr lang="en-NZ" sz="1400" b="1" dirty="0">
                          <a:solidFill>
                            <a:srgbClr val="000D8C"/>
                          </a:solidFill>
                        </a:rPr>
                        <a:t>% </a:t>
                      </a:r>
                    </a:p>
                    <a:p>
                      <a:pPr algn="ctr"/>
                      <a:r>
                        <a:rPr lang="en-NZ" sz="1400" b="1" dirty="0">
                          <a:solidFill>
                            <a:srgbClr val="000D8C"/>
                          </a:solidFill>
                        </a:rPr>
                        <a:t>Not Satisfied</a:t>
                      </a:r>
                    </a:p>
                  </a:txBody>
                  <a:tcPr/>
                </a:tc>
                <a:tc>
                  <a:txBody>
                    <a:bodyPr/>
                    <a:lstStyle/>
                    <a:p>
                      <a:pPr algn="ctr"/>
                      <a:endParaRPr lang="en-NZ" sz="1400" b="1" dirty="0">
                        <a:solidFill>
                          <a:srgbClr val="000D8C"/>
                        </a:solidFill>
                      </a:endParaRPr>
                    </a:p>
                    <a:p>
                      <a:pPr algn="ctr"/>
                      <a:r>
                        <a:rPr lang="en-NZ" sz="1400" b="1" dirty="0">
                          <a:solidFill>
                            <a:srgbClr val="000D8C"/>
                          </a:solidFill>
                        </a:rPr>
                        <a:t>%</a:t>
                      </a:r>
                    </a:p>
                    <a:p>
                      <a:pPr algn="ctr"/>
                      <a:r>
                        <a:rPr lang="en-NZ" sz="1400" b="1" dirty="0">
                          <a:solidFill>
                            <a:srgbClr val="000D8C"/>
                          </a:solidFill>
                        </a:rPr>
                        <a:t>Satisfied</a:t>
                      </a:r>
                    </a:p>
                  </a:txBody>
                  <a:tcPr/>
                </a:tc>
                <a:tc>
                  <a:txBody>
                    <a:bodyPr/>
                    <a:lstStyle/>
                    <a:p>
                      <a:pPr algn="ctr"/>
                      <a:r>
                        <a:rPr lang="en-NZ" sz="1400" b="1" dirty="0">
                          <a:solidFill>
                            <a:srgbClr val="000D8C"/>
                          </a:solidFill>
                        </a:rPr>
                        <a:t>Mean Score</a:t>
                      </a:r>
                      <a:r>
                        <a:rPr lang="en-NZ" sz="1400" b="1" baseline="0" dirty="0">
                          <a:solidFill>
                            <a:srgbClr val="000D8C"/>
                          </a:solidFill>
                        </a:rPr>
                        <a:t> </a:t>
                      </a:r>
                    </a:p>
                    <a:p>
                      <a:pPr algn="ctr"/>
                      <a:r>
                        <a:rPr lang="en-NZ" sz="1400" b="1" baseline="0" dirty="0">
                          <a:solidFill>
                            <a:srgbClr val="000D8C"/>
                          </a:solidFill>
                        </a:rPr>
                        <a:t>(1-4)</a:t>
                      </a:r>
                      <a:endParaRPr lang="en-NZ" sz="1400" b="1" dirty="0">
                        <a:solidFill>
                          <a:srgbClr val="000D8C"/>
                        </a:solidFill>
                      </a:endParaRPr>
                    </a:p>
                  </a:txBody>
                  <a:tcPr/>
                </a:tc>
                <a:extLst>
                  <a:ext uri="{0D108BD9-81ED-4DB2-BD59-A6C34878D82A}">
                    <a16:rowId xmlns:a16="http://schemas.microsoft.com/office/drawing/2014/main" val="10000"/>
                  </a:ext>
                </a:extLst>
              </a:tr>
              <a:tr h="972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26</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73</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3.0</a:t>
                      </a:r>
                    </a:p>
                  </a:txBody>
                  <a:tcPr anchor="b"/>
                </a:tc>
                <a:extLst>
                  <a:ext uri="{0D108BD9-81ED-4DB2-BD59-A6C34878D82A}">
                    <a16:rowId xmlns:a16="http://schemas.microsoft.com/office/drawing/2014/main" val="725754338"/>
                  </a:ext>
                </a:extLst>
              </a:tr>
              <a:tr h="828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27</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73</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3.0</a:t>
                      </a:r>
                    </a:p>
                  </a:txBody>
                  <a:tcPr anchor="b"/>
                </a:tc>
                <a:extLst>
                  <a:ext uri="{0D108BD9-81ED-4DB2-BD59-A6C34878D82A}">
                    <a16:rowId xmlns:a16="http://schemas.microsoft.com/office/drawing/2014/main" val="10001"/>
                  </a:ext>
                </a:extLst>
              </a:tr>
              <a:tr h="936000">
                <a:tc>
                  <a:txBody>
                    <a:bodyPr/>
                    <a:lstStyle/>
                    <a:p>
                      <a:pPr marL="0" algn="ctr" defTabSz="914400" rtl="0" eaLnBrk="1" latinLnBrk="0" hangingPunct="1"/>
                      <a:endParaRPr lang="en-NZ" sz="1400" b="1" kern="1200" dirty="0">
                        <a:solidFill>
                          <a:schemeClr val="tx1">
                            <a:lumMod val="75000"/>
                            <a:lumOff val="25000"/>
                          </a:schemeClr>
                        </a:solidFill>
                        <a:latin typeface="+mn-lt"/>
                        <a:ea typeface="+mn-ea"/>
                        <a:cs typeface="+mn-cs"/>
                      </a:endParaRPr>
                    </a:p>
                  </a:txBody>
                  <a:tcPr anchor="b"/>
                </a:tc>
                <a:tc>
                  <a:txBody>
                    <a:bodyPr/>
                    <a:lstStyle/>
                    <a:p>
                      <a:pPr marL="0" algn="ctr" defTabSz="914400" rtl="0" eaLnBrk="1" latinLnBrk="0" hangingPunct="1"/>
                      <a:endParaRPr lang="en-NZ" sz="1400" b="1" kern="1200" dirty="0">
                        <a:solidFill>
                          <a:schemeClr val="tx1">
                            <a:lumMod val="75000"/>
                            <a:lumOff val="25000"/>
                          </a:schemeClr>
                        </a:solidFill>
                        <a:latin typeface="+mn-lt"/>
                        <a:ea typeface="+mn-ea"/>
                        <a:cs typeface="+mn-cs"/>
                      </a:endParaRPr>
                    </a:p>
                  </a:txBody>
                  <a:tcPr anchor="b"/>
                </a:tc>
                <a:tc>
                  <a:txBody>
                    <a:bodyPr/>
                    <a:lstStyle/>
                    <a:p>
                      <a:pPr marL="0" algn="ctr" defTabSz="914400" rtl="0" eaLnBrk="1" latinLnBrk="0" hangingPunct="1"/>
                      <a:endParaRPr lang="en-NZ" sz="1400" b="1" kern="1200" dirty="0">
                        <a:solidFill>
                          <a:schemeClr val="tx1">
                            <a:lumMod val="75000"/>
                            <a:lumOff val="25000"/>
                          </a:schemeClr>
                        </a:solidFill>
                        <a:latin typeface="+mn-lt"/>
                        <a:ea typeface="+mn-ea"/>
                        <a:cs typeface="+mn-cs"/>
                      </a:endParaRPr>
                    </a:p>
                  </a:txBody>
                  <a:tcPr anchor="b"/>
                </a:tc>
                <a:extLst>
                  <a:ext uri="{0D108BD9-81ED-4DB2-BD59-A6C34878D82A}">
                    <a16:rowId xmlns:a16="http://schemas.microsoft.com/office/drawing/2014/main" val="10002"/>
                  </a:ext>
                </a:extLst>
              </a:tr>
            </a:tbl>
          </a:graphicData>
        </a:graphic>
      </p:graphicFrame>
      <p:sp>
        <p:nvSpPr>
          <p:cNvPr id="15" name="TextBox 14">
            <a:extLst>
              <a:ext uri="{FF2B5EF4-FFF2-40B4-BE49-F238E27FC236}">
                <a16:creationId xmlns:a16="http://schemas.microsoft.com/office/drawing/2014/main" id="{8ED69213-18D2-4940-84C0-312BCF9D3B58}"/>
              </a:ext>
            </a:extLst>
          </p:cNvPr>
          <p:cNvSpPr txBox="1"/>
          <p:nvPr/>
        </p:nvSpPr>
        <p:spPr>
          <a:xfrm>
            <a:off x="192862" y="6086371"/>
            <a:ext cx="7763513" cy="307777"/>
          </a:xfrm>
          <a:prstGeom prst="rect">
            <a:avLst/>
          </a:prstGeom>
          <a:noFill/>
        </p:spPr>
        <p:txBody>
          <a:bodyPr wrap="square" rtlCol="0">
            <a:spAutoFit/>
          </a:bodyPr>
          <a:lstStyle/>
          <a:p>
            <a:r>
              <a:rPr lang="en-NZ" sz="1400" b="1" dirty="0">
                <a:solidFill>
                  <a:schemeClr val="tx1">
                    <a:lumMod val="75000"/>
                    <a:lumOff val="25000"/>
                  </a:schemeClr>
                </a:solidFill>
              </a:rPr>
              <a:t>Sample: Those who have contacted the Council offices in the last 12 months: 2018: 276 ; 2020: 293</a:t>
            </a:r>
          </a:p>
        </p:txBody>
      </p:sp>
      <p:sp>
        <p:nvSpPr>
          <p:cNvPr id="16" name="Rectangle 15">
            <a:extLst>
              <a:ext uri="{FF2B5EF4-FFF2-40B4-BE49-F238E27FC236}">
                <a16:creationId xmlns:a16="http://schemas.microsoft.com/office/drawing/2014/main" id="{787F03BC-E295-4E55-A185-B3BD804B6BDE}"/>
              </a:ext>
            </a:extLst>
          </p:cNvPr>
          <p:cNvSpPr/>
          <p:nvPr/>
        </p:nvSpPr>
        <p:spPr>
          <a:xfrm>
            <a:off x="208529" y="1187460"/>
            <a:ext cx="8679158" cy="646331"/>
          </a:xfrm>
          <a:prstGeom prst="rect">
            <a:avLst/>
          </a:prstGeom>
        </p:spPr>
        <p:txBody>
          <a:bodyPr wrap="square">
            <a:spAutoFit/>
          </a:bodyPr>
          <a:lstStyle/>
          <a:p>
            <a:pPr>
              <a:spcAft>
                <a:spcPts val="600"/>
              </a:spcAft>
            </a:pPr>
            <a:r>
              <a:rPr lang="en-NZ" sz="1800" b="1" dirty="0">
                <a:solidFill>
                  <a:srgbClr val="474747"/>
                </a:solidFill>
                <a:latin typeface="+mj-lt"/>
              </a:rPr>
              <a:t>Q: How satisfied were you with the overall service that you received when you contacted the Council offices?</a:t>
            </a:r>
          </a:p>
        </p:txBody>
      </p:sp>
    </p:spTree>
    <p:extLst>
      <p:ext uri="{BB962C8B-B14F-4D97-AF65-F5344CB8AC3E}">
        <p14:creationId xmlns:p14="http://schemas.microsoft.com/office/powerpoint/2010/main" val="2997238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26213" y="2564904"/>
            <a:ext cx="5307222" cy="584775"/>
          </a:xfrm>
          <a:prstGeom prst="rect">
            <a:avLst/>
          </a:prstGeom>
          <a:noFill/>
        </p:spPr>
        <p:txBody>
          <a:bodyPr wrap="none" rtlCol="0">
            <a:spAutoFit/>
          </a:bodyPr>
          <a:lstStyle/>
          <a:p>
            <a:pPr algn="ctr" fontAlgn="base">
              <a:spcBef>
                <a:spcPct val="0"/>
              </a:spcBef>
              <a:spcAft>
                <a:spcPct val="0"/>
              </a:spcAft>
            </a:pPr>
            <a:r>
              <a:rPr lang="en-NZ" sz="3200" b="1" dirty="0">
                <a:solidFill>
                  <a:srgbClr val="000D8C"/>
                </a:solidFill>
                <a:ea typeface="+mj-ea"/>
                <a:cs typeface="+mj-cs"/>
              </a:rPr>
              <a:t>Awareness of Council Services</a:t>
            </a:r>
          </a:p>
        </p:txBody>
      </p:sp>
      <p:sp>
        <p:nvSpPr>
          <p:cNvPr id="3" name="Slide Number Placeholder 2">
            <a:extLst>
              <a:ext uri="{FF2B5EF4-FFF2-40B4-BE49-F238E27FC236}">
                <a16:creationId xmlns:a16="http://schemas.microsoft.com/office/drawing/2014/main" id="{CCD54E80-6584-4A4D-86BC-5FDD3AE8545D}"/>
              </a:ext>
            </a:extLst>
          </p:cNvPr>
          <p:cNvSpPr>
            <a:spLocks noGrp="1"/>
          </p:cNvSpPr>
          <p:nvPr>
            <p:ph type="sldNum" sz="quarter" idx="10"/>
          </p:nvPr>
        </p:nvSpPr>
        <p:spPr>
          <a:xfrm>
            <a:off x="4067175" y="6407150"/>
            <a:ext cx="2133600" cy="365125"/>
          </a:xfrm>
        </p:spPr>
        <p:txBody>
          <a:bodyPr/>
          <a:lstStyle/>
          <a:p>
            <a:fld id="{DC127C40-BA8C-430E-A6E3-A8822CAB994A}" type="slidenum">
              <a:rPr lang="en-NZ" smtClean="0"/>
              <a:pPr/>
              <a:t>19</a:t>
            </a:fld>
            <a:endParaRPr lang="en-NZ" dirty="0"/>
          </a:p>
        </p:txBody>
      </p:sp>
    </p:spTree>
    <p:extLst>
      <p:ext uri="{BB962C8B-B14F-4D97-AF65-F5344CB8AC3E}">
        <p14:creationId xmlns:p14="http://schemas.microsoft.com/office/powerpoint/2010/main" val="850236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NZ" sz="2800" dirty="0"/>
              <a:t>Table of Contents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23182153"/>
              </p:ext>
            </p:extLst>
          </p:nvPr>
        </p:nvGraphicFramePr>
        <p:xfrm>
          <a:off x="1403648" y="1183352"/>
          <a:ext cx="6048672" cy="4737600"/>
        </p:xfrm>
        <a:graphic>
          <a:graphicData uri="http://schemas.openxmlformats.org/drawingml/2006/table">
            <a:tbl>
              <a:tblPr>
                <a:tableStyleId>{2D5ABB26-0587-4C30-8999-92F81FD0307C}</a:tableStyleId>
              </a:tblPr>
              <a:tblGrid>
                <a:gridCol w="547260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tblGrid>
              <a:tr h="288000">
                <a:tc>
                  <a:txBody>
                    <a:bodyPr/>
                    <a:lstStyle/>
                    <a:p>
                      <a:pPr marL="0" indent="0" algn="l"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Introduction</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3</a:t>
                      </a:r>
                    </a:p>
                  </a:txBody>
                  <a:tcPr marT="36000" marB="36000"/>
                </a:tc>
                <a:extLst>
                  <a:ext uri="{0D108BD9-81ED-4DB2-BD59-A6C34878D82A}">
                    <a16:rowId xmlns:a16="http://schemas.microsoft.com/office/drawing/2014/main" val="10000"/>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Research Objective</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4</a:t>
                      </a:r>
                    </a:p>
                  </a:txBody>
                  <a:tcPr marT="36000" marB="36000"/>
                </a:tc>
                <a:extLst>
                  <a:ext uri="{0D108BD9-81ED-4DB2-BD59-A6C34878D82A}">
                    <a16:rowId xmlns:a16="http://schemas.microsoft.com/office/drawing/2014/main" val="10001"/>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Research Methodology</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5</a:t>
                      </a:r>
                    </a:p>
                  </a:txBody>
                  <a:tcPr marT="36000" marB="36000"/>
                </a:tc>
                <a:extLst>
                  <a:ext uri="{0D108BD9-81ED-4DB2-BD59-A6C34878D82A}">
                    <a16:rowId xmlns:a16="http://schemas.microsoft.com/office/drawing/2014/main" val="4235094305"/>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Sample Structure</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7</a:t>
                      </a:r>
                    </a:p>
                  </a:txBody>
                  <a:tcPr marT="36000" marB="36000"/>
                </a:tc>
                <a:extLst>
                  <a:ext uri="{0D108BD9-81ED-4DB2-BD59-A6C34878D82A}">
                    <a16:rowId xmlns:a16="http://schemas.microsoft.com/office/drawing/2014/main" val="922655846"/>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000D8C"/>
                          </a:solidFill>
                          <a:latin typeface="+mn-lt"/>
                          <a:ea typeface="+mn-ea"/>
                          <a:cs typeface="+mn-cs"/>
                        </a:rPr>
                        <a:t>Executive Summary</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000D8C"/>
                          </a:solidFill>
                          <a:latin typeface="+mn-lt"/>
                          <a:ea typeface="+mn-ea"/>
                          <a:cs typeface="+mn-cs"/>
                        </a:rPr>
                        <a:t>9</a:t>
                      </a:r>
                    </a:p>
                  </a:txBody>
                  <a:tcPr marT="36000" marB="36000"/>
                </a:tc>
                <a:extLst>
                  <a:ext uri="{0D108BD9-81ED-4DB2-BD59-A6C34878D82A}">
                    <a16:rowId xmlns:a16="http://schemas.microsoft.com/office/drawing/2014/main" val="1942202840"/>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Main Findings</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13</a:t>
                      </a:r>
                    </a:p>
                  </a:txBody>
                  <a:tcPr marT="36000" marB="36000"/>
                </a:tc>
                <a:extLst>
                  <a:ext uri="{0D108BD9-81ED-4DB2-BD59-A6C34878D82A}">
                    <a16:rowId xmlns:a16="http://schemas.microsoft.com/office/drawing/2014/main" val="2872184507"/>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Overall Satisfaction</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14</a:t>
                      </a:r>
                    </a:p>
                  </a:txBody>
                  <a:tcPr marT="36000" marB="36000"/>
                </a:tc>
                <a:extLst>
                  <a:ext uri="{0D108BD9-81ED-4DB2-BD59-A6C34878D82A}">
                    <a16:rowId xmlns:a16="http://schemas.microsoft.com/office/drawing/2014/main" val="671248166"/>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Service Received from Council Staff</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16</a:t>
                      </a:r>
                    </a:p>
                  </a:txBody>
                  <a:tcPr marT="36000" marB="36000"/>
                </a:tc>
                <a:extLst>
                  <a:ext uri="{0D108BD9-81ED-4DB2-BD59-A6C34878D82A}">
                    <a16:rowId xmlns:a16="http://schemas.microsoft.com/office/drawing/2014/main" val="266973947"/>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Awareness of Council Services</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19</a:t>
                      </a:r>
                    </a:p>
                  </a:txBody>
                  <a:tcPr marT="36000" marB="36000"/>
                </a:tc>
                <a:extLst>
                  <a:ext uri="{0D108BD9-81ED-4DB2-BD59-A6C34878D82A}">
                    <a16:rowId xmlns:a16="http://schemas.microsoft.com/office/drawing/2014/main" val="990911413"/>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Household Waste &amp; Recycling Collection Service</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21</a:t>
                      </a:r>
                    </a:p>
                  </a:txBody>
                  <a:tcPr marT="36000" marB="36000"/>
                </a:tc>
                <a:extLst>
                  <a:ext uri="{0D108BD9-81ED-4DB2-BD59-A6C34878D82A}">
                    <a16:rowId xmlns:a16="http://schemas.microsoft.com/office/drawing/2014/main" val="1680609510"/>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Council’s Dog Registration Service</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24</a:t>
                      </a:r>
                    </a:p>
                  </a:txBody>
                  <a:tcPr marT="36000" marB="36000"/>
                </a:tc>
                <a:extLst>
                  <a:ext uri="{0D108BD9-81ED-4DB2-BD59-A6C34878D82A}">
                    <a16:rowId xmlns:a16="http://schemas.microsoft.com/office/drawing/2014/main" val="3245918537"/>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Satisfaction with Council Services</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27</a:t>
                      </a:r>
                    </a:p>
                  </a:txBody>
                  <a:tcPr marT="36000" marB="36000"/>
                </a:tc>
                <a:extLst>
                  <a:ext uri="{0D108BD9-81ED-4DB2-BD59-A6C34878D82A}">
                    <a16:rowId xmlns:a16="http://schemas.microsoft.com/office/drawing/2014/main" val="3935213527"/>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Council’s Consent Service</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30</a:t>
                      </a:r>
                    </a:p>
                  </a:txBody>
                  <a:tcPr marT="36000" marB="36000"/>
                </a:tc>
                <a:extLst>
                  <a:ext uri="{0D108BD9-81ED-4DB2-BD59-A6C34878D82A}">
                    <a16:rowId xmlns:a16="http://schemas.microsoft.com/office/drawing/2014/main" val="1131546799"/>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Contacting the Council</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33</a:t>
                      </a:r>
                    </a:p>
                  </a:txBody>
                  <a:tcPr marT="36000" marB="36000"/>
                </a:tc>
                <a:extLst>
                  <a:ext uri="{0D108BD9-81ED-4DB2-BD59-A6C34878D82A}">
                    <a16:rowId xmlns:a16="http://schemas.microsoft.com/office/drawing/2014/main" val="1408440488"/>
                  </a:ext>
                </a:extLst>
              </a:tr>
              <a:tr h="288000">
                <a:tc>
                  <a:txBody>
                    <a:bodyPr/>
                    <a:lstStyle/>
                    <a:p>
                      <a:pPr marL="0" indent="0" algn="l" rtl="0" eaLnBrk="1" fontAlgn="base" hangingPunct="1">
                        <a:spcBef>
                          <a:spcPct val="20000"/>
                        </a:spcBef>
                        <a:spcAft>
                          <a:spcPct val="0"/>
                        </a:spcAft>
                        <a:buFont typeface="Arial" charset="0"/>
                        <a:buNone/>
                        <a:tabLst>
                          <a:tab pos="173038" algn="l"/>
                          <a:tab pos="358775" algn="l"/>
                        </a:tabLst>
                      </a:pPr>
                      <a:r>
                        <a:rPr lang="en-NZ" sz="1600" b="1" kern="1200" dirty="0">
                          <a:solidFill>
                            <a:srgbClr val="474747"/>
                          </a:solidFill>
                          <a:latin typeface="+mn-lt"/>
                          <a:ea typeface="+mn-ea"/>
                          <a:cs typeface="+mn-cs"/>
                        </a:rPr>
                        <a:t>	Further Comments About Council Services</a:t>
                      </a:r>
                    </a:p>
                  </a:txBody>
                  <a:tcPr marT="36000" marB="36000"/>
                </a:tc>
                <a:tc>
                  <a:txBody>
                    <a:bodyPr/>
                    <a:lstStyle/>
                    <a:p>
                      <a:pPr marL="0" indent="0" algn="r" rtl="0" eaLnBrk="1" fontAlgn="base" hangingPunct="1">
                        <a:spcBef>
                          <a:spcPct val="20000"/>
                        </a:spcBef>
                        <a:spcAft>
                          <a:spcPct val="0"/>
                        </a:spcAft>
                        <a:buFont typeface="Arial" charset="0"/>
                        <a:buNone/>
                      </a:pPr>
                      <a:r>
                        <a:rPr lang="en-NZ" sz="1600" b="1" kern="1200" dirty="0">
                          <a:solidFill>
                            <a:srgbClr val="474747"/>
                          </a:solidFill>
                          <a:latin typeface="+mn-lt"/>
                          <a:ea typeface="+mn-ea"/>
                          <a:cs typeface="+mn-cs"/>
                        </a:rPr>
                        <a:t>36</a:t>
                      </a:r>
                    </a:p>
                  </a:txBody>
                  <a:tcPr marT="36000" marB="36000"/>
                </a:tc>
                <a:extLst>
                  <a:ext uri="{0D108BD9-81ED-4DB2-BD59-A6C34878D82A}">
                    <a16:rowId xmlns:a16="http://schemas.microsoft.com/office/drawing/2014/main" val="1104807068"/>
                  </a:ext>
                </a:extLst>
              </a:tr>
            </a:tbl>
          </a:graphicData>
        </a:graphic>
      </p:graphicFrame>
      <p:sp>
        <p:nvSpPr>
          <p:cNvPr id="2" name="Slide Number Placeholder 1"/>
          <p:cNvSpPr>
            <a:spLocks noGrp="1"/>
          </p:cNvSpPr>
          <p:nvPr>
            <p:ph type="sldNum" sz="quarter" idx="10"/>
          </p:nvPr>
        </p:nvSpPr>
        <p:spPr/>
        <p:txBody>
          <a:bodyPr/>
          <a:lstStyle/>
          <a:p>
            <a:fld id="{DC127C40-BA8C-430E-A6E3-A8822CAB994A}" type="slidenum">
              <a:rPr lang="en-NZ" smtClean="0"/>
              <a:pPr/>
              <a:t>2</a:t>
            </a:fld>
            <a:endParaRPr lang="en-NZ" dirty="0"/>
          </a:p>
        </p:txBody>
      </p:sp>
      <p:sp>
        <p:nvSpPr>
          <p:cNvPr id="5" name="Rectangle 4"/>
          <p:cNvSpPr/>
          <p:nvPr/>
        </p:nvSpPr>
        <p:spPr>
          <a:xfrm>
            <a:off x="323528" y="5994190"/>
            <a:ext cx="7848872" cy="560795"/>
          </a:xfrm>
          <a:prstGeom prst="rect">
            <a:avLst/>
          </a:prstGeom>
        </p:spPr>
        <p:txBody>
          <a:bodyPr wrap="square">
            <a:spAutoFit/>
          </a:bodyPr>
          <a:lstStyle/>
          <a:p>
            <a:pPr>
              <a:lnSpc>
                <a:spcPct val="115000"/>
              </a:lnSpc>
              <a:spcAft>
                <a:spcPts val="1000"/>
              </a:spcAft>
            </a:pPr>
            <a:r>
              <a:rPr lang="en-NZ" sz="900" b="1" dirty="0">
                <a:solidFill>
                  <a:srgbClr val="474747"/>
                </a:solidFill>
                <a:latin typeface="Calibri"/>
                <a:ea typeface="Calibri"/>
                <a:cs typeface="Times New Roman"/>
              </a:rPr>
              <a:t>Disclaimer: The Company’s liability in relation to any error caused by the negligence or otherwise of the Company in any reports or tabulations supplied to the Client is limited solely to the Company using its best endeavours to correct the error at its own expense.  The Company will not be liable for the consequences of the error beyond the provision of the corrected reports and tabulations.</a:t>
            </a:r>
            <a:endParaRPr lang="en-NZ" sz="900" dirty="0">
              <a:solidFill>
                <a:srgbClr val="474747"/>
              </a:solidFill>
              <a:latin typeface="Calibri"/>
              <a:ea typeface="Calibri"/>
              <a:cs typeface="Times New Roman"/>
            </a:endParaRPr>
          </a:p>
        </p:txBody>
      </p:sp>
    </p:spTree>
    <p:extLst>
      <p:ext uri="{BB962C8B-B14F-4D97-AF65-F5344CB8AC3E}">
        <p14:creationId xmlns:p14="http://schemas.microsoft.com/office/powerpoint/2010/main" val="1037584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06437"/>
          </a:xfrm>
        </p:spPr>
        <p:txBody>
          <a:bodyPr>
            <a:normAutofit/>
          </a:bodyPr>
          <a:lstStyle/>
          <a:p>
            <a:r>
              <a:rPr lang="en-NZ" dirty="0"/>
              <a:t>Awareness of Council Services</a:t>
            </a:r>
          </a:p>
        </p:txBody>
      </p:sp>
      <p:sp>
        <p:nvSpPr>
          <p:cNvPr id="5" name="Slide Number Placeholder 4"/>
          <p:cNvSpPr>
            <a:spLocks noGrp="1"/>
          </p:cNvSpPr>
          <p:nvPr>
            <p:ph type="sldNum" sz="quarter" idx="10"/>
          </p:nvPr>
        </p:nvSpPr>
        <p:spPr/>
        <p:txBody>
          <a:bodyPr/>
          <a:lstStyle/>
          <a:p>
            <a:fld id="{DC127C40-BA8C-430E-A6E3-A8822CAB994A}" type="slidenum">
              <a:rPr lang="en-NZ" smtClean="0"/>
              <a:pPr/>
              <a:t>20</a:t>
            </a:fld>
            <a:endParaRPr lang="en-NZ" dirty="0"/>
          </a:p>
        </p:txBody>
      </p:sp>
      <p:sp>
        <p:nvSpPr>
          <p:cNvPr id="10" name="Rectangle 9">
            <a:extLst>
              <a:ext uri="{FF2B5EF4-FFF2-40B4-BE49-F238E27FC236}">
                <a16:creationId xmlns:a16="http://schemas.microsoft.com/office/drawing/2014/main" id="{A56BDF6D-131D-41B9-8C27-0D8D8C0A9C69}"/>
              </a:ext>
            </a:extLst>
          </p:cNvPr>
          <p:cNvSpPr/>
          <p:nvPr/>
        </p:nvSpPr>
        <p:spPr>
          <a:xfrm>
            <a:off x="208529" y="1187460"/>
            <a:ext cx="8679158" cy="923330"/>
          </a:xfrm>
          <a:prstGeom prst="rect">
            <a:avLst/>
          </a:prstGeom>
        </p:spPr>
        <p:txBody>
          <a:bodyPr wrap="square">
            <a:spAutoFit/>
          </a:bodyPr>
          <a:lstStyle/>
          <a:p>
            <a:pPr>
              <a:spcAft>
                <a:spcPts val="600"/>
              </a:spcAft>
            </a:pPr>
            <a:r>
              <a:rPr lang="en-NZ" sz="1800" b="1" dirty="0">
                <a:solidFill>
                  <a:srgbClr val="474747"/>
                </a:solidFill>
                <a:latin typeface="+mj-lt"/>
              </a:rPr>
              <a:t>Q: Hurunui District Council is the provider of a number of services and activities in the area. Please tell me if you are aware that Hurunui </a:t>
            </a:r>
            <a:r>
              <a:rPr lang="en-NZ" b="1" dirty="0">
                <a:solidFill>
                  <a:srgbClr val="474747"/>
                </a:solidFill>
                <a:latin typeface="+mj-lt"/>
              </a:rPr>
              <a:t>District Council is responsible for administering the following services</a:t>
            </a:r>
            <a:r>
              <a:rPr lang="en-NZ" sz="1800" b="1" dirty="0">
                <a:solidFill>
                  <a:srgbClr val="474747"/>
                </a:solidFill>
                <a:latin typeface="+mj-lt"/>
              </a:rPr>
              <a:t>?</a:t>
            </a:r>
          </a:p>
        </p:txBody>
      </p:sp>
      <p:graphicFrame>
        <p:nvGraphicFramePr>
          <p:cNvPr id="11" name="Chart 10">
            <a:extLst>
              <a:ext uri="{FF2B5EF4-FFF2-40B4-BE49-F238E27FC236}">
                <a16:creationId xmlns:a16="http://schemas.microsoft.com/office/drawing/2014/main" id="{BC71F18F-8EB2-469A-803A-9A70A710D8DB}"/>
              </a:ext>
            </a:extLst>
          </p:cNvPr>
          <p:cNvGraphicFramePr/>
          <p:nvPr>
            <p:extLst>
              <p:ext uri="{D42A27DB-BD31-4B8C-83A1-F6EECF244321}">
                <p14:modId xmlns:p14="http://schemas.microsoft.com/office/powerpoint/2010/main" val="2838073890"/>
              </p:ext>
            </p:extLst>
          </p:nvPr>
        </p:nvGraphicFramePr>
        <p:xfrm>
          <a:off x="755576" y="2169134"/>
          <a:ext cx="7272808"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C9C738C-6D47-4278-8FD6-FF27AE3597E7}"/>
              </a:ext>
            </a:extLst>
          </p:cNvPr>
          <p:cNvSpPr txBox="1"/>
          <p:nvPr/>
        </p:nvSpPr>
        <p:spPr>
          <a:xfrm>
            <a:off x="192863" y="6086371"/>
            <a:ext cx="7416824" cy="307777"/>
          </a:xfrm>
          <a:prstGeom prst="rect">
            <a:avLst/>
          </a:prstGeom>
          <a:noFill/>
        </p:spPr>
        <p:txBody>
          <a:bodyPr wrap="square" rtlCol="0">
            <a:spAutoFit/>
          </a:bodyPr>
          <a:lstStyle/>
          <a:p>
            <a:r>
              <a:rPr lang="en-NZ" sz="1400" b="1" dirty="0">
                <a:solidFill>
                  <a:schemeClr val="tx1">
                    <a:lumMod val="75000"/>
                    <a:lumOff val="25000"/>
                  </a:schemeClr>
                </a:solidFill>
              </a:rPr>
              <a:t>Total sample: 2018: 372 , 2020: 395 </a:t>
            </a:r>
          </a:p>
        </p:txBody>
      </p:sp>
    </p:spTree>
    <p:extLst>
      <p:ext uri="{BB962C8B-B14F-4D97-AF65-F5344CB8AC3E}">
        <p14:creationId xmlns:p14="http://schemas.microsoft.com/office/powerpoint/2010/main" val="2235464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2632162"/>
            <a:ext cx="7848872" cy="523220"/>
          </a:xfrm>
          <a:prstGeom prst="rect">
            <a:avLst/>
          </a:prstGeom>
          <a:noFill/>
        </p:spPr>
        <p:txBody>
          <a:bodyPr wrap="square" rtlCol="0">
            <a:spAutoFit/>
          </a:bodyPr>
          <a:lstStyle/>
          <a:p>
            <a:pPr algn="ctr" fontAlgn="base">
              <a:spcBef>
                <a:spcPct val="0"/>
              </a:spcBef>
              <a:spcAft>
                <a:spcPct val="0"/>
              </a:spcAft>
            </a:pPr>
            <a:r>
              <a:rPr lang="en-NZ" sz="2800" b="1" dirty="0">
                <a:solidFill>
                  <a:srgbClr val="000D8C"/>
                </a:solidFill>
                <a:ea typeface="+mj-ea"/>
                <a:cs typeface="+mj-cs"/>
              </a:rPr>
              <a:t>Household Waste &amp; Recycling Collection Service</a:t>
            </a:r>
          </a:p>
        </p:txBody>
      </p:sp>
      <p:sp>
        <p:nvSpPr>
          <p:cNvPr id="4" name="Slide Number Placeholder 2">
            <a:extLst>
              <a:ext uri="{FF2B5EF4-FFF2-40B4-BE49-F238E27FC236}">
                <a16:creationId xmlns:a16="http://schemas.microsoft.com/office/drawing/2014/main" id="{DB3BB768-3AA9-42BF-BC1F-13CABF8DE3B1}"/>
              </a:ext>
            </a:extLst>
          </p:cNvPr>
          <p:cNvSpPr>
            <a:spLocks noGrp="1"/>
          </p:cNvSpPr>
          <p:nvPr>
            <p:ph type="sldNum" sz="quarter" idx="10"/>
          </p:nvPr>
        </p:nvSpPr>
        <p:spPr>
          <a:xfrm>
            <a:off x="4067175" y="6407150"/>
            <a:ext cx="2133600" cy="365125"/>
          </a:xfrm>
        </p:spPr>
        <p:txBody>
          <a:bodyPr/>
          <a:lstStyle/>
          <a:p>
            <a:fld id="{DC127C40-BA8C-430E-A6E3-A8822CAB994A}" type="slidenum">
              <a:rPr lang="en-NZ" smtClean="0"/>
              <a:pPr/>
              <a:t>21</a:t>
            </a:fld>
            <a:endParaRPr lang="en-NZ" dirty="0"/>
          </a:p>
        </p:txBody>
      </p:sp>
    </p:spTree>
    <p:extLst>
      <p:ext uri="{BB962C8B-B14F-4D97-AF65-F5344CB8AC3E}">
        <p14:creationId xmlns:p14="http://schemas.microsoft.com/office/powerpoint/2010/main" val="3734688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C127C40-BA8C-430E-A6E3-A8822CAB994A}" type="slidenum">
              <a:rPr lang="en-NZ">
                <a:solidFill>
                  <a:prstClr val="white">
                    <a:lumMod val="50000"/>
                  </a:prstClr>
                </a:solidFill>
              </a:rPr>
              <a:pPr/>
              <a:t>22</a:t>
            </a:fld>
            <a:endParaRPr lang="en-NZ" dirty="0">
              <a:solidFill>
                <a:prstClr val="white">
                  <a:lumMod val="50000"/>
                </a:prstClr>
              </a:solidFill>
            </a:endParaRPr>
          </a:p>
        </p:txBody>
      </p:sp>
      <p:sp>
        <p:nvSpPr>
          <p:cNvPr id="11" name="Title 1">
            <a:extLst>
              <a:ext uri="{FF2B5EF4-FFF2-40B4-BE49-F238E27FC236}">
                <a16:creationId xmlns:a16="http://schemas.microsoft.com/office/drawing/2014/main" id="{458C59C5-3E13-473E-A7AA-4D735E6E6478}"/>
              </a:ext>
            </a:extLst>
          </p:cNvPr>
          <p:cNvSpPr>
            <a:spLocks noGrp="1"/>
          </p:cNvSpPr>
          <p:nvPr>
            <p:ph type="title"/>
          </p:nvPr>
        </p:nvSpPr>
        <p:spPr>
          <a:xfrm>
            <a:off x="-47625" y="392828"/>
            <a:ext cx="8229600" cy="706437"/>
          </a:xfrm>
        </p:spPr>
        <p:txBody>
          <a:bodyPr>
            <a:noAutofit/>
          </a:bodyPr>
          <a:lstStyle/>
          <a:p>
            <a:r>
              <a:rPr lang="en-NZ" dirty="0"/>
              <a:t>Household Waste &amp; Recycling Collection</a:t>
            </a:r>
            <a:br>
              <a:rPr lang="en-NZ" kern="0" dirty="0">
                <a:solidFill>
                  <a:srgbClr val="003366"/>
                </a:solidFill>
              </a:rPr>
            </a:br>
            <a:endParaRPr lang="en-NZ" dirty="0"/>
          </a:p>
        </p:txBody>
      </p:sp>
      <p:sp>
        <p:nvSpPr>
          <p:cNvPr id="16" name="Rectangle 15">
            <a:extLst>
              <a:ext uri="{FF2B5EF4-FFF2-40B4-BE49-F238E27FC236}">
                <a16:creationId xmlns:a16="http://schemas.microsoft.com/office/drawing/2014/main" id="{787F03BC-E295-4E55-A185-B3BD804B6BDE}"/>
              </a:ext>
            </a:extLst>
          </p:cNvPr>
          <p:cNvSpPr/>
          <p:nvPr/>
        </p:nvSpPr>
        <p:spPr>
          <a:xfrm>
            <a:off x="208529" y="1187460"/>
            <a:ext cx="8679158" cy="369332"/>
          </a:xfrm>
          <a:prstGeom prst="rect">
            <a:avLst/>
          </a:prstGeom>
        </p:spPr>
        <p:txBody>
          <a:bodyPr wrap="square">
            <a:spAutoFit/>
          </a:bodyPr>
          <a:lstStyle/>
          <a:p>
            <a:pPr>
              <a:spcAft>
                <a:spcPts val="600"/>
              </a:spcAft>
            </a:pPr>
            <a:r>
              <a:rPr lang="en-NZ" sz="1800" b="1" dirty="0">
                <a:solidFill>
                  <a:srgbClr val="474747"/>
                </a:solidFill>
                <a:latin typeface="+mj-lt"/>
              </a:rPr>
              <a:t>Q: Do you have your household waste and recycling collected by the Council</a:t>
            </a:r>
            <a:r>
              <a:rPr lang="en-NZ" b="1" dirty="0">
                <a:solidFill>
                  <a:srgbClr val="474747"/>
                </a:solidFill>
                <a:latin typeface="+mj-lt"/>
              </a:rPr>
              <a:t>?</a:t>
            </a:r>
            <a:endParaRPr lang="en-NZ" sz="1800" b="1" dirty="0">
              <a:solidFill>
                <a:srgbClr val="474747"/>
              </a:solidFill>
              <a:latin typeface="+mj-lt"/>
            </a:endParaRPr>
          </a:p>
        </p:txBody>
      </p:sp>
      <p:sp>
        <p:nvSpPr>
          <p:cNvPr id="7" name="TextBox 6">
            <a:extLst>
              <a:ext uri="{FF2B5EF4-FFF2-40B4-BE49-F238E27FC236}">
                <a16:creationId xmlns:a16="http://schemas.microsoft.com/office/drawing/2014/main" id="{F4593470-2BE2-4F74-900F-E55EFDF4193D}"/>
              </a:ext>
            </a:extLst>
          </p:cNvPr>
          <p:cNvSpPr txBox="1"/>
          <p:nvPr/>
        </p:nvSpPr>
        <p:spPr>
          <a:xfrm>
            <a:off x="192863" y="6086371"/>
            <a:ext cx="7416824" cy="307777"/>
          </a:xfrm>
          <a:prstGeom prst="rect">
            <a:avLst/>
          </a:prstGeom>
          <a:noFill/>
        </p:spPr>
        <p:txBody>
          <a:bodyPr wrap="square" rtlCol="0">
            <a:spAutoFit/>
          </a:bodyPr>
          <a:lstStyle/>
          <a:p>
            <a:r>
              <a:rPr lang="en-NZ" sz="1400" b="1" dirty="0">
                <a:solidFill>
                  <a:schemeClr val="tx1">
                    <a:lumMod val="75000"/>
                    <a:lumOff val="25000"/>
                  </a:schemeClr>
                </a:solidFill>
              </a:rPr>
              <a:t>Total sample: 2018: 372 , 2020: 395 </a:t>
            </a:r>
          </a:p>
        </p:txBody>
      </p:sp>
      <p:graphicFrame>
        <p:nvGraphicFramePr>
          <p:cNvPr id="9" name="Content Placeholder 3">
            <a:extLst>
              <a:ext uri="{FF2B5EF4-FFF2-40B4-BE49-F238E27FC236}">
                <a16:creationId xmlns:a16="http://schemas.microsoft.com/office/drawing/2014/main" id="{CFFDFE3D-220C-463A-AF0E-73F0720D8C14}"/>
              </a:ext>
            </a:extLst>
          </p:cNvPr>
          <p:cNvGraphicFramePr>
            <a:graphicFrameLocks noGrp="1"/>
          </p:cNvGraphicFramePr>
          <p:nvPr>
            <p:ph idx="1"/>
            <p:extLst>
              <p:ext uri="{D42A27DB-BD31-4B8C-83A1-F6EECF244321}">
                <p14:modId xmlns:p14="http://schemas.microsoft.com/office/powerpoint/2010/main" val="180361513"/>
              </p:ext>
            </p:extLst>
          </p:nvPr>
        </p:nvGraphicFramePr>
        <p:xfrm>
          <a:off x="755575" y="1921986"/>
          <a:ext cx="8132111" cy="35407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8689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3">
            <a:extLst>
              <a:ext uri="{FF2B5EF4-FFF2-40B4-BE49-F238E27FC236}">
                <a16:creationId xmlns:a16="http://schemas.microsoft.com/office/drawing/2014/main" id="{C59F5746-13C9-4DCD-9986-CE9A19F7B62C}"/>
              </a:ext>
            </a:extLst>
          </p:cNvPr>
          <p:cNvGraphicFramePr>
            <a:graphicFrameLocks noGrp="1"/>
          </p:cNvGraphicFramePr>
          <p:nvPr>
            <p:ph idx="1"/>
            <p:extLst>
              <p:ext uri="{D42A27DB-BD31-4B8C-83A1-F6EECF244321}">
                <p14:modId xmlns:p14="http://schemas.microsoft.com/office/powerpoint/2010/main" val="1472456841"/>
              </p:ext>
            </p:extLst>
          </p:nvPr>
        </p:nvGraphicFramePr>
        <p:xfrm>
          <a:off x="179512" y="2708919"/>
          <a:ext cx="6336704" cy="3278294"/>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0"/>
          </p:nvPr>
        </p:nvSpPr>
        <p:spPr/>
        <p:txBody>
          <a:bodyPr/>
          <a:lstStyle/>
          <a:p>
            <a:fld id="{DC127C40-BA8C-430E-A6E3-A8822CAB994A}" type="slidenum">
              <a:rPr lang="en-NZ">
                <a:solidFill>
                  <a:prstClr val="white">
                    <a:lumMod val="50000"/>
                  </a:prstClr>
                </a:solidFill>
              </a:rPr>
              <a:pPr/>
              <a:t>23</a:t>
            </a:fld>
            <a:endParaRPr lang="en-NZ" dirty="0">
              <a:solidFill>
                <a:prstClr val="white">
                  <a:lumMod val="50000"/>
                </a:prstClr>
              </a:solidFill>
            </a:endParaRPr>
          </a:p>
        </p:txBody>
      </p:sp>
      <p:sp>
        <p:nvSpPr>
          <p:cNvPr id="11" name="Title 1">
            <a:extLst>
              <a:ext uri="{FF2B5EF4-FFF2-40B4-BE49-F238E27FC236}">
                <a16:creationId xmlns:a16="http://schemas.microsoft.com/office/drawing/2014/main" id="{458C59C5-3E13-473E-A7AA-4D735E6E6478}"/>
              </a:ext>
            </a:extLst>
          </p:cNvPr>
          <p:cNvSpPr>
            <a:spLocks noGrp="1"/>
          </p:cNvSpPr>
          <p:nvPr>
            <p:ph type="title"/>
          </p:nvPr>
        </p:nvSpPr>
        <p:spPr>
          <a:xfrm>
            <a:off x="0" y="418307"/>
            <a:ext cx="8229600" cy="706437"/>
          </a:xfrm>
        </p:spPr>
        <p:txBody>
          <a:bodyPr>
            <a:noAutofit/>
          </a:bodyPr>
          <a:lstStyle/>
          <a:p>
            <a:r>
              <a:rPr lang="en-NZ" dirty="0"/>
              <a:t>Satisfaction with Household Waste</a:t>
            </a:r>
            <a:br>
              <a:rPr lang="en-NZ" dirty="0"/>
            </a:br>
            <a:r>
              <a:rPr lang="en-NZ" dirty="0"/>
              <a:t>&amp; Recycling Collection Service</a:t>
            </a:r>
            <a:br>
              <a:rPr lang="en-NZ" kern="0" dirty="0">
                <a:solidFill>
                  <a:srgbClr val="003366"/>
                </a:solidFill>
              </a:rPr>
            </a:br>
            <a:endParaRPr lang="en-NZ" dirty="0"/>
          </a:p>
        </p:txBody>
      </p:sp>
      <p:sp>
        <p:nvSpPr>
          <p:cNvPr id="15" name="TextBox 14">
            <a:extLst>
              <a:ext uri="{FF2B5EF4-FFF2-40B4-BE49-F238E27FC236}">
                <a16:creationId xmlns:a16="http://schemas.microsoft.com/office/drawing/2014/main" id="{8ED69213-18D2-4940-84C0-312BCF9D3B58}"/>
              </a:ext>
            </a:extLst>
          </p:cNvPr>
          <p:cNvSpPr txBox="1"/>
          <p:nvPr/>
        </p:nvSpPr>
        <p:spPr>
          <a:xfrm>
            <a:off x="192862" y="6086371"/>
            <a:ext cx="8339577" cy="307777"/>
          </a:xfrm>
          <a:prstGeom prst="rect">
            <a:avLst/>
          </a:prstGeom>
          <a:noFill/>
        </p:spPr>
        <p:txBody>
          <a:bodyPr wrap="square" rtlCol="0">
            <a:spAutoFit/>
          </a:bodyPr>
          <a:lstStyle/>
          <a:p>
            <a:r>
              <a:rPr lang="en-NZ" sz="1400" b="1" dirty="0">
                <a:solidFill>
                  <a:schemeClr val="tx1">
                    <a:lumMod val="75000"/>
                    <a:lumOff val="25000"/>
                  </a:schemeClr>
                </a:solidFill>
              </a:rPr>
              <a:t>Sample: Those who have their household waste and recycling collected by the Council: 2018: 225; 2020: 203</a:t>
            </a:r>
          </a:p>
        </p:txBody>
      </p:sp>
      <p:sp>
        <p:nvSpPr>
          <p:cNvPr id="16" name="Rectangle 15">
            <a:extLst>
              <a:ext uri="{FF2B5EF4-FFF2-40B4-BE49-F238E27FC236}">
                <a16:creationId xmlns:a16="http://schemas.microsoft.com/office/drawing/2014/main" id="{787F03BC-E295-4E55-A185-B3BD804B6BDE}"/>
              </a:ext>
            </a:extLst>
          </p:cNvPr>
          <p:cNvSpPr/>
          <p:nvPr/>
        </p:nvSpPr>
        <p:spPr>
          <a:xfrm>
            <a:off x="208529" y="1187460"/>
            <a:ext cx="8679158" cy="723275"/>
          </a:xfrm>
          <a:prstGeom prst="rect">
            <a:avLst/>
          </a:prstGeom>
        </p:spPr>
        <p:txBody>
          <a:bodyPr wrap="square">
            <a:spAutoFit/>
          </a:bodyPr>
          <a:lstStyle/>
          <a:p>
            <a:pPr>
              <a:spcAft>
                <a:spcPts val="600"/>
              </a:spcAft>
            </a:pPr>
            <a:r>
              <a:rPr lang="en-NZ" sz="1800" b="1" dirty="0">
                <a:solidFill>
                  <a:srgbClr val="474747"/>
                </a:solidFill>
                <a:latin typeface="+mj-lt"/>
              </a:rPr>
              <a:t>Q: How satisfied are you with the household waste collection service provided?</a:t>
            </a:r>
          </a:p>
          <a:p>
            <a:r>
              <a:rPr lang="en-NZ" b="1" dirty="0">
                <a:solidFill>
                  <a:srgbClr val="474747"/>
                </a:solidFill>
                <a:latin typeface="+mj-lt"/>
              </a:rPr>
              <a:t>Q: How satisfied are you with the household recycling collection service provided?</a:t>
            </a:r>
            <a:endParaRPr lang="en-NZ" sz="1800" b="1" dirty="0">
              <a:solidFill>
                <a:srgbClr val="474747"/>
              </a:solidFill>
              <a:latin typeface="+mj-lt"/>
            </a:endParaRPr>
          </a:p>
        </p:txBody>
      </p:sp>
      <p:graphicFrame>
        <p:nvGraphicFramePr>
          <p:cNvPr id="10" name="Table 7">
            <a:extLst>
              <a:ext uri="{FF2B5EF4-FFF2-40B4-BE49-F238E27FC236}">
                <a16:creationId xmlns:a16="http://schemas.microsoft.com/office/drawing/2014/main" id="{F705AF2F-35F1-4FCE-8C7F-4E3D55D5CCC1}"/>
              </a:ext>
            </a:extLst>
          </p:cNvPr>
          <p:cNvGraphicFramePr>
            <a:graphicFrameLocks noGrp="1"/>
          </p:cNvGraphicFramePr>
          <p:nvPr>
            <p:extLst>
              <p:ext uri="{D42A27DB-BD31-4B8C-83A1-F6EECF244321}">
                <p14:modId xmlns:p14="http://schemas.microsoft.com/office/powerpoint/2010/main" val="4050693203"/>
              </p:ext>
            </p:extLst>
          </p:nvPr>
        </p:nvGraphicFramePr>
        <p:xfrm>
          <a:off x="216480" y="3255800"/>
          <a:ext cx="8712000" cy="2520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760792494"/>
                    </a:ext>
                  </a:extLst>
                </a:gridCol>
                <a:gridCol w="6732000">
                  <a:extLst>
                    <a:ext uri="{9D8B030D-6E8A-4147-A177-3AD203B41FA5}">
                      <a16:colId xmlns:a16="http://schemas.microsoft.com/office/drawing/2014/main" val="1574958720"/>
                    </a:ext>
                  </a:extLst>
                </a:gridCol>
              </a:tblGrid>
              <a:tr h="1260000">
                <a:tc>
                  <a:txBody>
                    <a:bodyPr/>
                    <a:lstStyle/>
                    <a:p>
                      <a:pPr algn="ctr" fontAlgn="b"/>
                      <a:r>
                        <a:rPr lang="en-NZ" sz="1400" b="1" i="0" u="none" strike="noStrike" dirty="0">
                          <a:solidFill>
                            <a:schemeClr val="tx1">
                              <a:lumMod val="75000"/>
                              <a:lumOff val="25000"/>
                            </a:schemeClr>
                          </a:solidFill>
                          <a:effectLst/>
                          <a:latin typeface="Calibri" panose="020F0502020204030204" pitchFamily="34" charset="0"/>
                        </a:rPr>
                        <a:t>Satisfaction with household waste collection service provided</a:t>
                      </a:r>
                    </a:p>
                  </a:txBody>
                  <a:tcPr marL="9525" marR="9525" marT="9525" marB="0" anchor="ctr">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NZ" dirty="0"/>
                    </a:p>
                  </a:txBody>
                  <a:tcPr>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4734104"/>
                  </a:ext>
                </a:extLst>
              </a:tr>
              <a:tr h="1260000">
                <a:tc>
                  <a:txBody>
                    <a:bodyPr/>
                    <a:lstStyle/>
                    <a:p>
                      <a:pPr algn="ctr" fontAlgn="b"/>
                      <a:r>
                        <a:rPr lang="en-NZ" sz="1400" b="1" i="0" u="none" strike="noStrike" dirty="0">
                          <a:solidFill>
                            <a:schemeClr val="tx1">
                              <a:lumMod val="75000"/>
                              <a:lumOff val="25000"/>
                            </a:schemeClr>
                          </a:solidFill>
                          <a:effectLst/>
                          <a:latin typeface="Calibri" panose="020F0502020204030204" pitchFamily="34" charset="0"/>
                        </a:rPr>
                        <a:t>Satisfaction with household recycling collection service provided</a:t>
                      </a:r>
                    </a:p>
                  </a:txBody>
                  <a:tcPr marL="9525" marR="9525" marT="9525"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NZ" dirty="0"/>
                    </a:p>
                  </a:txBody>
                  <a:tcPr>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20305502"/>
                  </a:ext>
                </a:extLst>
              </a:tr>
            </a:tbl>
          </a:graphicData>
        </a:graphic>
      </p:graphicFrame>
      <p:graphicFrame>
        <p:nvGraphicFramePr>
          <p:cNvPr id="17" name="Table 16">
            <a:extLst>
              <a:ext uri="{FF2B5EF4-FFF2-40B4-BE49-F238E27FC236}">
                <a16:creationId xmlns:a16="http://schemas.microsoft.com/office/drawing/2014/main" id="{00D047E3-3044-40F1-BC86-7A9F2F2DCC69}"/>
              </a:ext>
            </a:extLst>
          </p:cNvPr>
          <p:cNvGraphicFramePr>
            <a:graphicFrameLocks noGrp="1"/>
          </p:cNvGraphicFramePr>
          <p:nvPr>
            <p:extLst>
              <p:ext uri="{D42A27DB-BD31-4B8C-83A1-F6EECF244321}">
                <p14:modId xmlns:p14="http://schemas.microsoft.com/office/powerpoint/2010/main" val="1257428577"/>
              </p:ext>
            </p:extLst>
          </p:nvPr>
        </p:nvGraphicFramePr>
        <p:xfrm>
          <a:off x="6331687" y="2480578"/>
          <a:ext cx="2556000" cy="3179520"/>
        </p:xfrm>
        <a:graphic>
          <a:graphicData uri="http://schemas.openxmlformats.org/drawingml/2006/table">
            <a:tbl>
              <a:tblPr firstRow="1" bandRow="1">
                <a:tableStyleId>{2D5ABB26-0587-4C30-8999-92F81FD0307C}</a:tableStyleId>
              </a:tblPr>
              <a:tblGrid>
                <a:gridCol w="1044000">
                  <a:extLst>
                    <a:ext uri="{9D8B030D-6E8A-4147-A177-3AD203B41FA5}">
                      <a16:colId xmlns:a16="http://schemas.microsoft.com/office/drawing/2014/main" val="20000"/>
                    </a:ext>
                  </a:extLst>
                </a:gridCol>
                <a:gridCol w="828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tblGrid>
              <a:tr h="717177">
                <a:tc>
                  <a:txBody>
                    <a:bodyPr/>
                    <a:lstStyle/>
                    <a:p>
                      <a:pPr algn="ctr"/>
                      <a:r>
                        <a:rPr lang="en-NZ" sz="1400" b="1" dirty="0">
                          <a:solidFill>
                            <a:srgbClr val="000D8C"/>
                          </a:solidFill>
                        </a:rPr>
                        <a:t>% </a:t>
                      </a:r>
                    </a:p>
                    <a:p>
                      <a:pPr algn="ctr"/>
                      <a:r>
                        <a:rPr lang="en-NZ" sz="1400" b="1" dirty="0">
                          <a:solidFill>
                            <a:srgbClr val="000D8C"/>
                          </a:solidFill>
                        </a:rPr>
                        <a:t>Not Satisfied</a:t>
                      </a:r>
                    </a:p>
                  </a:txBody>
                  <a:tcPr/>
                </a:tc>
                <a:tc>
                  <a:txBody>
                    <a:bodyPr/>
                    <a:lstStyle/>
                    <a:p>
                      <a:pPr algn="ctr"/>
                      <a:endParaRPr lang="en-NZ" sz="1400" b="1" dirty="0">
                        <a:solidFill>
                          <a:srgbClr val="000D8C"/>
                        </a:solidFill>
                      </a:endParaRPr>
                    </a:p>
                    <a:p>
                      <a:pPr algn="ctr"/>
                      <a:r>
                        <a:rPr lang="en-NZ" sz="1400" b="1" dirty="0">
                          <a:solidFill>
                            <a:srgbClr val="000D8C"/>
                          </a:solidFill>
                        </a:rPr>
                        <a:t>%</a:t>
                      </a:r>
                    </a:p>
                    <a:p>
                      <a:pPr algn="ctr"/>
                      <a:r>
                        <a:rPr lang="en-NZ" sz="1400" b="1" dirty="0">
                          <a:solidFill>
                            <a:srgbClr val="000D8C"/>
                          </a:solidFill>
                        </a:rPr>
                        <a:t>Satisfied</a:t>
                      </a:r>
                    </a:p>
                  </a:txBody>
                  <a:tcPr/>
                </a:tc>
                <a:tc>
                  <a:txBody>
                    <a:bodyPr/>
                    <a:lstStyle/>
                    <a:p>
                      <a:pPr algn="ctr"/>
                      <a:r>
                        <a:rPr lang="en-NZ" sz="1400" b="1" dirty="0">
                          <a:solidFill>
                            <a:srgbClr val="000D8C"/>
                          </a:solidFill>
                        </a:rPr>
                        <a:t>Mean Score</a:t>
                      </a:r>
                      <a:r>
                        <a:rPr lang="en-NZ" sz="1400" b="1" baseline="0" dirty="0">
                          <a:solidFill>
                            <a:srgbClr val="000D8C"/>
                          </a:solidFill>
                        </a:rPr>
                        <a:t> </a:t>
                      </a:r>
                    </a:p>
                    <a:p>
                      <a:pPr algn="ctr"/>
                      <a:r>
                        <a:rPr lang="en-NZ" sz="1400" b="1" baseline="0" dirty="0">
                          <a:solidFill>
                            <a:srgbClr val="000D8C"/>
                          </a:solidFill>
                        </a:rPr>
                        <a:t>(1-4)</a:t>
                      </a:r>
                      <a:endParaRPr lang="en-NZ" sz="1400" b="1" dirty="0">
                        <a:solidFill>
                          <a:srgbClr val="000D8C"/>
                        </a:solidFill>
                      </a:endParaRPr>
                    </a:p>
                  </a:txBody>
                  <a:tcPr/>
                </a:tc>
                <a:extLst>
                  <a:ext uri="{0D108BD9-81ED-4DB2-BD59-A6C34878D82A}">
                    <a16:rowId xmlns:a16="http://schemas.microsoft.com/office/drawing/2014/main" val="10000"/>
                  </a:ext>
                </a:extLst>
              </a:tr>
              <a:tr h="540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15</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79</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3.1</a:t>
                      </a:r>
                    </a:p>
                  </a:txBody>
                  <a:tcPr anchor="b"/>
                </a:tc>
                <a:extLst>
                  <a:ext uri="{0D108BD9-81ED-4DB2-BD59-A6C34878D82A}">
                    <a16:rowId xmlns:a16="http://schemas.microsoft.com/office/drawing/2014/main" val="572824138"/>
                  </a:ext>
                </a:extLst>
              </a:tr>
              <a:tr h="648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16</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82</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3.2</a:t>
                      </a:r>
                    </a:p>
                  </a:txBody>
                  <a:tcPr anchor="b"/>
                </a:tc>
                <a:extLst>
                  <a:ext uri="{0D108BD9-81ED-4DB2-BD59-A6C34878D82A}">
                    <a16:rowId xmlns:a16="http://schemas.microsoft.com/office/drawing/2014/main" val="10001"/>
                  </a:ext>
                </a:extLst>
              </a:tr>
              <a:tr h="612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27</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68</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2.9</a:t>
                      </a:r>
                    </a:p>
                  </a:txBody>
                  <a:tcPr anchor="b"/>
                </a:tc>
                <a:extLst>
                  <a:ext uri="{0D108BD9-81ED-4DB2-BD59-A6C34878D82A}">
                    <a16:rowId xmlns:a16="http://schemas.microsoft.com/office/drawing/2014/main" val="3440997378"/>
                  </a:ext>
                </a:extLst>
              </a:tr>
              <a:tr h="648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26</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72</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3.0</a:t>
                      </a:r>
                    </a:p>
                  </a:txBody>
                  <a:tcPr anchor="b"/>
                </a:tc>
                <a:extLst>
                  <a:ext uri="{0D108BD9-81ED-4DB2-BD59-A6C34878D82A}">
                    <a16:rowId xmlns:a16="http://schemas.microsoft.com/office/drawing/2014/main" val="10002"/>
                  </a:ext>
                </a:extLst>
              </a:tr>
            </a:tbl>
          </a:graphicData>
        </a:graphic>
      </p:graphicFrame>
      <p:sp>
        <p:nvSpPr>
          <p:cNvPr id="5" name="Down Arrow 8">
            <a:extLst>
              <a:ext uri="{FF2B5EF4-FFF2-40B4-BE49-F238E27FC236}">
                <a16:creationId xmlns:a16="http://schemas.microsoft.com/office/drawing/2014/main" id="{A9399BD7-8F98-4643-A8F3-4E9E4811538B}"/>
              </a:ext>
            </a:extLst>
          </p:cNvPr>
          <p:cNvSpPr/>
          <p:nvPr/>
        </p:nvSpPr>
        <p:spPr bwMode="auto">
          <a:xfrm>
            <a:off x="6060098" y="4725144"/>
            <a:ext cx="140677" cy="216024"/>
          </a:xfrm>
          <a:prstGeom prst="downArrow">
            <a:avLst/>
          </a:prstGeom>
          <a:solidFill>
            <a:srgbClr val="C00000"/>
          </a:solidFill>
          <a:ln w="9525" cap="flat" cmpd="sng" algn="ctr">
            <a:solidFill>
              <a:srgbClr val="C0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NZ" sz="1600" b="0" i="0" u="none" strike="noStrike" cap="none" normalizeH="0" baseline="0" dirty="0">
              <a:ln>
                <a:noFill/>
              </a:ln>
              <a:solidFill>
                <a:schemeClr val="tx1"/>
              </a:solidFill>
              <a:effectLst/>
              <a:latin typeface="Arial" charset="0"/>
              <a:cs typeface="Arial" charset="0"/>
            </a:endParaRPr>
          </a:p>
        </p:txBody>
      </p:sp>
      <p:sp>
        <p:nvSpPr>
          <p:cNvPr id="6" name="Down Arrow 8">
            <a:extLst>
              <a:ext uri="{FF2B5EF4-FFF2-40B4-BE49-F238E27FC236}">
                <a16:creationId xmlns:a16="http://schemas.microsoft.com/office/drawing/2014/main" id="{1CE5D6D3-0FE7-476F-B0D3-48353154092F}"/>
              </a:ext>
            </a:extLst>
          </p:cNvPr>
          <p:cNvSpPr/>
          <p:nvPr/>
        </p:nvSpPr>
        <p:spPr bwMode="auto">
          <a:xfrm>
            <a:off x="6016040" y="3504638"/>
            <a:ext cx="140677" cy="216024"/>
          </a:xfrm>
          <a:prstGeom prst="downArrow">
            <a:avLst/>
          </a:prstGeom>
          <a:solidFill>
            <a:srgbClr val="C00000"/>
          </a:solidFill>
          <a:ln w="9525" cap="flat" cmpd="sng" algn="ctr">
            <a:solidFill>
              <a:srgbClr val="C0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NZ" sz="1600" b="0" i="0" u="none" strike="noStrike" cap="none" normalizeH="0" baseline="0" dirty="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2477294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2492896"/>
            <a:ext cx="7344816" cy="584775"/>
          </a:xfrm>
          <a:prstGeom prst="rect">
            <a:avLst/>
          </a:prstGeom>
          <a:noFill/>
        </p:spPr>
        <p:txBody>
          <a:bodyPr wrap="square" rtlCol="0">
            <a:spAutoFit/>
          </a:bodyPr>
          <a:lstStyle/>
          <a:p>
            <a:pPr algn="ctr" fontAlgn="base">
              <a:spcBef>
                <a:spcPct val="0"/>
              </a:spcBef>
              <a:spcAft>
                <a:spcPct val="0"/>
              </a:spcAft>
            </a:pPr>
            <a:r>
              <a:rPr lang="en-NZ" sz="3200" b="1" dirty="0">
                <a:solidFill>
                  <a:srgbClr val="000D8C"/>
                </a:solidFill>
                <a:ea typeface="+mj-ea"/>
                <a:cs typeface="+mj-cs"/>
              </a:rPr>
              <a:t>Council’s Dog Registration Service</a:t>
            </a:r>
          </a:p>
        </p:txBody>
      </p:sp>
      <p:sp>
        <p:nvSpPr>
          <p:cNvPr id="2" name="AutoShape 2" descr="data:image/jpeg;base64,/9j/4AAQSkZJRgABAQAAAQABAAD/2wCEAAkGBhQSERUUExQTFBUWGB8YGRgYFiIcGhsfICQbHB4iIBwgHCYeIBwjHRogIDAgJScpLi0tGx4xNTAqNSYrLC0BCQoKDgwOGg8PGjQlHyQ1NDUyNSouNSkyNS8yKi4sMDIqNSw0KjQvMiosNSwqLiwpKi4pMDU0LC8qLzUsLCwsNP/AABEIAOAA4QMBIgACEQEDEQH/xAAbAAACAwEBAQAAAAAAAAAAAAAABQMEBgIBB//EAEgQAAICAQMDAgUCAwQFCAoDAAECAxEEABIhBRMxIkEGFDJRYSNxQoGRBxUzUiRigqGxNUNysrPB0fAlRHODkqLCw+HxFjRj/8QAGQEBAAMBAQAAAAAAAAAAAAAAAAIDBAEF/8QAMBEAAgIBAgMGBQQDAQAAAAAAAAECEQMSIQQTMUFRYYGh8BQiMnHhkcHR8UJisVL/2gAMAwEAAhEDEQA/APuOjRo0AaNGjQBo0aNAGjRo0AaNF6z3UfiaNlCwy7HaQx7mibaGA5U2lbrr0WC3gffQGh1xNKEUsxpVBJP2A5OsrF1N9m9csHdJ26aI7u7SDZs2BhVOxXb4KmxTE+SZndxnimybGTG0KMsDX3KZZCFAsVwVRvUDuFtwdAaebMCmqduL9Kk/8Nc/PD/LJ/8AAffWSfAgkKTCceuQhQIG3FxJHLWy9+5e0wsjgOx496sGBAyJKZ9vcVmEaRF0Kp8wpZ0XkkCbyaoxoK40Bu48gEA8izQDCiffwfx/wOpdYl8fFtJe9TCT5jf2GJKbJIBvNXtuRnVzQJ9QBFnVebBx0b15IBgIBrGfahdoJFJNkKCYeGsAdzz9wN6rg+CD5HH44P8AQ8a91lostI8eWOPIVO07NIWjaMhZN7LViybZaZR6gOKsEc5PW5FDnvpwRGqmJgwcjgONlgNYINAe/jjQGr0azmN8TBMd5JWMjK4QqsbKVY1wQVUjz9RFH28hdaGN7AIvkXyCD/MHkH8HQHWjRo0AaNGjQBo0aNAGjRo0AaNGjQBo0aNAGjRo0AaNGq+Tl7fCs9/5RY+3P/n76AlmnVBbMqj7k0P9+lnUeoOsm2OSBaoEOGLWbNcEf6v3u/65z+1bI39Jn9LCng5YVdzReP8Az769HXsmbJnWNYQsGWkLB9o/TZUttxO7uszApQ2kACiTYAt4qpG4Zhg7VO+ki9Y2gfRwObo82eTz4Gooej7kU92KlzPmrJIBuzsBI88/V+PGlX/8syEx8vcsRnwhOZh2wEO2vlztvcEdPX58RuOOKg+KcmZ8M9ztGIyYUkRG0SEtKu8kIxXYaGw+fqBvzoDUL8NzLv2yKN+V8wRyNyngoSOfYcjzyCK1Qk6e+McdSN/bnMg7a+RI3bAokVtMlnkgAc0OdNvjVyuNuUspDDwxHm/sedQZURE5jWbIeQgPtUilUFjXqYD1b6+9Bfp4IAX9Bx5JRSb4wJfmWWRSodZd1KSCTuTabXwbF6rS9Fkg7EBMVrHMDI5dEZXa9u9SCG9R9P25BvVyXMXakndyiDJ/q+ltpGw24qwSSR9+CNXsiVoTIGnyQEqRmIRhTE0vNkfYUABV+9kCt0/oTyBZu3EiyQrG0MikhdthSB7grXoNfvqXqHwk8gzAHRRk9oDg+gR0PFc2B44r86t9NymMoikefc0Yfa4RRXINbPUDfsTxX9V/SOrNFhzSeqQiUgEm6sIATZurPgc8/udATdV+F2lOQzSIgmWMA+dpjIIu6BBPHtrrK6GZFNfLI6yo8hT/APzG4Bm82QwPPgEeb1xkzgMjOuQpmqgChTcdgv6+PF/7RP7c/wB2KvzCgzEop3M20qSY0QcWdzFUBO5SDuNjkaA7yfh1po8gpJGRPIkyMLK0u2uR5BC3Y+/vq3lfECKHPeQGNbdQhO2tx5J8D0NV0DR/cZboXU8yNcEbS0TY8CNGiBHifY5djF2wrR3SkBlKFOAL9VWDMygkQljsrlQLPNHErxzRuG7jV2QyeoLvWvQSOeSABs3+I40b1TLtABb0UBbdsncT6afg39iBZB01w+oRy7tjBtppvIINBqIPg0Qf56+dLnZTmNX3IrzZatMYAGUq5+W3fpHatEyC1G5lFnkhmvRsvKjzY4nG+J6BaKPtbCsILdyIpYjZxuWQPYYiM+CNAbjRo0aANGjRoA0aNGgDRo0aANGjRoA0aNQZswSNmLFa9wL/AB48aA8z8rtxs/FKLN34/lpIJIDJ69ykkCrcHczeng0eSpqvY88Eapnr6zRqGaRlkAR12gBSydyt+2iQK8f5hq3H1rH7m9Wm3ERq1Kaa2KIG44bfuWuOQwPgjQEUrYxh5SPYxd9k0fdFISN1buOT+TzQ8amhihOSkhTHaVT2lkGNTghSdqybuAUPHt5++p87GixkVyZQELAFaJpzZXx4v38j76jM2OHvdIWE2/x/EQU9x4pf+/QHcfVI/wDECJGs0bSOxT1NsCqCa+ql4om/AGlUXSoUQxdvFUGQXGMNdu9hasVHG4r/ABfuP2tK+NtCHulVjZVB90fgiwLHIAtiCOPzpfldcRXY9pnZcjYG7ygu8cJlANqFX9PgCxyTZAG7QDPqkEmThqqVIxY8gBAApIqma7Hj+R1YGFImW2QI2dZI6KgqGU+n7sFI9PsffSCbrva9CpMG7rwhBKoqQCaf6toUdyNAws/84gIAupMj4j2uQxk47rA90f8ANNDE9+mh/jBvJ8NyPJAZRfDzfKSpJtEkjGQAHgHyBf8AI3+DqaDGnbDLIanlCsT4NUoAs+DsH9SfHnSiLr8WQwieGSbZI5syD+GWTHtfAf1RFivsHWgbA1ocjqwZWUw5FH08IL54sG/AvzoBfidPlTIjl7BA7W1h3FLbueSS3JPHNniv21Dj9Em+TnhKU7OHX1CjynFg+fSfPHI581Zjx4W9BhyFF/Vvavfncz2RRJP2/etcYGbASsmKjyrZG4NJSsKBBUg/wtfPmwR9wBN1XDaTCp17bxqGA3Am0HPINci/92r+BhMYRvZldzvcrwbPt4PgUP8AZGk/UM4ytGzYcx2MQLVuCVDWQKtCwCeCb8gLbavL8S/qKjwyJuL8kVwnvyB59v3H5oCLp/Uu4/oGQ8ZkaLduFAgctQohOKDXd+3I0o+H+qyNBgF5ZiZJJAxsEPy9BieaAHFf+FM8BIod5jyHEbMZdhTgFvztvZfNcHjzybr4fSYYlx4xM1Y7sy2nkmiQeOf8T2+/40BFF1mKWVQsuRUruq1MLsGwdt2qGiF/fmvOo8DqKOIW3ZoWeRowxmHDWaFDmuKH20y6RBHCAsU79tn3JHs8FrIF7b2eWrg8cmr0txo8NcaJo8xZYsfIWniqW5HZQqnt35aQCgP4h486Ac9J+ITIcgyBI0ilaMG/8oF39ze42K4/a9M06jGxADqSTQF+4v8A8D/TWMfquMjukM5bvzu7fp7+0wWd2O0ruYH5aRABzYPnXsWTi77XJSogHUjGHpLPNFakD67ikU8cBW9i1gbvRpH0XriySdoS/MWrP3QoVfSyoVFCjRPJBNEEGqrTzQBo0aNAGjRo0AaNGjQEWVkrGpZjQ/Yn9vAJ0g/vt6NyRGxyDFIR9uAFBo373pp1aWUGIRWN8m122btq7XN//GFH89JU6tPKxA37N0TArHZKM8iv7EFNqobF2CTZF0BL1HJUPBMp/S3hJBRVfHBo8gCyf6ffnl/MFvJczMwQfUV+pBvJBQKKJrkm/tq701ZJ1dclF28DYUIpgWumNBlrbVX4PJuhP1rHDdr9ESnfQu/SNrG7HgEqBzxyNAZvNynfAl3sWKT7RZs0KNX5PnydO1nb59497bOyTV8A2osfnVJIeOcUBGCsVCP5JINiuNorivz48dTuzVI2LuZRQtWLUE30eOfUdgu+b/bQFPH6vKcfHt2uWbazXRqxxftd+R4rT7pOM6tKshUrYZAW3MAb+okX5HBN+/OrP9zw7O3212E3t9r+4+x/bS/4c6osuOskeLkQhibSVAkgIO22DPfNccnjQCr4j688WUY5GeCEqCkixK4Z/wDW3K1gVW1fVwPvoyOts+RFCG2qYRJJJDGJGcsP4bRhsPBvabv20fF0q4+PlTzGWOBkDSrtRvUKjXZ6+HalUE2PHitS4Xw/3e3LGJ8SWC4VLbXEiLwG8kMrAmiaP44GgF/UOuZcWEZXHalSXYGMQBdSL3URwfb7aZ9VOdFBPN3kJUh0VYxQT+IGxfA58nwfvQ66/wBC7kSwu+RJvcu7hQTYFD22qK4CgC/JN2SwHUrTa0M72KNxVYNj7/b/AI+3sBUwM+TIeLtzME+XEklqhO5jSD6fNq+6v8oqrvWc6b8UvD00yKsYdpiihUCotqGJ2qAPY/1HkCtPfh7G+WjaKOPIJaSg7r4BoA+BQAtqqruzzruH4FiGM2MzuyFt6mhuVqqxxR448e50B1nZGTiLLK8izxLHa7lAfuEgAUiquzm/v4/fVDp/V8pmxmHdmSWu8DCFRA22ijBRYAJPJa9v517kZKCBGd8nqEcz/KjsoCEtmVnbbXCtHRkJNECvqN2Om4MkBWInLeKNvQu1ACAeLcHcVB5C8fsRxoB6mdCWWmQn+GvzX/iP66xvQPjmSbKGPN2oZd8obHkiZCUAYxlJdxVj6ebHqG5lFLzr4upMQS0Eq0Cf4TdeAKbyf6fnWaxfhuFXiZ0zJFgV1gjZV2RIy7So2qrEbRtAdmrivbQFDpXx1O+TgoxxZFyWmV+0rbFMe0r2pSdsoG6mYAjcCOD4z+J1kY+LnehXeTq7JGG3bQ4YSKxCEMdvb3AAiyANaTB+C4YzBtPUQcaR2hJCHYr1uXmOihIvm24+r211F8J47RZMJTJlSWZpHO4WJeSXUqg2k1VfTyOArE6AVdW7wizR8j3o42D47GOVVfvApkHsFgbHdksLtBtiassWXw5DFlwvJi9mS5aD3LE6r6prcby3cE8khDLwRIa4LaY4vTgytG8ueZAscnedh3E2l2WlEYj8hgfQd/ht4HHEHSMbbuSd90k3fkMi33SVaPa6KEXaA24AAUyqxs3YF7E6NLC7SrHjKxDEgPJtBYhnoVXqIBJAHNnkk266XkmSFJCY23ruDRklCp5UqSOQVo6yuL02FSsneoBpGCMC6hZHEi19PqjYEqedokdaII0w+Fugx45BWYyUiRLe5fpSMVW7YeIww9NruajROgNJo0aNAGjRo0AajyJwiM5ulBY19hzqTVHqeVt2JsDiVu3RNDkE88Higb/79AJcvHxAHbsnfX8RNblDTKPq44Bb7c171rNf2hIIsB/lUlRDMjZZQvZhUnubSDY5IB8end7A61kfVI3AZoFponYWw/g9DA2AAKJAYnwTda7i6uqk7YQGMixGjVllDA2VB9gPHsPOgPnH9owwI+kZT4LptlkhKhG/Q3XRWJfoDbAxdVF0fV7an+Oem4WKOm/LyKEyOpRzs5yC5dW2h37jOWK8IS90DRu9fQcLq7d6SN/O7dRbhVCoWANeogt4/fxob4iYx71iIB2FS17adttXt+oWDQsc+TWgPk2dBig/EUdxCOERvCm8bElKsGZVuu53Aqk1d0v41svh/NkyMbGb+8Ej348YLd5WfudlAQUPlhIxkNm7VQdyuQun691JMYB5ch03WFRRuJ+4Ar2v6uPbnnS7F6pA2Ssc6ukzFSBPBGC/+UblB/iUEWb3IB541W8kE6bKnmhF6W9ySLG3uGGdE5JEm0AEvEKLqRvJKHcTfsWXyBtPzfFwWOB0xTFLuTqu9x23DLEZHYseNyrW03+x9tbrp2dCclIUdhKQYz/oix0oXcyncAQDtBqj4X211k9TjjnELuTIzIgHyYXkkLYLUCh5AIv8XXPOdCrs5z8dXqXd5mJ+JOjFcLrMGPA4X5iF8aNImq7jEhiAX7BgdvtftpzndFj+am7+OWxf7vrFVYiY1Y2ZQiKKWctRFAN9ta7qubHCYoXd5JCoCxRJy3DC9thVHvya9J+3HWF1MSCUbslZIQC6Mnro3VBSVa69r/4alzI3VkubDVpvcwcXQJJpukx50czFsSWLJPrB9QGxZJF5BI49R83qHrfw+Gn66DjuyfLxfLXGzAusYHo4IZhIfIs2W+51q+mfF0mTkzL+ssfAjEce5l5rc3HF+eeB45o3dzZ48UpD38h5GA2xxjc5PPJs1Z/1j7fjiEc0JR1XsVw4nHOOtPb3/wBMp0LFeLLxZhDOZJOk/wCkEB1aWYBSFdzx3iQwBY2OPsNQfCmMGysb/RpI45sKaKVGx5ApcsDsmd1qV/qt2oGzwN3O0wuqI8xhaSWGUkkRyKVu2L8FXKng1wbIB/Oo+rdcjgfsyTziQ0N2xgBZ+uy6qR9yOOD+2pc2FXZN58aWpy2PnfTOmFei9OT5eZchM9GnHy7h6EkhtzssgIE5NgUg9hq71/pk7xdV3RTPnnLQ4cio28RFk7XalC0FVC4baRttt1E87DK+KIRKqNLMATYkMTBD61YEW/gba3BdvN6M74oiiZQZ5yrcCRY2Kcb7IJf1fUvKhvoHsdR5+P8A9EficSv5kZvr3Re7P1juQs5bBTt/psVaYI30cbWcPtqrIJ48nWl6XkuMDphkeVG2xJLuZla9oDh7o3Y5J586c5kMQi7z5EqxVusP6SGoihRuz4A59Vc3pJJ1uCo5JGzViMm6OV1BWwKr3ejRP0i+dSlkhHqyUs0IfUyaXLZY2qWTYMkCNi5sr/F6ifUo+5sat5H6cux5ZO12GZGaQi2Jv6gRZAPA9hWoev8AXDA29slgj+qIJj7lojgb9wVj5NE+CPwdQYfxHuyVhXMLlyDxANo4B2lt3mh/CODd0dHlgnV7nHnxp6XJWTRZ0hMQyGZFaAkcldz2QLIqzso19z99cdNytgwSXKoRIr+ohb52gi6uzx/+NUYv7Qqxn+Z3xMBkuJVRSjLBMYiqjubu5tKeQBbcHUmV8XOpC3kl6mJAgj9QhEZcg94KQRIrKQxFWpIII1YXFrH6g2yEvI3b7ziRixsD+AM17gp/P251ZlVFyMQ9x2T9QB3c8/bni/NA/wAQrzqrg/GgaUBWmnUhPphVQDJEZ03HfvUbNttt2gyqL87VGD/aNOmO08yrJ/oMeWI1jCcudtdzvNa7gT/hghSPqI5A+kaNJsD4pilypMUK6yxC2DFBxUbWF37yp7lbgu20cX9NudAGjRo0AawXWvjchJrhCTQSJ21ctyrzLAsqkKEdSrhvSTtJKn87xyaNcn21ic7quGgmjkXpw52zo7KPqYtTDnkuS1f5mPvyQKud1BlkzAEiSHDGxi81A9yOOUAXC3DM5Bsk+KDGgPcXrRaWCIRLu+dbHkZi1sY4TKrgcbWIocixRHvYv5udixblkTp6LPHvk3MgEiAUCR4ZQooE2KqtQtmYqKpEfTgBsySfTQBG0SkgekFOBIfYnQC5fiV54ly48eRUl2ujB1IVmlEPrDRl9wRg5CWPSU9gxmXq7QiMTY7CKdp40VmA9cZLRBV7SMve7ZZOR7DkkHTHq+BiGJo5vlccTETelVIlCMJXLrXqj4Bcg/xH1DyYcXEw8ZY6mgEFtlrGCvaNbCJIx6jHElbvSatiSedALPi1z/eeN3KAHZsXaj1ndRPkWDz+Na/qWIjSpNJjqXjIVHaQDkml96J3EUCDRPHOl/xPDg5KIZp0RhH3VdHBqM16j5BiPHqPH2I0YeFjwzKs2Y8zxMoVJJAVRn9MdgfxtdLuNm+PbWSOOUZytWmYI4ZxyTuKabv39uwSRn/0/wD7Z/7E6PjL/lbG/wDc/wDaNrRdY+CI55++JJYpOCShHkCgRYsGgBx9v30tyPh7CkYTjONxsqtIZ0b1j1LuLAgNRFLwKqhzqmWDJUo1/lZnlw2XTKKXWV9ewj+LOhSy5XfxHuaJVDJe118lSpPpIIJBH4I5sjUvwT8RtPkSJOgE4Si4BUkIa2svgMGc8gD3HsNMsnAj70cq5pjmeMKDujIlUWb2EUb5Nrx9q1B8NNhJuyUyUladyvdd1G47gCqigKLbaoc2lcFdWLFJZNS2337v7Llgms2uOyvfu/sS/wBmv/8Aayf2/wDrbUfTCT1x9/nfJX8kIX/5NP4vgmKPIaaOeWLcTaqwHk2RdXV/z+x1P1z4egaRcrutBIhH6ikc+w3AggmuPyODeoRwTUIqvpd/cqjw2RY4xr6ZX91Zmf7QyRn45T69qV+4c7f9966/tEQHOxgRYIUEfcF+dO4umYoyDkzZHelSq3lQqf5SFUDgXwfFm/POjr/w7DNOJJcmRWUAqBspBfp/g4Bb3Y8nSeCclLbq16DJw2SSm6+prbwX8ir+1gcY5/8Aaf8A0asf2hRgYGOAAAJEAA9hsfVz4h6Nj5JUT5TjtDYQNg5NWW9HlqH4HtV6l6x0WKeIQy5UlQepvoBs2FLejigSBVfmzzrs8U5PI0utUSycPklLK0vqqvIzfxMx/urBH8J23++xq/79NIvhybMwcdDPEsYRGUCE7hS1RbuUSLIJoX+PGnMXQITjjEklMqlQyBiodVFUV2gGgfc35o8caox/BqQJtbMyFgJ5QyBFPuRdCgebqr51zkS1W1aarrQ+GlquUbTSXWun7Cb40xBF0/ERZBKFYAOPDDa1EUTxX51p+g4EK4uNM0cYdIEO/YNwGwXzV+5/qfvrzrXwpHlLGpkdIkA2JGF2igQCPST4NVdanxMDZjPCsxlCqYxuK+iloKSoHgUeedWwxNZW2tqXoW48DjmcmtqXoLx0DpzI6bNyuHjKlpCayD3H2AmxvI3Wv+XgitdSdMwmKbu4+yGSpGmlJEclK9uXsltgHJJBXijruPFUbHqR2URnuI0ZQFQyVyw4AYk/9IUfYRRYsTLW2cIU7Za0o8tJZIJo7vcem2HtrWbzrH6Vgwncm9Kj2ELJKLWJe2N67vUyIQNzAsAFN8AirkfDmAFaIQsyiGPEIMsm3tM1qoJYixusHzyADqxKQwJaKcAIyEjtD/EA3WLADCh+PHm6HsQDh6jygPQx9KEExlQu0i9xYAHj2BvadASypjROZ4wZJYlZRukc0rsivRYkcsgsj3B8FmvRays2KDZ7eYd4N+lCQC28cnyQRXk8V9taXFn3qG2snnhhR4JHsT5q/wBiNAS6NGjQBr5W0bPnfEEccTSvLFHGiivqaAKASSAoJPk/5T+NfS+o5RjjLKu4iuP3IH9B5/lrKZXQCvzUsWO6T5MUgZhksWLBSI+DJtuyACK2eBQ0Ash+F50yOkh4TImNC6TkUyKXRlA5ILAMa4HjRm/DU8UvWNsBkXNx0SDZt22I5I9rWRsrcvnjao59hoBmZnopCK+sUpFiSMCjd7TEXbnmwLo8HiXJ6gWpRGthR6lBpm76sRTAlIz2X+5BcWSfSBn+l/DWTh5eJM0DTxjAGLIIip7bA7qpitp7Aj7tYHFyZXw9ImeJflJPlpcP5cpA0YaLm+2RuUbK/wAhI3E80LLjruesWMs2UJ1klAHaWSq5LhTtO0FRwWF34sg66hkYSQxTQOglUqjrP3KIDPTEoCDRPIu+PO0EVvJFPT2lTzQUtLe/89DO9c+DZVXdhx5ME0eMscYDpJHIpLXFIHJW1vy3o9Q+raKtdR+HckZhnx1mSR54e8h2tjSouwmQBjalaqvqtbQAmywyc+M5PyuPE80i/UTJsQUFuztYmtovjyzeb110TqUWTJJiyRyRSRl/pmJB9R3Uy7Te5ifHIrzQ1znQurIriMblpvw8xl1fq0M8E0O6VRJGULqhtd4K2v5F3/8Ao6ywMUK4bvJCr4jBBthdRNsieEk0CwADgj0kLyBe7jsdZnHUo4ljZRGSOz3rDExk2WPHAqh7V9ydXfj7LjCQnJxpGNWpWUKASAWQkWT4HO39vfVMuI+STj2d9lE+LTxzlD/F1unXZ3C/pXwlHjnFZMxVMIQO6khZEDSzmMxm4zHTkq3DRgA2eKhwfhftw4sAyAJMW41yIwyja0o3I0dkPu27GjYEAi7FEa0XVeo4uHjxyNCGMgBSPg16ApAJHCBDtPH8XjnU8GRtnihmw0j7tlXRw67hch3elSGsbr5sm/udXc2N03vt6mjnwvS3vt69P18S31nq2PA4VkaSVlLbEXc5UWxPJArgnk80avVRZYs7CdcShZAIewVIIbnz7eKsf01l8jNl/vkN2/1AQoj3jx2/G7xyCW/nrSZXxBFhduCLGqeWm7Me1VBY0Leqs1VgHgc0K1nhxDbbbpJ109/oZMfFNylKTqKbXR+Xn4HOTIshyGWSKpkVF9R4IUNZ9P07WDbvFV99cSRpvdmaJkkRQwMjKFKCieBTR8Xu4F+486pdPyI4MxMeWF4nNbHXIMl2uyiSqt6goUk2Syg+fUbfWcjHxpYYI43lmHESBqCK5raWN0pr7EgKDYAGtHOhTd+Bq+Ix03fTbzOsuESfMIrxbsgr2xuPIjKBj9PgFlFixbAXphm9HlZpyojqaNV5YjaQK/ym/wB+NI8R4PnPl5sdo5hIJkKyblZwFYNu2qQSEomvV6gxNkGKH4jyZOp7e2f01ZRCJABdCyW8E3+PFfnUHxEFVd9EJcXjVVvbrp2l/wCJIcdGiOTO8TFFUqm71BRIptkpgty7gbUhkRh9J0PiY6StG87IVKtukYbXLhmBQlzTbImLUAKF15Oqf9oGZCGjORiyO207SJQqkcFlJFmgSPYfjV/4q+Ug2zzK7Oa2Ip87VZfHjaFkNk+5UjkDRZvmlqapV7f4OR4hKc9TVRrv9f2o8PT4LQjMABAVVBUKbZloC7p3dVKkkFlUCiTdGJUnxzPju0gmEUjwUu5F2q9bQSQxV0LLZ42EfduMmRMYw5E2EY1Z5GDJP3CrTFZXBRlA9TIG4PBU1Vm7WZj4uFjCWKF5YpIFg3K4H6dKqBjYY8cAkEr6vG43PnQ336FnxGOm76ddmMOqGNkMkUDNukjLEq4HF0dlgsFFcVR3e9HVKaNjHmAJKxdkZLiNtyOaC+f9+qOT1ZJMbvrhyyLz3CXCqpp4zRC7mreeQtC+CKoT5PWfmYITCwRHEsEkDLuLsVugFF2BZ4BUq5sKdrKjmhJ0mIcRjnLTF79fIYZuAE+WkjRggbdJtQlg1ABitXx6ua9z99dr0qerxZWjQs7N3FAJLKQNqmOwoYg81yngg8ocjrORDsPzKiFSk3PJGOTig7wIvTYGQAzMoAYccbku9C6nMs8SZGX3KEcMlAbTkBJO6hYRBeSY2UAg+ijtsh7S8uDByTKZBloE5KgncQCMXg2o4/Rm54/xgasae9JjkCt3JBJbHaRX02a8KKNUCOeR50j6H1qNo5fmFhBGU+OgSI+srQFL6mLeSfsL9hrQ9NzI5Yw8JBQkjgEUQSCCpAIIN2CAdAWtGjRoDO/2iYjS9Ly0RGkdoWCqqlmJ9qA5Jv7aRZGZmNMVbutj9+VVn+XUybOyrqAvb27e9ah9nOxV5LWdvmxsyUho7l964DAtz+VsaXTYT0VaaRvTR/TJB4YEmuPfwK8C9AYpcvPG1yksbKuFI0aY4Kl5HK5K32yxCoQxAa1ocgcakly8uTKWUrMs0cefGpbGYxxnfEIKpLcMib/LXzX+XW0x+nsSWEri/uhBq5GA9R5A3gD7bfzpZldNjkaWEyZTsf8AFEfCklFFN7fQwNNYNVzVaAVzwtm40EWV3IchpZhGzAMtozCrCx3G68o20EgKSSfqX9OycrAy4ceYiRGZQoJ3KAx2BkJG5StkbePfjkHWqyelJJFtnjyJShMoa6YMBwEpy3twOeT+2o8bBiSbumDKkkUBQ8hZ6H+rZ9rPNff7nWPJglKeqO3j4Hn5eGlPJrjs9t77PFCyHq5yOpSQxCPHrcryqimZ9hogMQRRI+x4W/2o/CSBerzAEmu6LJsmmHk+506z+iY88plfFyN/pJ27lBJ49iBY9yNcr0DGWUyLi5CMvICFlH0n6QpH7H7kn+cORk1JutnfX8Ffw2ZzUnTqV9ez9NhQD/6f/wBv/wCzq5/av/hQ/wDTb/q6ZdV6HDkOJnxpd/uVZlY7QpFgck81Y59NX4GpJvh7HnVe/FJEEBCo8xoeSSArkX7k+T9zo8E9E4bbuzsuFycvJBV8ztb/AIKXXekxZUWHCzGOZoiYmq1NLHuUiweQQRX+U/sU/SMzKw82HGnPcUkBQTvoNahkYjcK5BH23ceDrQYkGDlRois7CIgxsXcMhaioDsb5ABAvxRHji7D0zEhlErSBpdpAeWYsQFB3VuahQuz7WfudSlgk5KS2e3adnws5TU1s9t0+zxXaZXJ/5eH/AE1/7IaY/FfXSubDBGkSyHaBO6BmTeSvp/bzyebrjzq1L0npu4ztOu4KsplOWbCnhX39zhSKAa6qq1P1Lp2BlrveSJ+0ey0izDhrA2Owb6rI4bm2/OuLDkUZJVu7OfDZlCaVW5X1/G33Mt1zG7fVsdTI8h3wks5F2X/AAA/AAH9dd5soi64Gk4UuvJ8U0YRT+18X+D9tMendP6bkwxzkCEb3jUmei5jdkJ3bvUbWw13RH4026nh9PyP0pZIWaEFf8f8AUULt3Bju3cb1vdf1AnyNQfDT3e3W0QfB5N2q+pNb93fsTSxSpJEXmxhK/oBGMSzV62APdsDaG5PAJs3wNZboprrclnkmQfaztB/7idaLo8OBjzKkToZniLAmQue2hANMSQos+BV7W87TUWZ07ps8nzDSxEllXcmRtBYgFRat9RUgiuSCDq/JjnPS9rTv3/Rpy4smTS6Vp37dfsJf7WvOP/0Zf/t6g/tQQ78dj9PbYfzBBP8AuI0+6vgdOkhE7ukke0iKsk7G2qSVj9e26Qk1/lJPvrvBycfLxIlME8sbokg3W7L3FEg/ULWCA4F3wPxqrJw85uf+1ehRl4SeR5Oi1VXl3nn9pEq/Je3qkTb/ALz/ANUHSbMjZehRhruwR+xkJX/5SNNT0TGITfBmSLHQRHLsq+PC7vAB8EeBX41eyY8fNG2VJlSPzuYxoDxwQGA3D7Hx+L5lPDOblLvVFmTh8k5Tm6txpfnYVdL/AOQm/wDZTf8AWk0p+F+jfMYTAhCFnY2zmMqdkW1ldQSCD7VRvnwNOZMWERtjwb5YdvcqJncUxddtiXkbka18E+3BI6wOkxxI8Yx8kLJ6GCs4X1bATzIeRY/UHIANHg12GGcZQb7FQx8PkjOEnXyqvexZwPhzIglEiyxyl4UilMga9yCg487gfdSQT/m1Bl/C2S828yRuEy1nTcWBCDjt0FKrX+YXu8nxr3rcaYscjYrXkBSdoO+QKzp3H7fJbYDxYIW6qjt0ZfU5FdQMlzCyzMJhGv1AL203FChrcSOLYrRvaw1sPQIV+DJgNwaLeMt8lVJbaQ4pkJABBHs4B/bWo6VgiKPbtjQklisYpbP5PJP3Y1f2HjWYwOtZRmxxLYEqRhkVQrxuUZmZkZCdhseoMNpSq8gtPgbId8KJpGZpOd+76g1mwRQI/Y/fQD/Ro0aA8Ycc+NfPej9MeTESSMrF/o8sbSFwN5ZvQCQbpeeTVWK19DI1jcjrU394TY5ZYFjELQIYw3zQazLX8VqaW1PorcwYGtAQnBQ9uqA7waRGljAACMjBQpAAbg1/FRJ/PmRhL3JihiEfeheu4oDxxhQ6Xdcld1E0a596Rt8V5Ix3kGxn+Qad/wBBf0MkMgWLx72y9t7f0edWZ+vTpNNckbJFlYqpcSeuOZU7tsByqBmIIojYdxbmgGOV08RyQrkbRG007dsn6Y5FYKgo+1FyqngBqutQgRGUt+nQzGkJsf4RTaR+xYWV8EKfNHUWJ8U5Dyj1rNtycuGSIQhikUXcMbkLTbtyKPIDb6Asg6WYXxjN2n2vHz8nIhMSAkZDt8xagUAtFiLYobt2rQDiLpzy4wSMKwjSZb3j0Fm3x+W2gbeLA3LVAqLu1kdPZpJJKTc0kDx/qJuGwDuUd3BNEcHm9L1+J8mJZJGbfFB1A40gWJd7wuFWJqC8ssrhLUCwDxY0367PkY8eIO4pld1SU9tdrE0TxVhbsUDde986Aim6czR5ChkEzGQrP3gAyOQwU0bvaAvIpR9J13k9FhiX5mfvIoP0EI6gkxsrbUTatPGCCD5Nn1VUedl5EMkWNJIrmV2YvHCu4R8UqrtIs03JBqx586i6vk5BwstJlbYrJ2pGUKzKZBwQABYAHsPOgJovhnFOOEM0pSWBV5AvttCsPNJQZkS79muuONX8To0AakkbcWnf6RyZ2LsD6QeG8e4AonVZMt0iwVWVYleFN21d07Uq0EUow235NccmxqovWZ5cDKLSMGikKBgFDFeBTUKB5PK0fHP3AW9U+EexiMs+TEqyYMXTwwRj9BkIehZNqSa4qvOm3UvhdhOckSIC2XFkom0sDsh7BTjmytuGA4PsdVers8XSIGD7rEZCvHGyqCgoAFK9NcE2eTZPFN8zOfIzvlA2yNIxIxCKzMeCPrVlAG4HxfB0Bnk+HI1275kkAXJWRCkgVkyJGmJ9JulKOpUmnC+Rxq6/SIWGWrlD8zMHUFXUqI9ke0OvqDE4xZWB9J22Dxu4HUmbGzFYRd3GkI39pPWCzIdyldtmmugPP735M7oMGVuy4yNqyKYEAO/km9u7ce45NGrYmgCRoDrB+EpXLVkb3TFmw2aaEMbmKTozK3Em1WVW3gbzZPkjVduh/wCkNE8yh/mMfMa0egIFjUjc3kMU4b+G6rjVzq3W3gyZ0LHFBAMLLEvbcgAXIdjMRwFtfpAr2GrOUjP1cBHC3j/VQbjnxfF+OSCPxoBe3w72P1vmIgFGXuBRiNuS4ksAc7kK7ar1f6up+mfE7YkGPBHC2THFjxIJIyQz1DO3CFOCTjqm0t5mUfa5cTqssmFmCRldoGZQxjX1AexWttcH299c5PV548XBaKQIZCqMO2u0/wCyAKHtS1x4rQFvI+NpVBIxC+2Iy+iUHeB3eI6HrcGNdyjle6PtRr5vxC7RSwyJ3FlGQA4oqoVXZRQWypUcORXizZXdcg6rND1H5eWXuxyR71JVVKfUfKgceg+fx+ba5+XFMksPdVNyEb7FUwcGrNWAjX9q0B82+EfiyfC6f0r9OJoMic45FnuAvI9MD9IA9Xpo3S8izTnqP9pE5fMONCkiYcgi7ZSR5Z23bZNpTiMIb8q+6r9I10/wVjiHDxPmJduHMJ43pOWuZxvPjapRwaA9v30wi+Fo4snImx85scZPqmjXtkbhuJdNynY1h2N7ud1jgUAiwsy/iKWZE2lulCQK6lTZeM0w8g+xB5FaMf8AtTyfkcTPkhgEE0xikVS29RucBwfAoIbWjZrkbvToJPh2JcyXOE5aQ4zQdvhhsBv8uX3LyST78ayHwP8ADaydJwkzWljjgnMnYMRQ790m0SM3/NkEtVD6qs8DQH0MZgDANPIWFg1E22xweQtHnjTPAmDxqwJa/cqVPBo8EA+fxpHidZLvtEzG6oiK/wCJkNgeAGXz+b8A60ajj76A90aNGgDVTM6f3DfckQ1Xpah+5Hv51b0aAQskYyBjGXK3lDKD3DVAgeb82aqte9vtSf8Arr7T/m3K3APi+a8fvpF8XRytlh4BurH2tztD+tWaPePpLKCL/lwSNc5WA80znbkRxSRR/LmNPVEVssoN7Y3LeWPpYcXWgLrZMWMexGmUnc3ZLEEmmdl3g83uJlLBVuyjUOOaJ60zBiTmECLcFIG4se8GUlbUn9IfTajdYNFSGGH0plzpYauAsuUCea4ZO3+Bv9YA4ABH8WrGWztk5CdyRVWHcArEUaB4+2gK79WibtB1yJTDIOQ9BjuCBmUEB1DeoWD9IYC9eZcy57RemeMIonFBDzYoEWST7EAUCrAm6vrGy5Kw3MjkyMVYE+ki6HHi69/OuMrqL3vSSQ1khLLbRX+URg7StfxGidAXOq4C5JiJ+ZjliI2yLHXJryCCCt0fxyPuNVcmJJ8eRWkypd8gjdhECw2eoAIq7VUHyas+LPGrkMbyZk6d2VVQxsAG48BiOfY2eB/vrSzpmZtco5ZInyJLZTVtS0pPkL+3nj2B0BzPhRhsdg2ZHLCOyjCDlgA3sVKml3cjz9ja6Z4vwmixzxGWQrPbFTt3KT/FwLsf0/Gq8k80r5IWQRtEw2lpCoRR7lQpDBgOS331ZwY7zptxaxGvh29wLrnxbGh7XoCtB8Px5WGkQyJXiU8HYoPp4AHpBofmz+dTZWIgmGQrTLLGpjZhFuRwLHIr2I8qR4F8aox5shw4G7jhmn2lg3NG/wCXtq5JkyJJloshpUDKXa9pIBNE+PPjx40BEnRI+zJCPmbnbfJIY/UTd/YAC/sPv99Wm+F1lixh3JFEFFLQBuK27gR7AAVrzood5Ube/bEQLBpdxMnuaDE1R8GhftrzqXU5A+V6ynZVDGOOb8k2PVZ9P/50AdV6RE2+GTIKpK4coQtg+fS1encVJo3fqr31DJHBHkJkrI7WVxwqqNqgi1u6IHj1fka8yWLPlFiVPywJW/B2tx/K/wDfriLMkAhjV1QNjB1ZmCjfQHnab2gfT/X20An6b1HGaCULJNtyQsknEZK9yPvH6SedrAbeTbLV3epOthRjYSI7UstgsBuVQSu4gWKBF3rRYssr5AQy1UUbnaBRPG4C1vaf6+P21f8An5LoQNXjyPvX/AX/AD0BR/ude6ch9+Q0kewFaCBDXCgH+IEm7Pv412+OGNmGe6q93PAdfIb7SNz+fwKzfWuovWaZGljlCxmFdzDavFldpo8mmP8AI/bVrqOWySZSl5QWxA0QDP8AUAeUo8G6uvzfvoBqcJD/AOrzEG/4q89z2sV/jP8A1/C6M1sfe8Tb1kWEzEkEgLToTQ8n9RxQ/P2Gs9mdQYxRrvm3/IBgS7bS4q9oXkzWDbFvTXjzqaPM35Icvyem0XDUd97iNwIIf3rzoDR9PaIRLKj2ZFJQkbd3DMKU+4W/3As350ngkz5HjlMe5e2doVlA9fyZtkZ63qRkbTRIUAeTzUxpLk6Y8jMQY5FZix+rbwCb4Yn+Z1f6XBIMmTGZpSscvfDF2NxkEKl7r4f78Ha2gLfRjlmYd6FEi2k8BLDBMfb4kJ+tsgePCr48totGjQBo0aNAGjRo0At6pjkBpO+0MaqS1KtCgSWsqW8fn+Efm883XgtAZWRvZlVUOOGb1o0y+kC/UiPVVW3bQK1rX5EQZGUgMGBBB8G+KP4OkOP8JohRhGtxurqTNKzAohiXktZAjJG02PUx5JJIEfTfiLDV5eyrWWLyEIeSZJIbJPgd2OQc0BtY8AgmvH8SYjsrDtnurCd3yx9S5JKxbjd+pl20fFc8a8wvhJFdmlkyJAzmQoO8F39zuI4G87GX6fRtDWxINgCNfg9VIEMKdteyE3ySgjsMrw3b3tTdIfyStggaA8j6mj9gbIkZy+xEh3j9Nn7hFxh/CrbAUGKjkst9YvWcdnVDGs7yzGEntINrLEcj1+L9FeL5J8Gxr2P4T2sQI0G70jdJIxMdiRgVM1WZWbdXFGPzVCbpXwtFEblSirpIhE0rPv7fy9m3JPopb8GzY9O4gcdL+IoHWKRRCjSLFuZYSV3TC0Xedh9VULUfUt1YBrt8S4nyskgMCoIosg7sYqGSRiqHbyWLFWULV2R9xphh/DEUfb2YpAjEewd9qHbDCOwWIYoGNEgnhfdFqh1f4XjjxXSLCMo7UMJjEzEtFHIDS7pABIis7q269wHJ0Byetbg8smMIjDEJgZIFYmP2ZCkjjiidpIYCrAsaqdQ+OIhiL1B41MTF0UmDdL6GdSD66FhGqzz71daqdE+FclGy4YHnOFJiOkYyBtPdfgBVIBAX1WwVQdy/URekeb0HNk6GuCuFOJY5ZGJbYFIYysNvrs8ygXVelufFgbbP65jw5KYTxRmVl3qq424G91baI8hCPHGwkkAXqCL4ox58fLlUdp4QVmHYAnj5I9Q3EFTtZeD/AAn3GlXXMzb8SYkm1yPlVJAQlxfzg+kAkkXyB+dcv0eZYes5UsZhWdGESNW4qu/1EAnbYI4PN7rHiwLuH8T4qyYcpikgSS1WRYz22Y0tOxoiiTyAw8ndSk6cZ/xVtyXgjR8mWJd8giiU9sekjcXkRdxu9isWrwD7Y7P6PL1LpXTsSKKUbWUySMu1FTZJHuDHhrD7gFs8UQNaLp+HNhdTzZXhlkiyFVo3jG/1D+BgPUpsmiRtoD1e2gLOV8bQDDGarGWFiQCkPrsHwQxUA2Ks0Dwbog6q539okaY2U6RySHGZEBeHtpuksI3LWV3VdAHkECmB1mIvgXKh6E2N2mbImmEvbWvQAsaUTe3xHfn3r21tPj3pcuX0l44Y2MhMRCHhvRIjNwfelJ/Pt50BY6X0o5AGSxkieUI5U1VhApK+piFbg1Y8XVkk2JPh2MAKZnBKqtbyN20k3W4GzuIJUj2+w1z8O4kj48Zc5UBCKpRig8BbrgkLdgXR/HjUWb02S8oFGk7yoIzwboVR9lo8+w0BZl6KjY8kEkrKHcs1OCQpa1W2XwOPb+eupqWZIiZSChbcJa+kV9IAXnzxQvVOXpTl5NyFz8t2w1Xueq4/P513g4zh8clGqOEo/F0a8f7v+GgJcKSdgCH7aED/ABGDPe9t/t/lAr25/p32Mig/fjoWSb9PgqOaqhfPsTRoVyvwOlOI8NXiNxu5ewDQJJH7+R41yOlyhTSOAuUZdoq9hqioPpsfY6AcwRZBKnuxsu4k0PK7hQFDztsXfnVnA6aIi53O7OeWcgmrYhQQB6VLGh+Trjo+II1ag43OW9ZF2avheAL9v/1q/oA0aNGgDRo0aANGjRoA1BnY3cjZL27gRf8A5/4an0aAzWf01AkhWSIHtuhU8WTv92c0QzGj7AsPfj1saBX9c8aENZQnZtLbGG31ij6bvkEk/tp3LgRmyY0JPk7RZ/nrD4vRs9kxe8ZNxhJmJWJjHOvZ20AyjaVV/dl5NjlaAeJjwUoXJx9yxshICm9wSiRv80n8wfbXkeLDzWTESNpIABICy9wcb7q2Cf0/bSh+ndQDkVcXfssFUP22E/p2bx/huYvUrLuUL6eHDetiZ6MwCSt6GTf+kN57CbW2qQFucN6aNG/VtIAAaYmLDJwswbbRIZPIUSDc1nye5Zf3pfvrjqmSmHiSZQeSWPtKC0AQtVKgkUvJtPgeD/I+dQYEGT3qd5mUQxMdjRbkl3O0qSD/ACspUDg8BtpVuTl8rEyIekTwybu3H0+BCpdGCTqWEi+kkj0mP8e/30BrsMHIhSSOXK25EKSj6QwWUWLqwCF4JB/b3OrUcMwP1ZBANfmhR9hVEgjx/EfsAMFBmTYg6A8U8xGTFDFJAzkxlCIBax+BsVz6qvhbPm5OndcyDj9eJyJi2M8ohJkNxhDMFr7fQL+9c6A1GZ8NdzOXNvKWZCEWtm0INwqjEeCHayST6zRFLU3xZ1zHYQ4eQ88LZrmJe0oYmioYEsrAKSwUmrF36aJGRyuoZzYPS5kM+TCuP3MuOKdknktQFbep7pANmlJsgA8Gx1k/EzSt0R8fIyDFNKyvuamfZJGtPRO4i2UkGm88g6A2WRjt07CRIpZJAJoI17gQlUeSKNlG1FBpWZgWs35JArVXLzeqCJdkIMmwk326DdmQqP8AE8/MBAaJFMea5Gbjknnz+tQtl5SRwRIYwkpXYShcEEcimvwRYNNuAFL4PjLKlwujo0rj5uaRJpFbY7rHKIlTuDlS4YW4IaxweToDc5cec5KsGpciIoybBcX6LOx/UvcCZVKkEEKtA/xV0z+rFVuBVbsgtZTb3axiQCHYgEtkLupq2qdrV60fU8XqcMOTDHMDvmjONGcndk9s9xpIxKxDWVjJUli1JJTWBVJPiHInw5YsI5MeSuQgkxZ5yZgpRmeOGZ27h3GJmtirgLLVekaA+i9Fly2MhyFVOSEUURVnadwN8rVgjhgaNVrD/DnUyqRyMrTZGXkSY4JncJtEjuzMv0/pgbVIG7btW1GmfwH8WxvDIrfNxv3xF2Zy0skTFBaiRyXZbV29YDA7htFAatxfD2EsCKJ5QsUzTRybhujkFlzeyiPU1q4I8iuOAKh+LVFxHHbv/OjD2949vnnubvOzZztom+PHq0Z2Q3zOPDPiiN8tpot4nDbRFbKygJyHBBokEWQQdWm+GsB4nXvOXE65Jm7v6ombhHHG3nwqBdnilvVrI6TjSnHY5MpmhcskoYdwniN9w2bACQEI2qAeBWgM2/xJCsPelxxGDmPjSOJGZI6XaHLLGG5ZVCgAUWux41penx7445Eg3K67v0sgFDu2m1YFdyjwDQJA8eNV8PoCRoVjXOj3u0h/w2IMnDqd4YMpoE3fgH760PQcBIMeOKJHjRBtVXNtwTyTZsnzd++gOem4Cqd/baNuRRfdfjnyefP9Tpjo0aANGjRoA0aNGgDRo0aANGjRoA0aNGgMZl4vUDO+3vCI5ElU8f8Ag/LjZVtYJyRx7geaXUEMPViEJNSHaSWKdtR8sQysqnlvm6a1B4Io7bGtw62CPuNJcrpXbXgyuTS+kWRwLNbttWu7kH1MfudAZaHDz0csEmjMrw9zdJE0jgQMrkVMB6JtrEBl4HAI9Jc9K+H2KZ6Zce9J5Fa2K1KFhgQkhG4t42teP6amkiLA/p5B8ijGPfcL5f23fzrWWUmZ8lZMlMbKGRcRdC0wXjYsah1JQj+Bbv3uwdATdNRIexOmCzOkdRoZJnMIaBp9saybhH61EHAX6lHFBTYyuh4rzPI+IrNlACUrJKEdSSAdobYHBF2u5gxu1JBMGfmY8WWX7m7CeZUlIcbEmUFgAbvt8gsBQvcpJAKa5zmiM/Vd70qxI0Q7hAvZuBUXRO4iv+l/raAmTBiWKBRizJsAjQLkTKyrJNHFKokSUkxKpEgG4rSA+mvSN8N48rYqnDCCKxD255oljAlUMV2MAspsy2AWbatmhuWu2TJ3MRcyRY42xODkXs7lnlrZf1Am3ljYP5OupoQJumwyZLTBlnVpNzRl152fx3VHaGv1DkcHQDmXouJFlzqMbL7mTHc0qyy7HDME2ljLwwviq2rYBA414vwzgfK/LfKydgHuqjO5KMb5RjJujN3YUjljfLG6WVcHUWhx2O5OnkRqXs9wWF4J5alX+WoPhTtyHGcZUYkVZBPFRMsnB3GYl7pSOHYULAHkaAeHo+J2jD2J9vcD7jK/d3qwRW73d7oI9ju4Wx441x/cuGYyny83MizF+4/d7hOxW73d7u4A1YbhTXg1rIYmSo6diTd09z5wDeZTYHqsctwKAJH8z506lnhky82PNmaJrj7BD7XC812PfcxoEJyxNcnQDjD6BGdoxgYtkwyC0m6RpGPcRt7M+8mqIJY8bfateZPSSY850WT9RZFSMrR3su1yB7h2VSD+58HWezW7k+ZHPkpjTd1eyzgmQJfoEI3qbYAAqnLFvc61BXJCvWQt0QhI8EtI1n9Mn6Cg28gbToCCb4dLxiV3IfbDtAiY7TGb9SXuNkm/FCv315P0lSyMN0TK17o8d1r17m8HkOODuvn1ceNMsfEyC+/uLtZgTXkqCSKBSh6aWvPJ9VgHTrQBo0aNAGjRo0AaNGjQBo0aNAGjRo0AaNGjQBo0aNAGjRo0AaW/KZF33Yrs0TDztuwPrHgcX7+aHjTLRoDOHqLxyBXmRgpAb9BgePtXFkeTwB6aHPK6CdIpsnKRjK0qb9hhK0Y0JQWzWLUc8c/jxraaiy8VZEaN7KupVgCQaIo8ggjj3B0BkejfHiPGnfDsSMdnYRqEjOT/AISn1kk+LIHAdCQOagh+KHKCVO92JpVSJ9se1jNLLGjWSW2WUJFWFKkDkqr+H4MxEKlYq2rEoG9yCILMO4FqYpZotZ8fYV4vwXiiIxBHEZcSBRNIAjK/cBjp/wBOn9VJtHj2A0Bl3+Lmk2QmRlfIMsSbhGlNEyY7024ciRmlpSzbFNAGhp5i/H2PIEZI5j3jGIvQv6vcLhaO6gQsbSFWKsFrizWr8XwfiqoURnaJO7Rkdhv392yCxsiQlufufudcj4MxRGsfbfYjh4x3pP02UkgxnfcdbiKShRrxxoCh8N5+XlY6ykxKd8iFStf4c0sZut3JjRRwfN6YnHy/O6EkMPb+GhYHp8k39vbV7pfSo8aPtxKVTczUWZuXYuxtiTyzE+ffVvQC/pcc3Jn2E8bQByPvzXuf91fnTDRo0AaNGjQBo0aNAGjRo0AaNGjQBo0aNAf/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solidFill>
                <a:prstClr val="black"/>
              </a:solidFill>
            </a:endParaRPr>
          </a:p>
        </p:txBody>
      </p:sp>
      <p:sp>
        <p:nvSpPr>
          <p:cNvPr id="3" name="AutoShape 4" descr="data:image/jpeg;base64,/9j/4AAQSkZJRgABAQAAAQABAAD/2wCEAAkGBhQSERUUExQTFBUWGB8YGRgYFiIcGhsfICQbHB4iIBwgHCYeIBwjHRogIDAgJScpLi0tGx4xNTAqNSYrLC0BCQoKDgwOGg8PGjQlHyQ1NDUyNSouNSkyNS8yKi4sMDIqNSw0KjQvMiosNSwqLiwpKi4pMDU0LC8qLzUsLCwsNP/AABEIAOAA4QMBIgACEQEDEQH/xAAbAAACAwEBAQAAAAAAAAAAAAAABQMEBgIBB//EAEgQAAICAQMDAgUCAwQFCAoDAAECAxEEABIhBRMxIkEGFDJRYSNxQoGRBxUzUiRigqGxNUNysrPB0fAlRHODkqLCw+HxFjRj/8QAGQEBAAMBAQAAAAAAAAAAAAAAAAIDBAEF/8QAMBEAAgIBAgMGBQQDAQAAAAAAAAECEQMSIQQTMUFRYYGh8BQiMnHhkcHR8UJisVL/2gAMAwEAAhEDEQA/APuOjRo0AaNGjQBo0aNAGjRo0AaNF6z3UfiaNlCwy7HaQx7mibaGA5U2lbrr0WC3gffQGh1xNKEUsxpVBJP2A5OsrF1N9m9csHdJ26aI7u7SDZs2BhVOxXb4KmxTE+SZndxnimybGTG0KMsDX3KZZCFAsVwVRvUDuFtwdAaebMCmqduL9Kk/8Nc/PD/LJ/8AAffWSfAgkKTCceuQhQIG3FxJHLWy9+5e0wsjgOx496sGBAyJKZ9vcVmEaRF0Kp8wpZ0XkkCbyaoxoK40Bu48gEA8izQDCiffwfx/wOpdYl8fFtJe9TCT5jf2GJKbJIBvNXtuRnVzQJ9QBFnVebBx0b15IBgIBrGfahdoJFJNkKCYeGsAdzz9wN6rg+CD5HH44P8AQ8a91lostI8eWOPIVO07NIWjaMhZN7LViybZaZR6gOKsEc5PW5FDnvpwRGqmJgwcjgONlgNYINAe/jjQGr0azmN8TBMd5JWMjK4QqsbKVY1wQVUjz9RFH28hdaGN7AIvkXyCD/MHkH8HQHWjRo0AaNGjQBo0aNAGjRo0AaNGjQBo0aNAGjRo0AaNGq+Tl7fCs9/5RY+3P/n76AlmnVBbMqj7k0P9+lnUeoOsm2OSBaoEOGLWbNcEf6v3u/65z+1bI39Jn9LCng5YVdzReP8Az769HXsmbJnWNYQsGWkLB9o/TZUttxO7uszApQ2kACiTYAt4qpG4Zhg7VO+ki9Y2gfRwObo82eTz4Gooej7kU92KlzPmrJIBuzsBI88/V+PGlX/8syEx8vcsRnwhOZh2wEO2vlztvcEdPX58RuOOKg+KcmZ8M9ztGIyYUkRG0SEtKu8kIxXYaGw+fqBvzoDUL8NzLv2yKN+V8wRyNyngoSOfYcjzyCK1Qk6e+McdSN/bnMg7a+RI3bAokVtMlnkgAc0OdNvjVyuNuUspDDwxHm/sedQZURE5jWbIeQgPtUilUFjXqYD1b6+9Bfp4IAX9Bx5JRSb4wJfmWWRSodZd1KSCTuTabXwbF6rS9Fkg7EBMVrHMDI5dEZXa9u9SCG9R9P25BvVyXMXakndyiDJ/q+ltpGw24qwSSR9+CNXsiVoTIGnyQEqRmIRhTE0vNkfYUABV+9kCt0/oTyBZu3EiyQrG0MikhdthSB7grXoNfvqXqHwk8gzAHRRk9oDg+gR0PFc2B44r86t9NymMoikefc0Yfa4RRXINbPUDfsTxX9V/SOrNFhzSeqQiUgEm6sIATZurPgc8/udATdV+F2lOQzSIgmWMA+dpjIIu6BBPHtrrK6GZFNfLI6yo8hT/APzG4Bm82QwPPgEeb1xkzgMjOuQpmqgChTcdgv6+PF/7RP7c/wB2KvzCgzEop3M20qSY0QcWdzFUBO5SDuNjkaA7yfh1po8gpJGRPIkyMLK0u2uR5BC3Y+/vq3lfECKHPeQGNbdQhO2tx5J8D0NV0DR/cZboXU8yNcEbS0TY8CNGiBHifY5djF2wrR3SkBlKFOAL9VWDMygkQljsrlQLPNHErxzRuG7jV2QyeoLvWvQSOeSABs3+I40b1TLtABb0UBbdsncT6afg39iBZB01w+oRy7tjBtppvIINBqIPg0Qf56+dLnZTmNX3IrzZatMYAGUq5+W3fpHatEyC1G5lFnkhmvRsvKjzY4nG+J6BaKPtbCsILdyIpYjZxuWQPYYiM+CNAbjRo0aANGjRoA0aNGgDRo0aANGjRoA0aNQZswSNmLFa9wL/AB48aA8z8rtxs/FKLN34/lpIJIDJ69ykkCrcHczeng0eSpqvY88Eapnr6zRqGaRlkAR12gBSydyt+2iQK8f5hq3H1rH7m9Wm3ERq1Kaa2KIG44bfuWuOQwPgjQEUrYxh5SPYxd9k0fdFISN1buOT+TzQ8amhihOSkhTHaVT2lkGNTghSdqybuAUPHt5++p87GixkVyZQELAFaJpzZXx4v38j76jM2OHvdIWE2/x/EQU9x4pf+/QHcfVI/wDECJGs0bSOxT1NsCqCa+ql4om/AGlUXSoUQxdvFUGQXGMNdu9hasVHG4r/ABfuP2tK+NtCHulVjZVB90fgiwLHIAtiCOPzpfldcRXY9pnZcjYG7ygu8cJlANqFX9PgCxyTZAG7QDPqkEmThqqVIxY8gBAApIqma7Hj+R1YGFImW2QI2dZI6KgqGU+n7sFI9PsffSCbrva9CpMG7rwhBKoqQCaf6toUdyNAws/84gIAupMj4j2uQxk47rA90f8ANNDE9+mh/jBvJ8NyPJAZRfDzfKSpJtEkjGQAHgHyBf8AI3+DqaDGnbDLIanlCsT4NUoAs+DsH9SfHnSiLr8WQwieGSbZI5syD+GWTHtfAf1RFivsHWgbA1ocjqwZWUw5FH08IL54sG/AvzoBfidPlTIjl7BA7W1h3FLbueSS3JPHNniv21Dj9Em+TnhKU7OHX1CjynFg+fSfPHI581Zjx4W9BhyFF/Vvavfncz2RRJP2/etcYGbASsmKjyrZG4NJSsKBBUg/wtfPmwR9wBN1XDaTCp17bxqGA3Am0HPINci/92r+BhMYRvZldzvcrwbPt4PgUP8AZGk/UM4ytGzYcx2MQLVuCVDWQKtCwCeCb8gLbavL8S/qKjwyJuL8kVwnvyB59v3H5oCLp/Uu4/oGQ8ZkaLduFAgctQohOKDXd+3I0o+H+qyNBgF5ZiZJJAxsEPy9BieaAHFf+FM8BIod5jyHEbMZdhTgFvztvZfNcHjzybr4fSYYlx4xM1Y7sy2nkmiQeOf8T2+/40BFF1mKWVQsuRUruq1MLsGwdt2qGiF/fmvOo8DqKOIW3ZoWeRowxmHDWaFDmuKH20y6RBHCAsU79tn3JHs8FrIF7b2eWrg8cmr0txo8NcaJo8xZYsfIWniqW5HZQqnt35aQCgP4h486Ac9J+ITIcgyBI0ilaMG/8oF39ze42K4/a9M06jGxADqSTQF+4v8A8D/TWMfquMjukM5bvzu7fp7+0wWd2O0ruYH5aRABzYPnXsWTi77XJSogHUjGHpLPNFakD67ikU8cBW9i1gbvRpH0XriySdoS/MWrP3QoVfSyoVFCjRPJBNEEGqrTzQBo0aNAGjRo0AaNGjQEWVkrGpZjQ/Yn9vAJ0g/vt6NyRGxyDFIR9uAFBo373pp1aWUGIRWN8m122btq7XN//GFH89JU6tPKxA37N0TArHZKM8iv7EFNqobF2CTZF0BL1HJUPBMp/S3hJBRVfHBo8gCyf6ffnl/MFvJczMwQfUV+pBvJBQKKJrkm/tq701ZJ1dclF28DYUIpgWumNBlrbVX4PJuhP1rHDdr9ESnfQu/SNrG7HgEqBzxyNAZvNynfAl3sWKT7RZs0KNX5PnydO1nb59497bOyTV8A2osfnVJIeOcUBGCsVCP5JINiuNorivz48dTuzVI2LuZRQtWLUE30eOfUdgu+b/bQFPH6vKcfHt2uWbazXRqxxftd+R4rT7pOM6tKshUrYZAW3MAb+okX5HBN+/OrP9zw7O3212E3t9r+4+x/bS/4c6osuOskeLkQhibSVAkgIO22DPfNccnjQCr4j688WUY5GeCEqCkixK4Z/wDW3K1gVW1fVwPvoyOts+RFCG2qYRJJJDGJGcsP4bRhsPBvabv20fF0q4+PlTzGWOBkDSrtRvUKjXZ6+HalUE2PHitS4Xw/3e3LGJ8SWC4VLbXEiLwG8kMrAmiaP44GgF/UOuZcWEZXHalSXYGMQBdSL3URwfb7aZ9VOdFBPN3kJUh0VYxQT+IGxfA58nwfvQ66/wBC7kSwu+RJvcu7hQTYFD22qK4CgC/JN2SwHUrTa0M72KNxVYNj7/b/AI+3sBUwM+TIeLtzME+XEklqhO5jSD6fNq+6v8oqrvWc6b8UvD00yKsYdpiihUCotqGJ2qAPY/1HkCtPfh7G+WjaKOPIJaSg7r4BoA+BQAtqqruzzruH4FiGM2MzuyFt6mhuVqqxxR448e50B1nZGTiLLK8izxLHa7lAfuEgAUiquzm/v4/fVDp/V8pmxmHdmSWu8DCFRA22ijBRYAJPJa9v517kZKCBGd8nqEcz/KjsoCEtmVnbbXCtHRkJNECvqN2Om4MkBWInLeKNvQu1ACAeLcHcVB5C8fsRxoB6mdCWWmQn+GvzX/iP66xvQPjmSbKGPN2oZd8obHkiZCUAYxlJdxVj6ebHqG5lFLzr4upMQS0Eq0Cf4TdeAKbyf6fnWaxfhuFXiZ0zJFgV1gjZV2RIy7So2qrEbRtAdmrivbQFDpXx1O+TgoxxZFyWmV+0rbFMe0r2pSdsoG6mYAjcCOD4z+J1kY+LnehXeTq7JGG3bQ4YSKxCEMdvb3AAiyANaTB+C4YzBtPUQcaR2hJCHYr1uXmOihIvm24+r211F8J47RZMJTJlSWZpHO4WJeSXUqg2k1VfTyOArE6AVdW7wizR8j3o42D47GOVVfvApkHsFgbHdksLtBtiassWXw5DFlwvJi9mS5aD3LE6r6prcby3cE8khDLwRIa4LaY4vTgytG8ueZAscnedh3E2l2WlEYj8hgfQd/ht4HHEHSMbbuSd90k3fkMi33SVaPa6KEXaA24AAUyqxs3YF7E6NLC7SrHjKxDEgPJtBYhnoVXqIBJAHNnkk266XkmSFJCY23ruDRklCp5UqSOQVo6yuL02FSsneoBpGCMC6hZHEi19PqjYEqedokdaII0w+Fugx45BWYyUiRLe5fpSMVW7YeIww9NruajROgNJo0aNAGjRo0AajyJwiM5ulBY19hzqTVHqeVt2JsDiVu3RNDkE88Higb/79AJcvHxAHbsnfX8RNblDTKPq44Bb7c171rNf2hIIsB/lUlRDMjZZQvZhUnubSDY5IB8end7A61kfVI3AZoFponYWw/g9DA2AAKJAYnwTda7i6uqk7YQGMixGjVllDA2VB9gPHsPOgPnH9owwI+kZT4LptlkhKhG/Q3XRWJfoDbAxdVF0fV7an+Oem4WKOm/LyKEyOpRzs5yC5dW2h37jOWK8IS90DRu9fQcLq7d6SN/O7dRbhVCoWANeogt4/fxob4iYx71iIB2FS17adttXt+oWDQsc+TWgPk2dBig/EUdxCOERvCm8bElKsGZVuu53Aqk1d0v41svh/NkyMbGb+8Ej348YLd5WfudlAQUPlhIxkNm7VQdyuQun691JMYB5ch03WFRRuJ+4Ar2v6uPbnnS7F6pA2Ssc6ukzFSBPBGC/+UblB/iUEWb3IB541W8kE6bKnmhF6W9ySLG3uGGdE5JEm0AEvEKLqRvJKHcTfsWXyBtPzfFwWOB0xTFLuTqu9x23DLEZHYseNyrW03+x9tbrp2dCclIUdhKQYz/oix0oXcyncAQDtBqj4X211k9TjjnELuTIzIgHyYXkkLYLUCh5AIv8XXPOdCrs5z8dXqXd5mJ+JOjFcLrMGPA4X5iF8aNImq7jEhiAX7BgdvtftpzndFj+am7+OWxf7vrFVYiY1Y2ZQiKKWctRFAN9ta7qubHCYoXd5JCoCxRJy3DC9thVHvya9J+3HWF1MSCUbslZIQC6Mnro3VBSVa69r/4alzI3VkubDVpvcwcXQJJpukx50czFsSWLJPrB9QGxZJF5BI49R83qHrfw+Gn66DjuyfLxfLXGzAusYHo4IZhIfIs2W+51q+mfF0mTkzL+ssfAjEce5l5rc3HF+eeB45o3dzZ48UpD38h5GA2xxjc5PPJs1Z/1j7fjiEc0JR1XsVw4nHOOtPb3/wBMp0LFeLLxZhDOZJOk/wCkEB1aWYBSFdzx3iQwBY2OPsNQfCmMGysb/RpI45sKaKVGx5ApcsDsmd1qV/qt2oGzwN3O0wuqI8xhaSWGUkkRyKVu2L8FXKng1wbIB/Oo+rdcjgfsyTziQ0N2xgBZ+uy6qR9yOOD+2pc2FXZN58aWpy2PnfTOmFei9OT5eZchM9GnHy7h6EkhtzssgIE5NgUg9hq71/pk7xdV3RTPnnLQ4cio28RFk7XalC0FVC4baRttt1E87DK+KIRKqNLMATYkMTBD61YEW/gba3BdvN6M74oiiZQZ5yrcCRY2Kcb7IJf1fUvKhvoHsdR5+P8A9EficSv5kZvr3Re7P1juQs5bBTt/psVaYI30cbWcPtqrIJ48nWl6XkuMDphkeVG2xJLuZla9oDh7o3Y5J586c5kMQi7z5EqxVusP6SGoihRuz4A59Vc3pJJ1uCo5JGzViMm6OV1BWwKr3ejRP0i+dSlkhHqyUs0IfUyaXLZY2qWTYMkCNi5sr/F6ifUo+5sat5H6cux5ZO12GZGaQi2Jv6gRZAPA9hWoev8AXDA29slgj+qIJj7lojgb9wVj5NE+CPwdQYfxHuyVhXMLlyDxANo4B2lt3mh/CODd0dHlgnV7nHnxp6XJWTRZ0hMQyGZFaAkcldz2QLIqzso19z99cdNytgwSXKoRIr+ohb52gi6uzx/+NUYv7Qqxn+Z3xMBkuJVRSjLBMYiqjubu5tKeQBbcHUmV8XOpC3kl6mJAgj9QhEZcg94KQRIrKQxFWpIII1YXFrH6g2yEvI3b7ziRixsD+AM17gp/P251ZlVFyMQ9x2T9QB3c8/bni/NA/wAQrzqrg/GgaUBWmnUhPphVQDJEZ03HfvUbNttt2gyqL87VGD/aNOmO08yrJ/oMeWI1jCcudtdzvNa7gT/hghSPqI5A+kaNJsD4pilypMUK6yxC2DFBxUbWF37yp7lbgu20cX9NudAGjRo0AawXWvjchJrhCTQSJ21ctyrzLAsqkKEdSrhvSTtJKn87xyaNcn21ic7quGgmjkXpw52zo7KPqYtTDnkuS1f5mPvyQKud1BlkzAEiSHDGxi81A9yOOUAXC3DM5Bsk+KDGgPcXrRaWCIRLu+dbHkZi1sY4TKrgcbWIocixRHvYv5udixblkTp6LPHvk3MgEiAUCR4ZQooE2KqtQtmYqKpEfTgBsySfTQBG0SkgekFOBIfYnQC5fiV54ly48eRUl2ujB1IVmlEPrDRl9wRg5CWPSU9gxmXq7QiMTY7CKdp40VmA9cZLRBV7SMve7ZZOR7DkkHTHq+BiGJo5vlccTETelVIlCMJXLrXqj4Bcg/xH1DyYcXEw8ZY6mgEFtlrGCvaNbCJIx6jHElbvSatiSedALPi1z/eeN3KAHZsXaj1ndRPkWDz+Na/qWIjSpNJjqXjIVHaQDkml96J3EUCDRPHOl/xPDg5KIZp0RhH3VdHBqM16j5BiPHqPH2I0YeFjwzKs2Y8zxMoVJJAVRn9MdgfxtdLuNm+PbWSOOUZytWmYI4ZxyTuKabv39uwSRn/0/wD7Z/7E6PjL/lbG/wDc/wDaNrRdY+CI55++JJYpOCShHkCgRYsGgBx9v30tyPh7CkYTjONxsqtIZ0b1j1LuLAgNRFLwKqhzqmWDJUo1/lZnlw2XTKKXWV9ewj+LOhSy5XfxHuaJVDJe118lSpPpIIJBH4I5sjUvwT8RtPkSJOgE4Si4BUkIa2svgMGc8gD3HsNMsnAj70cq5pjmeMKDujIlUWb2EUb5Nrx9q1B8NNhJuyUyUladyvdd1G47gCqigKLbaoc2lcFdWLFJZNS2337v7Llgms2uOyvfu/sS/wBmv/8Aayf2/wDrbUfTCT1x9/nfJX8kIX/5NP4vgmKPIaaOeWLcTaqwHk2RdXV/z+x1P1z4egaRcrutBIhH6ikc+w3AggmuPyODeoRwTUIqvpd/cqjw2RY4xr6ZX91Zmf7QyRn45T69qV+4c7f9966/tEQHOxgRYIUEfcF+dO4umYoyDkzZHelSq3lQqf5SFUDgXwfFm/POjr/w7DNOJJcmRWUAqBspBfp/g4Bb3Y8nSeCclLbq16DJw2SSm6+prbwX8ir+1gcY5/8Aaf8A0asf2hRgYGOAAAJEAA9hsfVz4h6Nj5JUT5TjtDYQNg5NWW9HlqH4HtV6l6x0WKeIQy5UlQepvoBs2FLejigSBVfmzzrs8U5PI0utUSycPklLK0vqqvIzfxMx/urBH8J23++xq/79NIvhybMwcdDPEsYRGUCE7hS1RbuUSLIJoX+PGnMXQITjjEklMqlQyBiodVFUV2gGgfc35o8caox/BqQJtbMyFgJ5QyBFPuRdCgebqr51zkS1W1aarrQ+GlquUbTSXWun7Cb40xBF0/ERZBKFYAOPDDa1EUTxX51p+g4EK4uNM0cYdIEO/YNwGwXzV+5/qfvrzrXwpHlLGpkdIkA2JGF2igQCPST4NVdanxMDZjPCsxlCqYxuK+iloKSoHgUeedWwxNZW2tqXoW48DjmcmtqXoLx0DpzI6bNyuHjKlpCayD3H2AmxvI3Wv+XgitdSdMwmKbu4+yGSpGmlJEclK9uXsltgHJJBXijruPFUbHqR2URnuI0ZQFQyVyw4AYk/9IUfYRRYsTLW2cIU7Za0o8tJZIJo7vcem2HtrWbzrH6Vgwncm9Kj2ELJKLWJe2N67vUyIQNzAsAFN8AirkfDmAFaIQsyiGPEIMsm3tM1qoJYixusHzyADqxKQwJaKcAIyEjtD/EA3WLADCh+PHm6HsQDh6jygPQx9KEExlQu0i9xYAHj2BvadASypjROZ4wZJYlZRukc0rsivRYkcsgsj3B8FmvRays2KDZ7eYd4N+lCQC28cnyQRXk8V9taXFn3qG2snnhhR4JHsT5q/wBiNAS6NGjQBr5W0bPnfEEccTSvLFHGiivqaAKASSAoJPk/5T+NfS+o5RjjLKu4iuP3IH9B5/lrKZXQCvzUsWO6T5MUgZhksWLBSI+DJtuyACK2eBQ0Ash+F50yOkh4TImNC6TkUyKXRlA5ILAMa4HjRm/DU8UvWNsBkXNx0SDZt22I5I9rWRsrcvnjao59hoBmZnopCK+sUpFiSMCjd7TEXbnmwLo8HiXJ6gWpRGthR6lBpm76sRTAlIz2X+5BcWSfSBn+l/DWTh5eJM0DTxjAGLIIip7bA7qpitp7Aj7tYHFyZXw9ImeJflJPlpcP5cpA0YaLm+2RuUbK/wAhI3E80LLjruesWMs2UJ1klAHaWSq5LhTtO0FRwWF34sg66hkYSQxTQOglUqjrP3KIDPTEoCDRPIu+PO0EVvJFPT2lTzQUtLe/89DO9c+DZVXdhx5ME0eMscYDpJHIpLXFIHJW1vy3o9Q+raKtdR+HckZhnx1mSR54e8h2tjSouwmQBjalaqvqtbQAmywyc+M5PyuPE80i/UTJsQUFuztYmtovjyzeb110TqUWTJJiyRyRSRl/pmJB9R3Uy7Te5ifHIrzQ1znQurIriMblpvw8xl1fq0M8E0O6VRJGULqhtd4K2v5F3/8Ao6ywMUK4bvJCr4jBBthdRNsieEk0CwADgj0kLyBe7jsdZnHUo4ljZRGSOz3rDExk2WPHAqh7V9ydXfj7LjCQnJxpGNWpWUKASAWQkWT4HO39vfVMuI+STj2d9lE+LTxzlD/F1unXZ3C/pXwlHjnFZMxVMIQO6khZEDSzmMxm4zHTkq3DRgA2eKhwfhftw4sAyAJMW41yIwyja0o3I0dkPu27GjYEAi7FEa0XVeo4uHjxyNCGMgBSPg16ApAJHCBDtPH8XjnU8GRtnihmw0j7tlXRw67hch3elSGsbr5sm/udXc2N03vt6mjnwvS3vt69P18S31nq2PA4VkaSVlLbEXc5UWxPJArgnk80avVRZYs7CdcShZAIewVIIbnz7eKsf01l8jNl/vkN2/1AQoj3jx2/G7xyCW/nrSZXxBFhduCLGqeWm7Me1VBY0Leqs1VgHgc0K1nhxDbbbpJ109/oZMfFNylKTqKbXR+Xn4HOTIshyGWSKpkVF9R4IUNZ9P07WDbvFV99cSRpvdmaJkkRQwMjKFKCieBTR8Xu4F+486pdPyI4MxMeWF4nNbHXIMl2uyiSqt6goUk2Syg+fUbfWcjHxpYYI43lmHESBqCK5raWN0pr7EgKDYAGtHOhTd+Bq+Ix03fTbzOsuESfMIrxbsgr2xuPIjKBj9PgFlFixbAXphm9HlZpyojqaNV5YjaQK/ym/wB+NI8R4PnPl5sdo5hIJkKyblZwFYNu2qQSEomvV6gxNkGKH4jyZOp7e2f01ZRCJABdCyW8E3+PFfnUHxEFVd9EJcXjVVvbrp2l/wCJIcdGiOTO8TFFUqm71BRIptkpgty7gbUhkRh9J0PiY6StG87IVKtukYbXLhmBQlzTbImLUAKF15Oqf9oGZCGjORiyO207SJQqkcFlJFmgSPYfjV/4q+Ug2zzK7Oa2Ip87VZfHjaFkNk+5UjkDRZvmlqapV7f4OR4hKc9TVRrv9f2o8PT4LQjMABAVVBUKbZloC7p3dVKkkFlUCiTdGJUnxzPju0gmEUjwUu5F2q9bQSQxV0LLZ42EfduMmRMYw5E2EY1Z5GDJP3CrTFZXBRlA9TIG4PBU1Vm7WZj4uFjCWKF5YpIFg3K4H6dKqBjYY8cAkEr6vG43PnQ336FnxGOm76ddmMOqGNkMkUDNukjLEq4HF0dlgsFFcVR3e9HVKaNjHmAJKxdkZLiNtyOaC+f9+qOT1ZJMbvrhyyLz3CXCqpp4zRC7mreeQtC+CKoT5PWfmYITCwRHEsEkDLuLsVugFF2BZ4BUq5sKdrKjmhJ0mIcRjnLTF79fIYZuAE+WkjRggbdJtQlg1ABitXx6ua9z99dr0qerxZWjQs7N3FAJLKQNqmOwoYg81yngg8ocjrORDsPzKiFSk3PJGOTig7wIvTYGQAzMoAYccbku9C6nMs8SZGX3KEcMlAbTkBJO6hYRBeSY2UAg+ijtsh7S8uDByTKZBloE5KgncQCMXg2o4/Rm54/xgasae9JjkCt3JBJbHaRX02a8KKNUCOeR50j6H1qNo5fmFhBGU+OgSI+srQFL6mLeSfsL9hrQ9NzI5Yw8JBQkjgEUQSCCpAIIN2CAdAWtGjRoDO/2iYjS9Ly0RGkdoWCqqlmJ9qA5Jv7aRZGZmNMVbutj9+VVn+XUybOyrqAvb27e9ah9nOxV5LWdvmxsyUho7l964DAtz+VsaXTYT0VaaRvTR/TJB4YEmuPfwK8C9AYpcvPG1yksbKuFI0aY4Kl5HK5K32yxCoQxAa1ocgcakly8uTKWUrMs0cefGpbGYxxnfEIKpLcMib/LXzX+XW0x+nsSWEri/uhBq5GA9R5A3gD7bfzpZldNjkaWEyZTsf8AFEfCklFFN7fQwNNYNVzVaAVzwtm40EWV3IchpZhGzAMtozCrCx3G68o20EgKSSfqX9OycrAy4ceYiRGZQoJ3KAx2BkJG5StkbePfjkHWqyelJJFtnjyJShMoa6YMBwEpy3twOeT+2o8bBiSbumDKkkUBQ8hZ6H+rZ9rPNff7nWPJglKeqO3j4Hn5eGlPJrjs9t77PFCyHq5yOpSQxCPHrcryqimZ9hogMQRRI+x4W/2o/CSBerzAEmu6LJsmmHk+506z+iY88plfFyN/pJ27lBJ49iBY9yNcr0DGWUyLi5CMvICFlH0n6QpH7H7kn+cORk1JutnfX8Ffw2ZzUnTqV9ez9NhQD/6f/wBv/wCzq5/av/hQ/wDTb/q6ZdV6HDkOJnxpd/uVZlY7QpFgck81Y59NX4GpJvh7HnVe/FJEEBCo8xoeSSArkX7k+T9zo8E9E4bbuzsuFycvJBV8ztb/AIKXXekxZUWHCzGOZoiYmq1NLHuUiweQQRX+U/sU/SMzKw82HGnPcUkBQTvoNahkYjcK5BH23ceDrQYkGDlRois7CIgxsXcMhaioDsb5ABAvxRHji7D0zEhlErSBpdpAeWYsQFB3VuahQuz7WfudSlgk5KS2e3adnws5TU1s9t0+zxXaZXJ/5eH/AE1/7IaY/FfXSubDBGkSyHaBO6BmTeSvp/bzyebrjzq1L0npu4ztOu4KsplOWbCnhX39zhSKAa6qq1P1Lp2BlrveSJ+0ey0izDhrA2Owb6rI4bm2/OuLDkUZJVu7OfDZlCaVW5X1/G33Mt1zG7fVsdTI8h3wks5F2X/AAA/AAH9dd5soi64Gk4UuvJ8U0YRT+18X+D9tMendP6bkwxzkCEb3jUmei5jdkJ3bvUbWw13RH4026nh9PyP0pZIWaEFf8f8AUULt3Bju3cb1vdf1AnyNQfDT3e3W0QfB5N2q+pNb93fsTSxSpJEXmxhK/oBGMSzV62APdsDaG5PAJs3wNZboprrclnkmQfaztB/7idaLo8OBjzKkToZniLAmQue2hANMSQos+BV7W87TUWZ07ps8nzDSxEllXcmRtBYgFRat9RUgiuSCDq/JjnPS9rTv3/Rpy4smTS6Vp37dfsJf7WvOP/0Zf/t6g/tQQ78dj9PbYfzBBP8AuI0+6vgdOkhE7ukke0iKsk7G2qSVj9e26Qk1/lJPvrvBycfLxIlME8sbokg3W7L3FEg/ULWCA4F3wPxqrJw85uf+1ehRl4SeR5Oi1VXl3nn9pEq/Je3qkTb/ALz/ANUHSbMjZehRhruwR+xkJX/5SNNT0TGITfBmSLHQRHLsq+PC7vAB8EeBX41eyY8fNG2VJlSPzuYxoDxwQGA3D7Hx+L5lPDOblLvVFmTh8k5Tm6txpfnYVdL/AOQm/wDZTf8AWk0p+F+jfMYTAhCFnY2zmMqdkW1ldQSCD7VRvnwNOZMWERtjwb5YdvcqJncUxddtiXkbka18E+3BI6wOkxxI8Yx8kLJ6GCs4X1bATzIeRY/UHIANHg12GGcZQb7FQx8PkjOEnXyqvexZwPhzIglEiyxyl4UilMga9yCg487gfdSQT/m1Bl/C2S828yRuEy1nTcWBCDjt0FKrX+YXu8nxr3rcaYscjYrXkBSdoO+QKzp3H7fJbYDxYIW6qjt0ZfU5FdQMlzCyzMJhGv1AL203FChrcSOLYrRvaw1sPQIV+DJgNwaLeMt8lVJbaQ4pkJABBHs4B/bWo6VgiKPbtjQklisYpbP5PJP3Y1f2HjWYwOtZRmxxLYEqRhkVQrxuUZmZkZCdhseoMNpSq8gtPgbId8KJpGZpOd+76g1mwRQI/Y/fQD/Ro0aA8Ycc+NfPej9MeTESSMrF/o8sbSFwN5ZvQCQbpeeTVWK19DI1jcjrU394TY5ZYFjELQIYw3zQazLX8VqaW1PorcwYGtAQnBQ9uqA7waRGljAACMjBQpAAbg1/FRJ/PmRhL3JihiEfeheu4oDxxhQ6Xdcld1E0a596Rt8V5Ix3kGxn+Qad/wBBf0MkMgWLx72y9t7f0edWZ+vTpNNckbJFlYqpcSeuOZU7tsByqBmIIojYdxbmgGOV08RyQrkbRG007dsn6Y5FYKgo+1FyqngBqutQgRGUt+nQzGkJsf4RTaR+xYWV8EKfNHUWJ8U5Dyj1rNtycuGSIQhikUXcMbkLTbtyKPIDb6Asg6WYXxjN2n2vHz8nIhMSAkZDt8xagUAtFiLYobt2rQDiLpzy4wSMKwjSZb3j0Fm3x+W2gbeLA3LVAqLu1kdPZpJJKTc0kDx/qJuGwDuUd3BNEcHm9L1+J8mJZJGbfFB1A40gWJd7wuFWJqC8ssrhLUCwDxY0367PkY8eIO4pld1SU9tdrE0TxVhbsUDde986Aim6czR5ChkEzGQrP3gAyOQwU0bvaAvIpR9J13k9FhiX5mfvIoP0EI6gkxsrbUTatPGCCD5Nn1VUedl5EMkWNJIrmV2YvHCu4R8UqrtIs03JBqx586i6vk5BwstJlbYrJ2pGUKzKZBwQABYAHsPOgJovhnFOOEM0pSWBV5AvttCsPNJQZkS79muuONX8To0AakkbcWnf6RyZ2LsD6QeG8e4AonVZMt0iwVWVYleFN21d07Uq0EUow235NccmxqovWZ5cDKLSMGikKBgFDFeBTUKB5PK0fHP3AW9U+EexiMs+TEqyYMXTwwRj9BkIehZNqSa4qvOm3UvhdhOckSIC2XFkom0sDsh7BTjmytuGA4PsdVers8XSIGD7rEZCvHGyqCgoAFK9NcE2eTZPFN8zOfIzvlA2yNIxIxCKzMeCPrVlAG4HxfB0Bnk+HI1275kkAXJWRCkgVkyJGmJ9JulKOpUmnC+Rxq6/SIWGWrlD8zMHUFXUqI9ke0OvqDE4xZWB9J22Dxu4HUmbGzFYRd3GkI39pPWCzIdyldtmmugPP735M7oMGVuy4yNqyKYEAO/km9u7ce45NGrYmgCRoDrB+EpXLVkb3TFmw2aaEMbmKTozK3Em1WVW3gbzZPkjVduh/wCkNE8yh/mMfMa0egIFjUjc3kMU4b+G6rjVzq3W3gyZ0LHFBAMLLEvbcgAXIdjMRwFtfpAr2GrOUjP1cBHC3j/VQbjnxfF+OSCPxoBe3w72P1vmIgFGXuBRiNuS4ksAc7kK7ar1f6up+mfE7YkGPBHC2THFjxIJIyQz1DO3CFOCTjqm0t5mUfa5cTqssmFmCRldoGZQxjX1AexWttcH299c5PV548XBaKQIZCqMO2u0/wCyAKHtS1x4rQFvI+NpVBIxC+2Iy+iUHeB3eI6HrcGNdyjle6PtRr5vxC7RSwyJ3FlGQA4oqoVXZRQWypUcORXizZXdcg6rND1H5eWXuxyR71JVVKfUfKgceg+fx+ba5+XFMksPdVNyEb7FUwcGrNWAjX9q0B82+EfiyfC6f0r9OJoMic45FnuAvI9MD9IA9Xpo3S8izTnqP9pE5fMONCkiYcgi7ZSR5Z23bZNpTiMIb8q+6r9I10/wVjiHDxPmJduHMJ43pOWuZxvPjapRwaA9v30wi+Fo4snImx85scZPqmjXtkbhuJdNynY1h2N7ud1jgUAiwsy/iKWZE2lulCQK6lTZeM0w8g+xB5FaMf8AtTyfkcTPkhgEE0xikVS29RucBwfAoIbWjZrkbvToJPh2JcyXOE5aQ4zQdvhhsBv8uX3LyST78ayHwP8ADaydJwkzWljjgnMnYMRQ790m0SM3/NkEtVD6qs8DQH0MZgDANPIWFg1E22xweQtHnjTPAmDxqwJa/cqVPBo8EA+fxpHidZLvtEzG6oiK/wCJkNgeAGXz+b8A60ajj76A90aNGgDVTM6f3DfckQ1Xpah+5Hv51b0aAQskYyBjGXK3lDKD3DVAgeb82aqte9vtSf8Arr7T/m3K3APi+a8fvpF8XRytlh4BurH2tztD+tWaPePpLKCL/lwSNc5WA80znbkRxSRR/LmNPVEVssoN7Y3LeWPpYcXWgLrZMWMexGmUnc3ZLEEmmdl3g83uJlLBVuyjUOOaJ60zBiTmECLcFIG4se8GUlbUn9IfTajdYNFSGGH0plzpYauAsuUCea4ZO3+Bv9YA4ABH8WrGWztk5CdyRVWHcArEUaB4+2gK79WibtB1yJTDIOQ9BjuCBmUEB1DeoWD9IYC9eZcy57RemeMIonFBDzYoEWST7EAUCrAm6vrGy5Kw3MjkyMVYE+ki6HHi69/OuMrqL3vSSQ1khLLbRX+URg7StfxGidAXOq4C5JiJ+ZjliI2yLHXJryCCCt0fxyPuNVcmJJ8eRWkypd8gjdhECw2eoAIq7VUHyas+LPGrkMbyZk6d2VVQxsAG48BiOfY2eB/vrSzpmZtco5ZInyJLZTVtS0pPkL+3nj2B0BzPhRhsdg2ZHLCOyjCDlgA3sVKml3cjz9ja6Z4vwmixzxGWQrPbFTt3KT/FwLsf0/Gq8k80r5IWQRtEw2lpCoRR7lQpDBgOS331ZwY7zptxaxGvh29wLrnxbGh7XoCtB8Px5WGkQyJXiU8HYoPp4AHpBofmz+dTZWIgmGQrTLLGpjZhFuRwLHIr2I8qR4F8aox5shw4G7jhmn2lg3NG/wCXtq5JkyJJloshpUDKXa9pIBNE+PPjx40BEnRI+zJCPmbnbfJIY/UTd/YAC/sPv99Wm+F1lixh3JFEFFLQBuK27gR7AAVrzood5Ube/bEQLBpdxMnuaDE1R8GhftrzqXU5A+V6ynZVDGOOb8k2PVZ9P/50AdV6RE2+GTIKpK4coQtg+fS1encVJo3fqr31DJHBHkJkrI7WVxwqqNqgi1u6IHj1fka8yWLPlFiVPywJW/B2tx/K/wDfriLMkAhjV1QNjB1ZmCjfQHnab2gfT/X20An6b1HGaCULJNtyQsknEZK9yPvH6SedrAbeTbLV3epOthRjYSI7UstgsBuVQSu4gWKBF3rRYssr5AQy1UUbnaBRPG4C1vaf6+P21f8An5LoQNXjyPvX/AX/AD0BR/ude6ch9+Q0kewFaCBDXCgH+IEm7Pv412+OGNmGe6q93PAdfIb7SNz+fwKzfWuovWaZGljlCxmFdzDavFldpo8mmP8AI/bVrqOWySZSl5QWxA0QDP8AUAeUo8G6uvzfvoBqcJD/AOrzEG/4q89z2sV/jP8A1/C6M1sfe8Tb1kWEzEkEgLToTQ8n9RxQ/P2Gs9mdQYxRrvm3/IBgS7bS4q9oXkzWDbFvTXjzqaPM35Icvyem0XDUd97iNwIIf3rzoDR9PaIRLKj2ZFJQkbd3DMKU+4W/3As350ngkz5HjlMe5e2doVlA9fyZtkZ63qRkbTRIUAeTzUxpLk6Y8jMQY5FZix+rbwCb4Yn+Z1f6XBIMmTGZpSscvfDF2NxkEKl7r4f78Ha2gLfRjlmYd6FEi2k8BLDBMfb4kJ+tsgePCr48totGjQBo0aNAGjRo0At6pjkBpO+0MaqS1KtCgSWsqW8fn+Efm883XgtAZWRvZlVUOOGb1o0y+kC/UiPVVW3bQK1rX5EQZGUgMGBBB8G+KP4OkOP8JohRhGtxurqTNKzAohiXktZAjJG02PUx5JJIEfTfiLDV5eyrWWLyEIeSZJIbJPgd2OQc0BtY8AgmvH8SYjsrDtnurCd3yx9S5JKxbjd+pl20fFc8a8wvhJFdmlkyJAzmQoO8F39zuI4G87GX6fRtDWxINgCNfg9VIEMKdteyE3ySgjsMrw3b3tTdIfyStggaA8j6mj9gbIkZy+xEh3j9Nn7hFxh/CrbAUGKjkst9YvWcdnVDGs7yzGEntINrLEcj1+L9FeL5J8Gxr2P4T2sQI0G70jdJIxMdiRgVM1WZWbdXFGPzVCbpXwtFEblSirpIhE0rPv7fy9m3JPopb8GzY9O4gcdL+IoHWKRRCjSLFuZYSV3TC0Xedh9VULUfUt1YBrt8S4nyskgMCoIosg7sYqGSRiqHbyWLFWULV2R9xphh/DEUfb2YpAjEewd9qHbDCOwWIYoGNEgnhfdFqh1f4XjjxXSLCMo7UMJjEzEtFHIDS7pABIis7q269wHJ0Byetbg8smMIjDEJgZIFYmP2ZCkjjiidpIYCrAsaqdQ+OIhiL1B41MTF0UmDdL6GdSD66FhGqzz71daqdE+FclGy4YHnOFJiOkYyBtPdfgBVIBAX1WwVQdy/URekeb0HNk6GuCuFOJY5ZGJbYFIYysNvrs8ygXVelufFgbbP65jw5KYTxRmVl3qq424G91baI8hCPHGwkkAXqCL4ox58fLlUdp4QVmHYAnj5I9Q3EFTtZeD/AAn3GlXXMzb8SYkm1yPlVJAQlxfzg+kAkkXyB+dcv0eZYes5UsZhWdGESNW4qu/1EAnbYI4PN7rHiwLuH8T4qyYcpikgSS1WRYz22Y0tOxoiiTyAw8ndSk6cZ/xVtyXgjR8mWJd8giiU9sekjcXkRdxu9isWrwD7Y7P6PL1LpXTsSKKUbWUySMu1FTZJHuDHhrD7gFs8UQNaLp+HNhdTzZXhlkiyFVo3jG/1D+BgPUpsmiRtoD1e2gLOV8bQDDGarGWFiQCkPrsHwQxUA2Ks0Dwbog6q539okaY2U6RySHGZEBeHtpuksI3LWV3VdAHkECmB1mIvgXKh6E2N2mbImmEvbWvQAsaUTe3xHfn3r21tPj3pcuX0l44Y2MhMRCHhvRIjNwfelJ/Pt50BY6X0o5AGSxkieUI5U1VhApK+piFbg1Y8XVkk2JPh2MAKZnBKqtbyN20k3W4GzuIJUj2+w1z8O4kj48Zc5UBCKpRig8BbrgkLdgXR/HjUWb02S8oFGk7yoIzwboVR9lo8+w0BZl6KjY8kEkrKHcs1OCQpa1W2XwOPb+eupqWZIiZSChbcJa+kV9IAXnzxQvVOXpTl5NyFz8t2w1Xueq4/P513g4zh8clGqOEo/F0a8f7v+GgJcKSdgCH7aED/ABGDPe9t/t/lAr25/p32Mig/fjoWSb9PgqOaqhfPsTRoVyvwOlOI8NXiNxu5ewDQJJH7+R41yOlyhTSOAuUZdoq9hqioPpsfY6AcwRZBKnuxsu4k0PK7hQFDztsXfnVnA6aIi53O7OeWcgmrYhQQB6VLGh+Trjo+II1ag43OW9ZF2avheAL9v/1q/oA0aNGgDRo0aANGjRoA1BnY3cjZL27gRf8A5/4an0aAzWf01AkhWSIHtuhU8WTv92c0QzGj7AsPfj1saBX9c8aENZQnZtLbGG31ij6bvkEk/tp3LgRmyY0JPk7RZ/nrD4vRs9kxe8ZNxhJmJWJjHOvZ20AyjaVV/dl5NjlaAeJjwUoXJx9yxshICm9wSiRv80n8wfbXkeLDzWTESNpIABICy9wcb7q2Cf0/bSh+ndQDkVcXfssFUP22E/p2bx/huYvUrLuUL6eHDetiZ6MwCSt6GTf+kN57CbW2qQFucN6aNG/VtIAAaYmLDJwswbbRIZPIUSDc1nye5Zf3pfvrjqmSmHiSZQeSWPtKC0AQtVKgkUvJtPgeD/I+dQYEGT3qd5mUQxMdjRbkl3O0qSD/ACspUDg8BtpVuTl8rEyIekTwybu3H0+BCpdGCTqWEi+kkj0mP8e/30BrsMHIhSSOXK25EKSj6QwWUWLqwCF4JB/b3OrUcMwP1ZBANfmhR9hVEgjx/EfsAMFBmTYg6A8U8xGTFDFJAzkxlCIBax+BsVz6qvhbPm5OndcyDj9eJyJi2M8ohJkNxhDMFr7fQL+9c6A1GZ8NdzOXNvKWZCEWtm0INwqjEeCHayST6zRFLU3xZ1zHYQ4eQ88LZrmJe0oYmioYEsrAKSwUmrF36aJGRyuoZzYPS5kM+TCuP3MuOKdknktQFbep7pANmlJsgA8Gx1k/EzSt0R8fIyDFNKyvuamfZJGtPRO4i2UkGm88g6A2WRjt07CRIpZJAJoI17gQlUeSKNlG1FBpWZgWs35JArVXLzeqCJdkIMmwk326DdmQqP8AE8/MBAaJFMea5Gbjknnz+tQtl5SRwRIYwkpXYShcEEcimvwRYNNuAFL4PjLKlwujo0rj5uaRJpFbY7rHKIlTuDlS4YW4IaxweToDc5cec5KsGpciIoybBcX6LOx/UvcCZVKkEEKtA/xV0z+rFVuBVbsgtZTb3axiQCHYgEtkLupq2qdrV60fU8XqcMOTDHMDvmjONGcndk9s9xpIxKxDWVjJUli1JJTWBVJPiHInw5YsI5MeSuQgkxZ5yZgpRmeOGZ27h3GJmtirgLLVekaA+i9Fly2MhyFVOSEUURVnadwN8rVgjhgaNVrD/DnUyqRyMrTZGXkSY4JncJtEjuzMv0/pgbVIG7btW1GmfwH8WxvDIrfNxv3xF2Zy0skTFBaiRyXZbV29YDA7htFAatxfD2EsCKJ5QsUzTRybhujkFlzeyiPU1q4I8iuOAKh+LVFxHHbv/OjD2949vnnubvOzZztom+PHq0Z2Q3zOPDPiiN8tpot4nDbRFbKygJyHBBokEWQQdWm+GsB4nXvOXE65Jm7v6ombhHHG3nwqBdnilvVrI6TjSnHY5MpmhcskoYdwniN9w2bACQEI2qAeBWgM2/xJCsPelxxGDmPjSOJGZI6XaHLLGG5ZVCgAUWux41penx7445Eg3K67v0sgFDu2m1YFdyjwDQJA8eNV8PoCRoVjXOj3u0h/w2IMnDqd4YMpoE3fgH760PQcBIMeOKJHjRBtVXNtwTyTZsnzd++gOem4Cqd/baNuRRfdfjnyefP9Tpjo0aANGjRoA0aNGgDRo0aANGjRoA0aNGgMZl4vUDO+3vCI5ElU8f8Ag/LjZVtYJyRx7geaXUEMPViEJNSHaSWKdtR8sQysqnlvm6a1B4Io7bGtw62CPuNJcrpXbXgyuTS+kWRwLNbttWu7kH1MfudAZaHDz0csEmjMrw9zdJE0jgQMrkVMB6JtrEBl4HAI9Jc9K+H2KZ6Zce9J5Fa2K1KFhgQkhG4t42teP6amkiLA/p5B8ijGPfcL5f23fzrWWUmZ8lZMlMbKGRcRdC0wXjYsah1JQj+Bbv3uwdATdNRIexOmCzOkdRoZJnMIaBp9saybhH61EHAX6lHFBTYyuh4rzPI+IrNlACUrJKEdSSAdobYHBF2u5gxu1JBMGfmY8WWX7m7CeZUlIcbEmUFgAbvt8gsBQvcpJAKa5zmiM/Vd70qxI0Q7hAvZuBUXRO4iv+l/raAmTBiWKBRizJsAjQLkTKyrJNHFKokSUkxKpEgG4rSA+mvSN8N48rYqnDCCKxD255oljAlUMV2MAspsy2AWbatmhuWu2TJ3MRcyRY42xODkXs7lnlrZf1Am3ljYP5OupoQJumwyZLTBlnVpNzRl152fx3VHaGv1DkcHQDmXouJFlzqMbL7mTHc0qyy7HDME2ljLwwviq2rYBA414vwzgfK/LfKydgHuqjO5KMb5RjJujN3YUjljfLG6WVcHUWhx2O5OnkRqXs9wWF4J5alX+WoPhTtyHGcZUYkVZBPFRMsnB3GYl7pSOHYULAHkaAeHo+J2jD2J9vcD7jK/d3qwRW73d7oI9ju4Wx441x/cuGYyny83MizF+4/d7hOxW73d7u4A1YbhTXg1rIYmSo6diTd09z5wDeZTYHqsctwKAJH8z506lnhky82PNmaJrj7BD7XC812PfcxoEJyxNcnQDjD6BGdoxgYtkwyC0m6RpGPcRt7M+8mqIJY8bfateZPSSY850WT9RZFSMrR3su1yB7h2VSD+58HWezW7k+ZHPkpjTd1eyzgmQJfoEI3qbYAAqnLFvc61BXJCvWQt0QhI8EtI1n9Mn6Cg28gbToCCb4dLxiV3IfbDtAiY7TGb9SXuNkm/FCv315P0lSyMN0TK17o8d1r17m8HkOODuvn1ceNMsfEyC+/uLtZgTXkqCSKBSh6aWvPJ9VgHTrQBo0aNAGjRo0AaNGjQBo0aNAGjRo0AaNGjQBo0aNAGjRo0AaW/KZF33Yrs0TDztuwPrHgcX7+aHjTLRoDOHqLxyBXmRgpAb9BgePtXFkeTwB6aHPK6CdIpsnKRjK0qb9hhK0Y0JQWzWLUc8c/jxraaiy8VZEaN7KupVgCQaIo8ggjj3B0BkejfHiPGnfDsSMdnYRqEjOT/AISn1kk+LIHAdCQOagh+KHKCVO92JpVSJ9se1jNLLGjWSW2WUJFWFKkDkqr+H4MxEKlYq2rEoG9yCILMO4FqYpZotZ8fYV4vwXiiIxBHEZcSBRNIAjK/cBjp/wBOn9VJtHj2A0Bl3+Lmk2QmRlfIMsSbhGlNEyY7024ciRmlpSzbFNAGhp5i/H2PIEZI5j3jGIvQv6vcLhaO6gQsbSFWKsFrizWr8XwfiqoURnaJO7Rkdhv392yCxsiQlufufudcj4MxRGsfbfYjh4x3pP02UkgxnfcdbiKShRrxxoCh8N5+XlY6ykxKd8iFStf4c0sZut3JjRRwfN6YnHy/O6EkMPb+GhYHp8k39vbV7pfSo8aPtxKVTczUWZuXYuxtiTyzE+ffVvQC/pcc3Jn2E8bQByPvzXuf91fnTDRo0AaNGjQBo0aNAGjRo0AaNGjQBo0aNAf/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solidFill>
                <a:prstClr val="black"/>
              </a:solidFill>
            </a:endParaRPr>
          </a:p>
        </p:txBody>
      </p:sp>
      <p:sp>
        <p:nvSpPr>
          <p:cNvPr id="7" name="Slide Number Placeholder 2">
            <a:extLst>
              <a:ext uri="{FF2B5EF4-FFF2-40B4-BE49-F238E27FC236}">
                <a16:creationId xmlns:a16="http://schemas.microsoft.com/office/drawing/2014/main" id="{34E6F63A-FCE4-4965-ABE2-3B67337C4FC2}"/>
              </a:ext>
            </a:extLst>
          </p:cNvPr>
          <p:cNvSpPr>
            <a:spLocks noGrp="1"/>
          </p:cNvSpPr>
          <p:nvPr>
            <p:ph type="sldNum" sz="quarter" idx="10"/>
          </p:nvPr>
        </p:nvSpPr>
        <p:spPr>
          <a:xfrm>
            <a:off x="4067175" y="6407150"/>
            <a:ext cx="2133600" cy="365125"/>
          </a:xfrm>
        </p:spPr>
        <p:txBody>
          <a:bodyPr/>
          <a:lstStyle/>
          <a:p>
            <a:fld id="{DC127C40-BA8C-430E-A6E3-A8822CAB994A}" type="slidenum">
              <a:rPr lang="en-NZ">
                <a:solidFill>
                  <a:prstClr val="white">
                    <a:lumMod val="50000"/>
                  </a:prstClr>
                </a:solidFill>
              </a:rPr>
              <a:pPr/>
              <a:t>24</a:t>
            </a:fld>
            <a:endParaRPr lang="en-NZ" dirty="0">
              <a:solidFill>
                <a:prstClr val="white">
                  <a:lumMod val="50000"/>
                </a:prstClr>
              </a:solidFill>
            </a:endParaRPr>
          </a:p>
        </p:txBody>
      </p:sp>
    </p:spTree>
    <p:extLst>
      <p:ext uri="{BB962C8B-B14F-4D97-AF65-F5344CB8AC3E}">
        <p14:creationId xmlns:p14="http://schemas.microsoft.com/office/powerpoint/2010/main" val="207934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C127C40-BA8C-430E-A6E3-A8822CAB994A}" type="slidenum">
              <a:rPr lang="en-NZ">
                <a:solidFill>
                  <a:prstClr val="white">
                    <a:lumMod val="50000"/>
                  </a:prstClr>
                </a:solidFill>
              </a:rPr>
              <a:pPr/>
              <a:t>25</a:t>
            </a:fld>
            <a:endParaRPr lang="en-NZ" dirty="0">
              <a:solidFill>
                <a:prstClr val="white">
                  <a:lumMod val="50000"/>
                </a:prstClr>
              </a:solidFill>
            </a:endParaRPr>
          </a:p>
        </p:txBody>
      </p:sp>
      <p:sp>
        <p:nvSpPr>
          <p:cNvPr id="11" name="Title 1">
            <a:extLst>
              <a:ext uri="{FF2B5EF4-FFF2-40B4-BE49-F238E27FC236}">
                <a16:creationId xmlns:a16="http://schemas.microsoft.com/office/drawing/2014/main" id="{458C59C5-3E13-473E-A7AA-4D735E6E6478}"/>
              </a:ext>
            </a:extLst>
          </p:cNvPr>
          <p:cNvSpPr>
            <a:spLocks noGrp="1"/>
          </p:cNvSpPr>
          <p:nvPr>
            <p:ph type="title"/>
          </p:nvPr>
        </p:nvSpPr>
        <p:spPr>
          <a:xfrm>
            <a:off x="-47625" y="392828"/>
            <a:ext cx="8229600" cy="706437"/>
          </a:xfrm>
        </p:spPr>
        <p:txBody>
          <a:bodyPr>
            <a:noAutofit/>
          </a:bodyPr>
          <a:lstStyle/>
          <a:p>
            <a:r>
              <a:rPr lang="en-NZ" dirty="0"/>
              <a:t>Dog Ownership</a:t>
            </a:r>
            <a:br>
              <a:rPr lang="en-NZ" kern="0" dirty="0">
                <a:solidFill>
                  <a:srgbClr val="003366"/>
                </a:solidFill>
              </a:rPr>
            </a:br>
            <a:endParaRPr lang="en-NZ" dirty="0"/>
          </a:p>
        </p:txBody>
      </p:sp>
      <p:sp>
        <p:nvSpPr>
          <p:cNvPr id="16" name="Rectangle 15">
            <a:extLst>
              <a:ext uri="{FF2B5EF4-FFF2-40B4-BE49-F238E27FC236}">
                <a16:creationId xmlns:a16="http://schemas.microsoft.com/office/drawing/2014/main" id="{787F03BC-E295-4E55-A185-B3BD804B6BDE}"/>
              </a:ext>
            </a:extLst>
          </p:cNvPr>
          <p:cNvSpPr/>
          <p:nvPr/>
        </p:nvSpPr>
        <p:spPr>
          <a:xfrm>
            <a:off x="208529" y="1187460"/>
            <a:ext cx="8679158" cy="369332"/>
          </a:xfrm>
          <a:prstGeom prst="rect">
            <a:avLst/>
          </a:prstGeom>
        </p:spPr>
        <p:txBody>
          <a:bodyPr wrap="square">
            <a:spAutoFit/>
          </a:bodyPr>
          <a:lstStyle/>
          <a:p>
            <a:pPr>
              <a:spcAft>
                <a:spcPts val="600"/>
              </a:spcAft>
            </a:pPr>
            <a:r>
              <a:rPr lang="en-NZ" sz="1800" b="1" dirty="0">
                <a:solidFill>
                  <a:srgbClr val="474747"/>
                </a:solidFill>
                <a:latin typeface="+mj-lt"/>
              </a:rPr>
              <a:t>Q: </a:t>
            </a:r>
            <a:r>
              <a:rPr lang="en-NZ" b="1" dirty="0">
                <a:solidFill>
                  <a:srgbClr val="474747"/>
                </a:solidFill>
                <a:latin typeface="+mj-lt"/>
              </a:rPr>
              <a:t>Do you own a dog?</a:t>
            </a:r>
            <a:endParaRPr lang="en-NZ" sz="1800" b="1" dirty="0">
              <a:solidFill>
                <a:srgbClr val="474747"/>
              </a:solidFill>
              <a:latin typeface="+mj-lt"/>
            </a:endParaRPr>
          </a:p>
        </p:txBody>
      </p:sp>
      <p:sp>
        <p:nvSpPr>
          <p:cNvPr id="7" name="TextBox 6">
            <a:extLst>
              <a:ext uri="{FF2B5EF4-FFF2-40B4-BE49-F238E27FC236}">
                <a16:creationId xmlns:a16="http://schemas.microsoft.com/office/drawing/2014/main" id="{B6495CC8-688C-483A-A061-FFE45BF3CFE8}"/>
              </a:ext>
            </a:extLst>
          </p:cNvPr>
          <p:cNvSpPr txBox="1"/>
          <p:nvPr/>
        </p:nvSpPr>
        <p:spPr>
          <a:xfrm>
            <a:off x="192863" y="6086371"/>
            <a:ext cx="7416824" cy="307777"/>
          </a:xfrm>
          <a:prstGeom prst="rect">
            <a:avLst/>
          </a:prstGeom>
          <a:noFill/>
        </p:spPr>
        <p:txBody>
          <a:bodyPr wrap="square" rtlCol="0">
            <a:spAutoFit/>
          </a:bodyPr>
          <a:lstStyle/>
          <a:p>
            <a:r>
              <a:rPr lang="en-NZ" sz="1400" b="1" dirty="0">
                <a:solidFill>
                  <a:schemeClr val="tx1">
                    <a:lumMod val="75000"/>
                    <a:lumOff val="25000"/>
                  </a:schemeClr>
                </a:solidFill>
              </a:rPr>
              <a:t>Total sample: 2018: 372 , 2020: 395 </a:t>
            </a:r>
          </a:p>
        </p:txBody>
      </p:sp>
      <p:graphicFrame>
        <p:nvGraphicFramePr>
          <p:cNvPr id="10" name="Content Placeholder 3">
            <a:extLst>
              <a:ext uri="{FF2B5EF4-FFF2-40B4-BE49-F238E27FC236}">
                <a16:creationId xmlns:a16="http://schemas.microsoft.com/office/drawing/2014/main" id="{0C998C76-2613-4FAC-9887-8BAFA0512AC2}"/>
              </a:ext>
            </a:extLst>
          </p:cNvPr>
          <p:cNvGraphicFramePr>
            <a:graphicFrameLocks noGrp="1"/>
          </p:cNvGraphicFramePr>
          <p:nvPr>
            <p:ph idx="1"/>
            <p:extLst>
              <p:ext uri="{D42A27DB-BD31-4B8C-83A1-F6EECF244321}">
                <p14:modId xmlns:p14="http://schemas.microsoft.com/office/powerpoint/2010/main" val="1200753445"/>
              </p:ext>
            </p:extLst>
          </p:nvPr>
        </p:nvGraphicFramePr>
        <p:xfrm>
          <a:off x="755576" y="1921986"/>
          <a:ext cx="7200800" cy="35407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74313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C127C40-BA8C-430E-A6E3-A8822CAB994A}" type="slidenum">
              <a:rPr lang="en-NZ">
                <a:solidFill>
                  <a:prstClr val="white">
                    <a:lumMod val="50000"/>
                  </a:prstClr>
                </a:solidFill>
              </a:rPr>
              <a:pPr/>
              <a:t>26</a:t>
            </a:fld>
            <a:endParaRPr lang="en-NZ" dirty="0">
              <a:solidFill>
                <a:prstClr val="white">
                  <a:lumMod val="50000"/>
                </a:prstClr>
              </a:solidFill>
            </a:endParaRPr>
          </a:p>
        </p:txBody>
      </p:sp>
      <p:sp>
        <p:nvSpPr>
          <p:cNvPr id="11" name="Title 1">
            <a:extLst>
              <a:ext uri="{FF2B5EF4-FFF2-40B4-BE49-F238E27FC236}">
                <a16:creationId xmlns:a16="http://schemas.microsoft.com/office/drawing/2014/main" id="{458C59C5-3E13-473E-A7AA-4D735E6E6478}"/>
              </a:ext>
            </a:extLst>
          </p:cNvPr>
          <p:cNvSpPr>
            <a:spLocks noGrp="1"/>
          </p:cNvSpPr>
          <p:nvPr>
            <p:ph type="title"/>
          </p:nvPr>
        </p:nvSpPr>
        <p:spPr>
          <a:xfrm>
            <a:off x="0" y="418307"/>
            <a:ext cx="8229600" cy="706437"/>
          </a:xfrm>
        </p:spPr>
        <p:txBody>
          <a:bodyPr>
            <a:noAutofit/>
          </a:bodyPr>
          <a:lstStyle/>
          <a:p>
            <a:r>
              <a:rPr lang="en-NZ" kern="0" dirty="0"/>
              <a:t>Satisfaction with Council’s </a:t>
            </a:r>
            <a:br>
              <a:rPr lang="en-NZ" kern="0" dirty="0"/>
            </a:br>
            <a:r>
              <a:rPr lang="en-NZ" kern="0" dirty="0"/>
              <a:t>Dog Registration Service</a:t>
            </a:r>
            <a:br>
              <a:rPr lang="en-NZ" kern="0" dirty="0"/>
            </a:br>
            <a:endParaRPr lang="en-NZ" dirty="0"/>
          </a:p>
        </p:txBody>
      </p:sp>
      <p:graphicFrame>
        <p:nvGraphicFramePr>
          <p:cNvPr id="14" name="Table 13">
            <a:extLst>
              <a:ext uri="{FF2B5EF4-FFF2-40B4-BE49-F238E27FC236}">
                <a16:creationId xmlns:a16="http://schemas.microsoft.com/office/drawing/2014/main" id="{24F98BAE-99DD-42B2-9082-141725A45B3B}"/>
              </a:ext>
            </a:extLst>
          </p:cNvPr>
          <p:cNvGraphicFramePr>
            <a:graphicFrameLocks noGrp="1"/>
          </p:cNvGraphicFramePr>
          <p:nvPr>
            <p:extLst>
              <p:ext uri="{D42A27DB-BD31-4B8C-83A1-F6EECF244321}">
                <p14:modId xmlns:p14="http://schemas.microsoft.com/office/powerpoint/2010/main" val="4280747113"/>
              </p:ext>
            </p:extLst>
          </p:nvPr>
        </p:nvGraphicFramePr>
        <p:xfrm>
          <a:off x="6331687" y="2060848"/>
          <a:ext cx="2556000" cy="3467520"/>
        </p:xfrm>
        <a:graphic>
          <a:graphicData uri="http://schemas.openxmlformats.org/drawingml/2006/table">
            <a:tbl>
              <a:tblPr firstRow="1" bandRow="1">
                <a:tableStyleId>{2D5ABB26-0587-4C30-8999-92F81FD0307C}</a:tableStyleId>
              </a:tblPr>
              <a:tblGrid>
                <a:gridCol w="1044000">
                  <a:extLst>
                    <a:ext uri="{9D8B030D-6E8A-4147-A177-3AD203B41FA5}">
                      <a16:colId xmlns:a16="http://schemas.microsoft.com/office/drawing/2014/main" val="20000"/>
                    </a:ext>
                  </a:extLst>
                </a:gridCol>
                <a:gridCol w="828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tblGrid>
              <a:tr h="717177">
                <a:tc>
                  <a:txBody>
                    <a:bodyPr/>
                    <a:lstStyle/>
                    <a:p>
                      <a:pPr algn="ctr"/>
                      <a:r>
                        <a:rPr lang="en-NZ" sz="1400" b="1" dirty="0">
                          <a:solidFill>
                            <a:srgbClr val="000D8C"/>
                          </a:solidFill>
                        </a:rPr>
                        <a:t>% </a:t>
                      </a:r>
                    </a:p>
                    <a:p>
                      <a:pPr algn="ctr"/>
                      <a:r>
                        <a:rPr lang="en-NZ" sz="1400" b="1" dirty="0">
                          <a:solidFill>
                            <a:srgbClr val="000D8C"/>
                          </a:solidFill>
                        </a:rPr>
                        <a:t>Not Satisfied</a:t>
                      </a:r>
                    </a:p>
                  </a:txBody>
                  <a:tcPr/>
                </a:tc>
                <a:tc>
                  <a:txBody>
                    <a:bodyPr/>
                    <a:lstStyle/>
                    <a:p>
                      <a:pPr algn="ctr"/>
                      <a:endParaRPr lang="en-NZ" sz="1400" b="1" dirty="0">
                        <a:solidFill>
                          <a:srgbClr val="000D8C"/>
                        </a:solidFill>
                      </a:endParaRPr>
                    </a:p>
                    <a:p>
                      <a:pPr algn="ctr"/>
                      <a:r>
                        <a:rPr lang="en-NZ" sz="1400" b="1" dirty="0">
                          <a:solidFill>
                            <a:srgbClr val="000D8C"/>
                          </a:solidFill>
                        </a:rPr>
                        <a:t>%</a:t>
                      </a:r>
                    </a:p>
                    <a:p>
                      <a:pPr algn="ctr"/>
                      <a:r>
                        <a:rPr lang="en-NZ" sz="1400" b="1" dirty="0">
                          <a:solidFill>
                            <a:srgbClr val="000D8C"/>
                          </a:solidFill>
                        </a:rPr>
                        <a:t>Satisfied</a:t>
                      </a:r>
                    </a:p>
                  </a:txBody>
                  <a:tcPr/>
                </a:tc>
                <a:tc>
                  <a:txBody>
                    <a:bodyPr/>
                    <a:lstStyle/>
                    <a:p>
                      <a:pPr algn="ctr"/>
                      <a:r>
                        <a:rPr lang="en-NZ" sz="1400" b="1" dirty="0">
                          <a:solidFill>
                            <a:srgbClr val="000D8C"/>
                          </a:solidFill>
                        </a:rPr>
                        <a:t>Mean Score</a:t>
                      </a:r>
                      <a:r>
                        <a:rPr lang="en-NZ" sz="1400" b="1" baseline="0" dirty="0">
                          <a:solidFill>
                            <a:srgbClr val="000D8C"/>
                          </a:solidFill>
                        </a:rPr>
                        <a:t> </a:t>
                      </a:r>
                    </a:p>
                    <a:p>
                      <a:pPr algn="ctr"/>
                      <a:r>
                        <a:rPr lang="en-NZ" sz="1400" b="1" baseline="0" dirty="0">
                          <a:solidFill>
                            <a:srgbClr val="000D8C"/>
                          </a:solidFill>
                        </a:rPr>
                        <a:t>(1-4)</a:t>
                      </a:r>
                      <a:endParaRPr lang="en-NZ" sz="1400" b="1" dirty="0">
                        <a:solidFill>
                          <a:srgbClr val="000D8C"/>
                        </a:solidFill>
                      </a:endParaRPr>
                    </a:p>
                  </a:txBody>
                  <a:tcPr/>
                </a:tc>
                <a:extLst>
                  <a:ext uri="{0D108BD9-81ED-4DB2-BD59-A6C34878D82A}">
                    <a16:rowId xmlns:a16="http://schemas.microsoft.com/office/drawing/2014/main" val="10000"/>
                  </a:ext>
                </a:extLst>
              </a:tr>
              <a:tr h="936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10</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84</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3.3</a:t>
                      </a:r>
                    </a:p>
                  </a:txBody>
                  <a:tcPr anchor="b"/>
                </a:tc>
                <a:extLst>
                  <a:ext uri="{0D108BD9-81ED-4DB2-BD59-A6C34878D82A}">
                    <a16:rowId xmlns:a16="http://schemas.microsoft.com/office/drawing/2014/main" val="3897099673"/>
                  </a:ext>
                </a:extLst>
              </a:tr>
              <a:tr h="864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9</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86</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3.3</a:t>
                      </a:r>
                    </a:p>
                  </a:txBody>
                  <a:tcPr anchor="b"/>
                </a:tc>
                <a:extLst>
                  <a:ext uri="{0D108BD9-81ED-4DB2-BD59-A6C34878D82A}">
                    <a16:rowId xmlns:a16="http://schemas.microsoft.com/office/drawing/2014/main" val="10001"/>
                  </a:ext>
                </a:extLst>
              </a:tr>
              <a:tr h="936000">
                <a:tc>
                  <a:txBody>
                    <a:bodyPr/>
                    <a:lstStyle/>
                    <a:p>
                      <a:pPr marL="0" algn="ctr" defTabSz="914400" rtl="0" eaLnBrk="1" latinLnBrk="0" hangingPunct="1"/>
                      <a:endParaRPr lang="en-NZ" sz="1400" b="1" kern="1200" dirty="0">
                        <a:solidFill>
                          <a:schemeClr val="tx1">
                            <a:lumMod val="75000"/>
                            <a:lumOff val="25000"/>
                          </a:schemeClr>
                        </a:solidFill>
                        <a:latin typeface="+mn-lt"/>
                        <a:ea typeface="+mn-ea"/>
                        <a:cs typeface="+mn-cs"/>
                      </a:endParaRPr>
                    </a:p>
                  </a:txBody>
                  <a:tcPr anchor="b"/>
                </a:tc>
                <a:tc>
                  <a:txBody>
                    <a:bodyPr/>
                    <a:lstStyle/>
                    <a:p>
                      <a:pPr marL="0" algn="ctr" defTabSz="914400" rtl="0" eaLnBrk="1" latinLnBrk="0" hangingPunct="1"/>
                      <a:endParaRPr lang="en-NZ" sz="1400" b="1" kern="1200" dirty="0">
                        <a:solidFill>
                          <a:schemeClr val="tx1">
                            <a:lumMod val="75000"/>
                            <a:lumOff val="25000"/>
                          </a:schemeClr>
                        </a:solidFill>
                        <a:latin typeface="+mn-lt"/>
                        <a:ea typeface="+mn-ea"/>
                        <a:cs typeface="+mn-cs"/>
                      </a:endParaRPr>
                    </a:p>
                  </a:txBody>
                  <a:tcPr anchor="b"/>
                </a:tc>
                <a:tc>
                  <a:txBody>
                    <a:bodyPr/>
                    <a:lstStyle/>
                    <a:p>
                      <a:pPr marL="0" algn="ctr" defTabSz="914400" rtl="0" eaLnBrk="1" latinLnBrk="0" hangingPunct="1"/>
                      <a:endParaRPr lang="en-NZ" sz="1400" b="1" kern="1200" dirty="0">
                        <a:solidFill>
                          <a:schemeClr val="tx1">
                            <a:lumMod val="75000"/>
                            <a:lumOff val="25000"/>
                          </a:schemeClr>
                        </a:solidFill>
                        <a:latin typeface="+mn-lt"/>
                        <a:ea typeface="+mn-ea"/>
                        <a:cs typeface="+mn-cs"/>
                      </a:endParaRPr>
                    </a:p>
                  </a:txBody>
                  <a:tcPr anchor="b"/>
                </a:tc>
                <a:extLst>
                  <a:ext uri="{0D108BD9-81ED-4DB2-BD59-A6C34878D82A}">
                    <a16:rowId xmlns:a16="http://schemas.microsoft.com/office/drawing/2014/main" val="10002"/>
                  </a:ext>
                </a:extLst>
              </a:tr>
            </a:tbl>
          </a:graphicData>
        </a:graphic>
      </p:graphicFrame>
      <p:sp>
        <p:nvSpPr>
          <p:cNvPr id="15" name="TextBox 14">
            <a:extLst>
              <a:ext uri="{FF2B5EF4-FFF2-40B4-BE49-F238E27FC236}">
                <a16:creationId xmlns:a16="http://schemas.microsoft.com/office/drawing/2014/main" id="{8ED69213-18D2-4940-84C0-312BCF9D3B58}"/>
              </a:ext>
            </a:extLst>
          </p:cNvPr>
          <p:cNvSpPr txBox="1"/>
          <p:nvPr/>
        </p:nvSpPr>
        <p:spPr>
          <a:xfrm>
            <a:off x="192863" y="6086371"/>
            <a:ext cx="7416824" cy="307777"/>
          </a:xfrm>
          <a:prstGeom prst="rect">
            <a:avLst/>
          </a:prstGeom>
          <a:noFill/>
        </p:spPr>
        <p:txBody>
          <a:bodyPr wrap="square" rtlCol="0">
            <a:spAutoFit/>
          </a:bodyPr>
          <a:lstStyle/>
          <a:p>
            <a:r>
              <a:rPr lang="en-NZ" sz="1400" b="1" dirty="0">
                <a:solidFill>
                  <a:schemeClr val="tx1">
                    <a:lumMod val="75000"/>
                    <a:lumOff val="25000"/>
                  </a:schemeClr>
                </a:solidFill>
              </a:rPr>
              <a:t>Sample: Those who own a dog: 2018: 190; 2020: 224</a:t>
            </a:r>
          </a:p>
        </p:txBody>
      </p:sp>
      <p:sp>
        <p:nvSpPr>
          <p:cNvPr id="16" name="Rectangle 15">
            <a:extLst>
              <a:ext uri="{FF2B5EF4-FFF2-40B4-BE49-F238E27FC236}">
                <a16:creationId xmlns:a16="http://schemas.microsoft.com/office/drawing/2014/main" id="{787F03BC-E295-4E55-A185-B3BD804B6BDE}"/>
              </a:ext>
            </a:extLst>
          </p:cNvPr>
          <p:cNvSpPr/>
          <p:nvPr/>
        </p:nvSpPr>
        <p:spPr>
          <a:xfrm>
            <a:off x="208529" y="1187460"/>
            <a:ext cx="8679158" cy="369332"/>
          </a:xfrm>
          <a:prstGeom prst="rect">
            <a:avLst/>
          </a:prstGeom>
        </p:spPr>
        <p:txBody>
          <a:bodyPr wrap="square">
            <a:spAutoFit/>
          </a:bodyPr>
          <a:lstStyle/>
          <a:p>
            <a:pPr>
              <a:spcAft>
                <a:spcPts val="600"/>
              </a:spcAft>
            </a:pPr>
            <a:r>
              <a:rPr lang="en-NZ" sz="1800" b="1" dirty="0">
                <a:solidFill>
                  <a:srgbClr val="474747"/>
                </a:solidFill>
                <a:latin typeface="+mj-lt"/>
              </a:rPr>
              <a:t>Q: How satisfied are you with the Council’s dog registration service?</a:t>
            </a:r>
          </a:p>
        </p:txBody>
      </p:sp>
      <p:graphicFrame>
        <p:nvGraphicFramePr>
          <p:cNvPr id="10" name="Content Placeholder 3">
            <a:extLst>
              <a:ext uri="{FF2B5EF4-FFF2-40B4-BE49-F238E27FC236}">
                <a16:creationId xmlns:a16="http://schemas.microsoft.com/office/drawing/2014/main" id="{D4AC16A7-CECA-416E-BA3A-741E06FB1433}"/>
              </a:ext>
            </a:extLst>
          </p:cNvPr>
          <p:cNvGraphicFramePr>
            <a:graphicFrameLocks noGrp="1"/>
          </p:cNvGraphicFramePr>
          <p:nvPr>
            <p:ph idx="1"/>
            <p:extLst>
              <p:ext uri="{D42A27DB-BD31-4B8C-83A1-F6EECF244321}">
                <p14:modId xmlns:p14="http://schemas.microsoft.com/office/powerpoint/2010/main" val="283598389"/>
              </p:ext>
            </p:extLst>
          </p:nvPr>
        </p:nvGraphicFramePr>
        <p:xfrm>
          <a:off x="179512" y="2289190"/>
          <a:ext cx="6336704" cy="32403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67216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55275" y="2564904"/>
            <a:ext cx="5849102" cy="584775"/>
          </a:xfrm>
          <a:prstGeom prst="rect">
            <a:avLst/>
          </a:prstGeom>
          <a:noFill/>
        </p:spPr>
        <p:txBody>
          <a:bodyPr wrap="none" rtlCol="0">
            <a:spAutoFit/>
          </a:bodyPr>
          <a:lstStyle/>
          <a:p>
            <a:pPr algn="ctr" fontAlgn="base">
              <a:spcBef>
                <a:spcPct val="0"/>
              </a:spcBef>
              <a:spcAft>
                <a:spcPct val="0"/>
              </a:spcAft>
            </a:pPr>
            <a:r>
              <a:rPr lang="en-NZ" sz="3200" b="1" dirty="0">
                <a:solidFill>
                  <a:srgbClr val="000D8C"/>
                </a:solidFill>
                <a:ea typeface="+mj-ea"/>
                <a:cs typeface="+mj-cs"/>
              </a:rPr>
              <a:t>Satisfaction with Council Services</a:t>
            </a:r>
          </a:p>
        </p:txBody>
      </p:sp>
      <p:sp>
        <p:nvSpPr>
          <p:cNvPr id="3" name="Slide Number Placeholder 2">
            <a:extLst>
              <a:ext uri="{FF2B5EF4-FFF2-40B4-BE49-F238E27FC236}">
                <a16:creationId xmlns:a16="http://schemas.microsoft.com/office/drawing/2014/main" id="{FEE9CA40-F8AD-423C-9D70-2D5A64D87692}"/>
              </a:ext>
            </a:extLst>
          </p:cNvPr>
          <p:cNvSpPr>
            <a:spLocks noGrp="1"/>
          </p:cNvSpPr>
          <p:nvPr>
            <p:ph type="sldNum" sz="quarter" idx="10"/>
          </p:nvPr>
        </p:nvSpPr>
        <p:spPr>
          <a:xfrm>
            <a:off x="4067175" y="6407150"/>
            <a:ext cx="2133600" cy="365125"/>
          </a:xfrm>
        </p:spPr>
        <p:txBody>
          <a:bodyPr/>
          <a:lstStyle/>
          <a:p>
            <a:fld id="{DC127C40-BA8C-430E-A6E3-A8822CAB994A}" type="slidenum">
              <a:rPr lang="en-NZ" smtClean="0"/>
              <a:pPr/>
              <a:t>27</a:t>
            </a:fld>
            <a:endParaRPr lang="en-NZ" dirty="0"/>
          </a:p>
        </p:txBody>
      </p:sp>
    </p:spTree>
    <p:extLst>
      <p:ext uri="{BB962C8B-B14F-4D97-AF65-F5344CB8AC3E}">
        <p14:creationId xmlns:p14="http://schemas.microsoft.com/office/powerpoint/2010/main" val="3474082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7">
            <a:extLst>
              <a:ext uri="{FF2B5EF4-FFF2-40B4-BE49-F238E27FC236}">
                <a16:creationId xmlns:a16="http://schemas.microsoft.com/office/drawing/2014/main" id="{7306A1B1-4FF9-4BB8-94BA-B27747DC18C1}"/>
              </a:ext>
            </a:extLst>
          </p:cNvPr>
          <p:cNvGraphicFramePr>
            <a:graphicFrameLocks noGrp="1"/>
          </p:cNvGraphicFramePr>
          <p:nvPr>
            <p:extLst>
              <p:ext uri="{D42A27DB-BD31-4B8C-83A1-F6EECF244321}">
                <p14:modId xmlns:p14="http://schemas.microsoft.com/office/powerpoint/2010/main" val="374657898"/>
              </p:ext>
            </p:extLst>
          </p:nvPr>
        </p:nvGraphicFramePr>
        <p:xfrm>
          <a:off x="252917" y="2453984"/>
          <a:ext cx="8712000" cy="3330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760792494"/>
                    </a:ext>
                  </a:extLst>
                </a:gridCol>
                <a:gridCol w="6732000">
                  <a:extLst>
                    <a:ext uri="{9D8B030D-6E8A-4147-A177-3AD203B41FA5}">
                      <a16:colId xmlns:a16="http://schemas.microsoft.com/office/drawing/2014/main" val="1574958720"/>
                    </a:ext>
                  </a:extLst>
                </a:gridCol>
              </a:tblGrid>
              <a:tr h="666000">
                <a:tc>
                  <a:txBody>
                    <a:bodyPr/>
                    <a:lstStyle/>
                    <a:p>
                      <a:pPr algn="ctr" fontAlgn="b"/>
                      <a:r>
                        <a:rPr lang="en-NZ" sz="1400" b="1" i="0" u="none" strike="noStrike" dirty="0">
                          <a:solidFill>
                            <a:schemeClr val="tx1">
                              <a:lumMod val="75000"/>
                              <a:lumOff val="25000"/>
                            </a:schemeClr>
                          </a:solidFill>
                          <a:effectLst/>
                          <a:latin typeface="+mn-lt"/>
                        </a:rPr>
                        <a:t>The maintenance of parks and reserves</a:t>
                      </a:r>
                    </a:p>
                  </a:txBody>
                  <a:tcPr marL="9525" marR="9525" marT="9525" marB="0" anchor="ctr">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NZ" sz="1200" b="1" dirty="0">
                        <a:solidFill>
                          <a:schemeClr val="tx1">
                            <a:lumMod val="75000"/>
                            <a:lumOff val="25000"/>
                          </a:schemeClr>
                        </a:solidFill>
                        <a:latin typeface="+mn-lt"/>
                      </a:endParaRPr>
                    </a:p>
                  </a:txBody>
                  <a:tcPr anchor="ctr">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4734104"/>
                  </a:ext>
                </a:extLst>
              </a:tr>
              <a:tr h="666000">
                <a:tc>
                  <a:txBody>
                    <a:bodyPr/>
                    <a:lstStyle/>
                    <a:p>
                      <a:pPr algn="ctr" fontAlgn="b"/>
                      <a:r>
                        <a:rPr lang="en-NZ" sz="1400" b="1" i="0" u="none" strike="noStrike" dirty="0">
                          <a:solidFill>
                            <a:schemeClr val="tx1">
                              <a:lumMod val="75000"/>
                              <a:lumOff val="25000"/>
                            </a:schemeClr>
                          </a:solidFill>
                          <a:effectLst/>
                          <a:latin typeface="+mn-lt"/>
                        </a:rPr>
                        <a:t>The quality of public toilets available</a:t>
                      </a:r>
                    </a:p>
                  </a:txBody>
                  <a:tcPr marL="9525" marR="9525" marT="9525"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NZ" sz="1200" b="1" dirty="0">
                        <a:solidFill>
                          <a:schemeClr val="tx1">
                            <a:lumMod val="75000"/>
                            <a:lumOff val="25000"/>
                          </a:schemeClr>
                        </a:solidFill>
                        <a:latin typeface="+mn-lt"/>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4564448"/>
                  </a:ext>
                </a:extLst>
              </a:tr>
              <a:tr h="666000">
                <a:tc>
                  <a:txBody>
                    <a:bodyPr/>
                    <a:lstStyle/>
                    <a:p>
                      <a:pPr algn="ctr" fontAlgn="b"/>
                      <a:r>
                        <a:rPr lang="en-NZ" sz="1400" b="1" i="0" u="none" strike="noStrike" dirty="0">
                          <a:solidFill>
                            <a:schemeClr val="tx1">
                              <a:lumMod val="75000"/>
                              <a:lumOff val="25000"/>
                            </a:schemeClr>
                          </a:solidFill>
                          <a:effectLst/>
                          <a:latin typeface="+mn-lt"/>
                        </a:rPr>
                        <a:t>The library service</a:t>
                      </a:r>
                    </a:p>
                  </a:txBody>
                  <a:tcPr marL="9525" marR="9525" marT="9525"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NZ" sz="1200" b="1" dirty="0">
                        <a:solidFill>
                          <a:schemeClr val="tx1">
                            <a:lumMod val="75000"/>
                            <a:lumOff val="25000"/>
                          </a:schemeClr>
                        </a:solidFill>
                        <a:latin typeface="+mn-lt"/>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0494456"/>
                  </a:ext>
                </a:extLst>
              </a:tr>
              <a:tr h="666000">
                <a:tc>
                  <a:txBody>
                    <a:bodyPr/>
                    <a:lstStyle/>
                    <a:p>
                      <a:pPr algn="ctr" fontAlgn="b"/>
                      <a:r>
                        <a:rPr lang="en-NZ" sz="1400" b="1" i="0" u="none" strike="noStrike" dirty="0">
                          <a:solidFill>
                            <a:schemeClr val="tx1">
                              <a:lumMod val="75000"/>
                              <a:lumOff val="25000"/>
                            </a:schemeClr>
                          </a:solidFill>
                          <a:effectLst/>
                          <a:latin typeface="+mn-lt"/>
                        </a:rPr>
                        <a:t>The standard of local halls</a:t>
                      </a:r>
                    </a:p>
                  </a:txBody>
                  <a:tcPr marL="9525" marR="9525" marT="9525"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NZ" sz="1200" b="1" dirty="0">
                        <a:solidFill>
                          <a:schemeClr val="tx1">
                            <a:lumMod val="75000"/>
                            <a:lumOff val="25000"/>
                          </a:schemeClr>
                        </a:solidFill>
                        <a:latin typeface="+mn-lt"/>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2706944"/>
                  </a:ext>
                </a:extLst>
              </a:tr>
              <a:tr h="666000">
                <a:tc>
                  <a:txBody>
                    <a:bodyPr/>
                    <a:lstStyle/>
                    <a:p>
                      <a:pPr algn="ctr" fontAlgn="b"/>
                      <a:r>
                        <a:rPr lang="en-NZ" sz="1400" b="1" i="0" u="none" strike="noStrike" dirty="0">
                          <a:solidFill>
                            <a:schemeClr val="tx1">
                              <a:lumMod val="75000"/>
                              <a:lumOff val="25000"/>
                            </a:schemeClr>
                          </a:solidFill>
                          <a:effectLst/>
                          <a:latin typeface="+mn-lt"/>
                        </a:rPr>
                        <a:t>Sewerage system*</a:t>
                      </a:r>
                    </a:p>
                  </a:txBody>
                  <a:tcPr marL="9525" marR="9525" marT="9525"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en-NZ" sz="1200" b="1" dirty="0">
                        <a:solidFill>
                          <a:schemeClr val="tx1">
                            <a:lumMod val="75000"/>
                            <a:lumOff val="25000"/>
                          </a:schemeClr>
                        </a:solidFill>
                        <a:latin typeface="+mn-lt"/>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20305502"/>
                  </a:ext>
                </a:extLst>
              </a:tr>
            </a:tbl>
          </a:graphicData>
        </a:graphic>
      </p:graphicFrame>
      <p:graphicFrame>
        <p:nvGraphicFramePr>
          <p:cNvPr id="9" name="Content Placeholder 3">
            <a:extLst>
              <a:ext uri="{FF2B5EF4-FFF2-40B4-BE49-F238E27FC236}">
                <a16:creationId xmlns:a16="http://schemas.microsoft.com/office/drawing/2014/main" id="{037B8869-947F-4352-A811-A75DFD2A2984}"/>
              </a:ext>
            </a:extLst>
          </p:cNvPr>
          <p:cNvGraphicFramePr>
            <a:graphicFrameLocks noGrp="1"/>
          </p:cNvGraphicFramePr>
          <p:nvPr>
            <p:ph idx="1"/>
            <p:extLst>
              <p:ext uri="{D42A27DB-BD31-4B8C-83A1-F6EECF244321}">
                <p14:modId xmlns:p14="http://schemas.microsoft.com/office/powerpoint/2010/main" val="4080678625"/>
              </p:ext>
            </p:extLst>
          </p:nvPr>
        </p:nvGraphicFramePr>
        <p:xfrm>
          <a:off x="0" y="1826022"/>
          <a:ext cx="6948264" cy="423692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381928"/>
            <a:ext cx="8229600" cy="706437"/>
          </a:xfrm>
        </p:spPr>
        <p:txBody>
          <a:bodyPr>
            <a:noAutofit/>
          </a:bodyPr>
          <a:lstStyle/>
          <a:p>
            <a:r>
              <a:rPr lang="en-NZ" dirty="0"/>
              <a:t>Satisfaction with Council Services</a:t>
            </a:r>
            <a:br>
              <a:rPr lang="en-NZ" kern="0" dirty="0">
                <a:solidFill>
                  <a:srgbClr val="003366"/>
                </a:solidFill>
              </a:rPr>
            </a:br>
            <a:endParaRPr lang="en-NZ" dirty="0"/>
          </a:p>
        </p:txBody>
      </p:sp>
      <p:sp>
        <p:nvSpPr>
          <p:cNvPr id="3" name="Slide Number Placeholder 2"/>
          <p:cNvSpPr>
            <a:spLocks noGrp="1"/>
          </p:cNvSpPr>
          <p:nvPr>
            <p:ph type="sldNum" sz="quarter" idx="10"/>
          </p:nvPr>
        </p:nvSpPr>
        <p:spPr/>
        <p:txBody>
          <a:bodyPr/>
          <a:lstStyle/>
          <a:p>
            <a:fld id="{DC127C40-BA8C-430E-A6E3-A8822CAB994A}" type="slidenum">
              <a:rPr lang="en-NZ">
                <a:solidFill>
                  <a:prstClr val="white">
                    <a:lumMod val="50000"/>
                  </a:prstClr>
                </a:solidFill>
              </a:rPr>
              <a:pPr/>
              <a:t>28</a:t>
            </a:fld>
            <a:endParaRPr lang="en-NZ" dirty="0">
              <a:solidFill>
                <a:prstClr val="white">
                  <a:lumMod val="50000"/>
                </a:prstClr>
              </a:solidFill>
            </a:endParaRPr>
          </a:p>
        </p:txBody>
      </p:sp>
      <p:graphicFrame>
        <p:nvGraphicFramePr>
          <p:cNvPr id="10" name="Table 9">
            <a:extLst>
              <a:ext uri="{FF2B5EF4-FFF2-40B4-BE49-F238E27FC236}">
                <a16:creationId xmlns:a16="http://schemas.microsoft.com/office/drawing/2014/main" id="{7BD8D36D-8E3B-4CF9-A51A-678E81AB92DF}"/>
              </a:ext>
            </a:extLst>
          </p:cNvPr>
          <p:cNvGraphicFramePr>
            <a:graphicFrameLocks noGrp="1"/>
          </p:cNvGraphicFramePr>
          <p:nvPr>
            <p:extLst>
              <p:ext uri="{D42A27DB-BD31-4B8C-83A1-F6EECF244321}">
                <p14:modId xmlns:p14="http://schemas.microsoft.com/office/powerpoint/2010/main" val="3364878827"/>
              </p:ext>
            </p:extLst>
          </p:nvPr>
        </p:nvGraphicFramePr>
        <p:xfrm>
          <a:off x="6588000" y="1575525"/>
          <a:ext cx="2556000" cy="4176720"/>
        </p:xfrm>
        <a:graphic>
          <a:graphicData uri="http://schemas.openxmlformats.org/drawingml/2006/table">
            <a:tbl>
              <a:tblPr firstRow="1" bandRow="1">
                <a:tableStyleId>{2D5ABB26-0587-4C30-8999-92F81FD0307C}</a:tableStyleId>
              </a:tblPr>
              <a:tblGrid>
                <a:gridCol w="1044000">
                  <a:extLst>
                    <a:ext uri="{9D8B030D-6E8A-4147-A177-3AD203B41FA5}">
                      <a16:colId xmlns:a16="http://schemas.microsoft.com/office/drawing/2014/main" val="20000"/>
                    </a:ext>
                  </a:extLst>
                </a:gridCol>
                <a:gridCol w="828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tblGrid>
              <a:tr h="0">
                <a:tc>
                  <a:txBody>
                    <a:bodyPr/>
                    <a:lstStyle/>
                    <a:p>
                      <a:pPr algn="ctr"/>
                      <a:r>
                        <a:rPr lang="en-NZ" sz="1400" b="1" dirty="0">
                          <a:solidFill>
                            <a:srgbClr val="000D8C"/>
                          </a:solidFill>
                        </a:rPr>
                        <a:t>% </a:t>
                      </a:r>
                    </a:p>
                    <a:p>
                      <a:pPr algn="ctr"/>
                      <a:r>
                        <a:rPr lang="en-NZ" sz="1400" b="1" dirty="0">
                          <a:solidFill>
                            <a:srgbClr val="000D8C"/>
                          </a:solidFill>
                        </a:rPr>
                        <a:t>Not Satisfied</a:t>
                      </a:r>
                    </a:p>
                  </a:txBody>
                  <a:tcPr/>
                </a:tc>
                <a:tc>
                  <a:txBody>
                    <a:bodyPr/>
                    <a:lstStyle/>
                    <a:p>
                      <a:pPr algn="ctr"/>
                      <a:endParaRPr lang="en-NZ" sz="1400" b="1" dirty="0">
                        <a:solidFill>
                          <a:srgbClr val="000D8C"/>
                        </a:solidFill>
                      </a:endParaRPr>
                    </a:p>
                    <a:p>
                      <a:pPr algn="ctr"/>
                      <a:r>
                        <a:rPr lang="en-NZ" sz="1400" b="1" dirty="0">
                          <a:solidFill>
                            <a:srgbClr val="000D8C"/>
                          </a:solidFill>
                        </a:rPr>
                        <a:t>%</a:t>
                      </a:r>
                    </a:p>
                    <a:p>
                      <a:pPr algn="ctr"/>
                      <a:r>
                        <a:rPr lang="en-NZ" sz="1400" b="1" dirty="0">
                          <a:solidFill>
                            <a:srgbClr val="000D8C"/>
                          </a:solidFill>
                        </a:rPr>
                        <a:t>Satisfied</a:t>
                      </a:r>
                    </a:p>
                  </a:txBody>
                  <a:tcPr/>
                </a:tc>
                <a:tc>
                  <a:txBody>
                    <a:bodyPr/>
                    <a:lstStyle/>
                    <a:p>
                      <a:pPr algn="ctr"/>
                      <a:r>
                        <a:rPr lang="en-NZ" sz="1400" b="1" dirty="0">
                          <a:solidFill>
                            <a:srgbClr val="000D8C"/>
                          </a:solidFill>
                        </a:rPr>
                        <a:t>Mean Score</a:t>
                      </a:r>
                      <a:r>
                        <a:rPr lang="en-NZ" sz="1400" b="1" baseline="0" dirty="0">
                          <a:solidFill>
                            <a:srgbClr val="000D8C"/>
                          </a:solidFill>
                        </a:rPr>
                        <a:t> </a:t>
                      </a:r>
                    </a:p>
                    <a:p>
                      <a:pPr algn="ctr"/>
                      <a:r>
                        <a:rPr lang="en-NZ" sz="1400" b="1" baseline="0" dirty="0">
                          <a:solidFill>
                            <a:srgbClr val="000D8C"/>
                          </a:solidFill>
                        </a:rPr>
                        <a:t>(1-4)</a:t>
                      </a:r>
                      <a:endParaRPr lang="en-NZ" sz="1400" b="1" dirty="0">
                        <a:solidFill>
                          <a:srgbClr val="000D8C"/>
                        </a:solidFill>
                      </a:endParaRPr>
                    </a:p>
                  </a:txBody>
                  <a:tcPr/>
                </a:tc>
                <a:extLst>
                  <a:ext uri="{0D108BD9-81ED-4DB2-BD59-A6C34878D82A}">
                    <a16:rowId xmlns:a16="http://schemas.microsoft.com/office/drawing/2014/main" val="10000"/>
                  </a:ext>
                </a:extLst>
              </a:tr>
              <a:tr h="432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7</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86</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3.2</a:t>
                      </a:r>
                    </a:p>
                  </a:txBody>
                  <a:tcPr marT="0" marB="0" anchor="b"/>
                </a:tc>
                <a:extLst>
                  <a:ext uri="{0D108BD9-81ED-4DB2-BD59-A6C34878D82A}">
                    <a16:rowId xmlns:a16="http://schemas.microsoft.com/office/drawing/2014/main" val="3614092562"/>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7</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85</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3.2</a:t>
                      </a:r>
                    </a:p>
                  </a:txBody>
                  <a:tcPr marT="0" marB="0" anchor="b"/>
                </a:tc>
                <a:extLst>
                  <a:ext uri="{0D108BD9-81ED-4DB2-BD59-A6C34878D82A}">
                    <a16:rowId xmlns:a16="http://schemas.microsoft.com/office/drawing/2014/main" val="10001"/>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11</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78</a:t>
                      </a:r>
                    </a:p>
                  </a:txBody>
                  <a:tcPr marT="0"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Z" sz="1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3.1</a:t>
                      </a:r>
                    </a:p>
                  </a:txBody>
                  <a:tcPr marT="0" marB="0" anchor="b"/>
                </a:tc>
                <a:extLst>
                  <a:ext uri="{0D108BD9-81ED-4DB2-BD59-A6C34878D82A}">
                    <a16:rowId xmlns:a16="http://schemas.microsoft.com/office/drawing/2014/main" val="356244988"/>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11</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78</a:t>
                      </a:r>
                    </a:p>
                  </a:txBody>
                  <a:tcPr marT="0"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Z" sz="1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3.1</a:t>
                      </a:r>
                    </a:p>
                  </a:txBody>
                  <a:tcPr marT="0" marB="0" anchor="b"/>
                </a:tc>
                <a:extLst>
                  <a:ext uri="{0D108BD9-81ED-4DB2-BD59-A6C34878D82A}">
                    <a16:rowId xmlns:a16="http://schemas.microsoft.com/office/drawing/2014/main" val="10002"/>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75</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3.5</a:t>
                      </a:r>
                    </a:p>
                  </a:txBody>
                  <a:tcPr marT="0" marB="0" anchor="b"/>
                </a:tc>
                <a:extLst>
                  <a:ext uri="{0D108BD9-81ED-4DB2-BD59-A6C34878D82A}">
                    <a16:rowId xmlns:a16="http://schemas.microsoft.com/office/drawing/2014/main" val="2047937694"/>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82</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3.5</a:t>
                      </a:r>
                    </a:p>
                  </a:txBody>
                  <a:tcPr marT="0" marB="0" anchor="b"/>
                </a:tc>
                <a:extLst>
                  <a:ext uri="{0D108BD9-81ED-4DB2-BD59-A6C34878D82A}">
                    <a16:rowId xmlns:a16="http://schemas.microsoft.com/office/drawing/2014/main" val="4237653614"/>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10</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60</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3.0</a:t>
                      </a:r>
                    </a:p>
                  </a:txBody>
                  <a:tcPr marT="0" marB="0" anchor="b"/>
                </a:tc>
                <a:extLst>
                  <a:ext uri="{0D108BD9-81ED-4DB2-BD59-A6C34878D82A}">
                    <a16:rowId xmlns:a16="http://schemas.microsoft.com/office/drawing/2014/main" val="746081813"/>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12</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64</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3.0</a:t>
                      </a:r>
                    </a:p>
                  </a:txBody>
                  <a:tcPr marT="0" marB="0" anchor="b"/>
                </a:tc>
                <a:extLst>
                  <a:ext uri="{0D108BD9-81ED-4DB2-BD59-A6C34878D82A}">
                    <a16:rowId xmlns:a16="http://schemas.microsoft.com/office/drawing/2014/main" val="991017439"/>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8</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59</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3.1</a:t>
                      </a:r>
                    </a:p>
                  </a:txBody>
                  <a:tcPr marT="0" marB="0" anchor="b"/>
                </a:tc>
                <a:extLst>
                  <a:ext uri="{0D108BD9-81ED-4DB2-BD59-A6C34878D82A}">
                    <a16:rowId xmlns:a16="http://schemas.microsoft.com/office/drawing/2014/main" val="4186900670"/>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a:t>
                      </a:r>
                    </a:p>
                  </a:txBody>
                  <a:tcPr marT="0" marB="0" anchor="b"/>
                </a:tc>
                <a:extLst>
                  <a:ext uri="{0D108BD9-81ED-4DB2-BD59-A6C34878D82A}">
                    <a16:rowId xmlns:a16="http://schemas.microsoft.com/office/drawing/2014/main" val="2187254629"/>
                  </a:ext>
                </a:extLst>
              </a:tr>
            </a:tbl>
          </a:graphicData>
        </a:graphic>
      </p:graphicFrame>
      <p:sp>
        <p:nvSpPr>
          <p:cNvPr id="12" name="Rectangle 11">
            <a:extLst>
              <a:ext uri="{FF2B5EF4-FFF2-40B4-BE49-F238E27FC236}">
                <a16:creationId xmlns:a16="http://schemas.microsoft.com/office/drawing/2014/main" id="{2480CCE8-3449-4FB5-B659-B1069FBDAEC3}"/>
              </a:ext>
            </a:extLst>
          </p:cNvPr>
          <p:cNvSpPr/>
          <p:nvPr/>
        </p:nvSpPr>
        <p:spPr>
          <a:xfrm>
            <a:off x="232421" y="1188807"/>
            <a:ext cx="8679158" cy="369332"/>
          </a:xfrm>
          <a:prstGeom prst="rect">
            <a:avLst/>
          </a:prstGeom>
        </p:spPr>
        <p:txBody>
          <a:bodyPr wrap="square">
            <a:spAutoFit/>
          </a:bodyPr>
          <a:lstStyle/>
          <a:p>
            <a:pPr>
              <a:spcAft>
                <a:spcPts val="600"/>
              </a:spcAft>
            </a:pPr>
            <a:r>
              <a:rPr lang="en-NZ" sz="1800" b="1" dirty="0">
                <a:solidFill>
                  <a:srgbClr val="474747"/>
                </a:solidFill>
                <a:latin typeface="+mj-lt"/>
              </a:rPr>
              <a:t>Q: How satisfied are you with the following?</a:t>
            </a:r>
          </a:p>
        </p:txBody>
      </p:sp>
      <p:sp>
        <p:nvSpPr>
          <p:cNvPr id="5" name="TextBox 4">
            <a:extLst>
              <a:ext uri="{FF2B5EF4-FFF2-40B4-BE49-F238E27FC236}">
                <a16:creationId xmlns:a16="http://schemas.microsoft.com/office/drawing/2014/main" id="{87445CD3-343A-4BC0-BDAD-DA2EACB5C8C8}"/>
              </a:ext>
            </a:extLst>
          </p:cNvPr>
          <p:cNvSpPr txBox="1"/>
          <p:nvPr/>
        </p:nvSpPr>
        <p:spPr>
          <a:xfrm>
            <a:off x="6575407" y="5908030"/>
            <a:ext cx="1800424" cy="276999"/>
          </a:xfrm>
          <a:prstGeom prst="rect">
            <a:avLst/>
          </a:prstGeom>
          <a:noFill/>
        </p:spPr>
        <p:txBody>
          <a:bodyPr wrap="square" rtlCol="0">
            <a:spAutoFit/>
          </a:bodyPr>
          <a:lstStyle/>
          <a:p>
            <a:r>
              <a:rPr lang="en-NZ" sz="1200" i="1" dirty="0">
                <a:solidFill>
                  <a:srgbClr val="000D8C"/>
                </a:solidFill>
              </a:rPr>
              <a:t>Continued on next slide</a:t>
            </a:r>
          </a:p>
        </p:txBody>
      </p:sp>
      <p:sp>
        <p:nvSpPr>
          <p:cNvPr id="6" name="TextBox 5">
            <a:extLst>
              <a:ext uri="{FF2B5EF4-FFF2-40B4-BE49-F238E27FC236}">
                <a16:creationId xmlns:a16="http://schemas.microsoft.com/office/drawing/2014/main" id="{DCFCC798-D523-4AA6-B78F-374D9C0ADEC2}"/>
              </a:ext>
            </a:extLst>
          </p:cNvPr>
          <p:cNvSpPr txBox="1"/>
          <p:nvPr/>
        </p:nvSpPr>
        <p:spPr>
          <a:xfrm>
            <a:off x="192863" y="6036375"/>
            <a:ext cx="7416824" cy="523220"/>
          </a:xfrm>
          <a:prstGeom prst="rect">
            <a:avLst/>
          </a:prstGeom>
          <a:noFill/>
        </p:spPr>
        <p:txBody>
          <a:bodyPr wrap="square" rtlCol="0">
            <a:spAutoFit/>
          </a:bodyPr>
          <a:lstStyle/>
          <a:p>
            <a:r>
              <a:rPr lang="en-NZ" sz="1400" b="1" dirty="0">
                <a:solidFill>
                  <a:schemeClr val="tx1">
                    <a:lumMod val="75000"/>
                    <a:lumOff val="25000"/>
                  </a:schemeClr>
                </a:solidFill>
              </a:rPr>
              <a:t>Total sample: 2018: 372 , 2020: 395</a:t>
            </a:r>
          </a:p>
          <a:p>
            <a:r>
              <a:rPr lang="en-NZ" sz="1400" b="1" dirty="0">
                <a:solidFill>
                  <a:schemeClr val="tx1">
                    <a:lumMod val="75000"/>
                    <a:lumOff val="25000"/>
                  </a:schemeClr>
                </a:solidFill>
              </a:rPr>
              <a:t>*Not asked in 2018 </a:t>
            </a:r>
          </a:p>
        </p:txBody>
      </p:sp>
    </p:spTree>
    <p:extLst>
      <p:ext uri="{BB962C8B-B14F-4D97-AF65-F5344CB8AC3E}">
        <p14:creationId xmlns:p14="http://schemas.microsoft.com/office/powerpoint/2010/main" val="1294186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18494693-1B8F-4129-AC7D-5369C426FBCE}"/>
              </a:ext>
            </a:extLst>
          </p:cNvPr>
          <p:cNvGraphicFramePr>
            <a:graphicFrameLocks noGrp="1"/>
          </p:cNvGraphicFramePr>
          <p:nvPr>
            <p:extLst>
              <p:ext uri="{D42A27DB-BD31-4B8C-83A1-F6EECF244321}">
                <p14:modId xmlns:p14="http://schemas.microsoft.com/office/powerpoint/2010/main" val="2952850888"/>
              </p:ext>
            </p:extLst>
          </p:nvPr>
        </p:nvGraphicFramePr>
        <p:xfrm>
          <a:off x="252917" y="2453984"/>
          <a:ext cx="8712000" cy="3330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760792494"/>
                    </a:ext>
                  </a:extLst>
                </a:gridCol>
                <a:gridCol w="6732000">
                  <a:extLst>
                    <a:ext uri="{9D8B030D-6E8A-4147-A177-3AD203B41FA5}">
                      <a16:colId xmlns:a16="http://schemas.microsoft.com/office/drawing/2014/main" val="1574958720"/>
                    </a:ext>
                  </a:extLst>
                </a:gridCol>
              </a:tblGrid>
              <a:tr h="666000">
                <a:tc>
                  <a:txBody>
                    <a:bodyPr/>
                    <a:lstStyle/>
                    <a:p>
                      <a:pPr algn="ctr" fontAlgn="b"/>
                      <a:r>
                        <a:rPr lang="en-NZ" sz="1400" b="1" i="0" u="none" strike="noStrike" dirty="0">
                          <a:solidFill>
                            <a:schemeClr val="tx1">
                              <a:lumMod val="75000"/>
                              <a:lumOff val="25000"/>
                            </a:schemeClr>
                          </a:solidFill>
                          <a:effectLst/>
                          <a:latin typeface="+mn-lt"/>
                        </a:rPr>
                        <a:t>The standard of cemeteries</a:t>
                      </a:r>
                    </a:p>
                  </a:txBody>
                  <a:tcPr marL="9525" marR="9525" marT="9525" marB="0" anchor="ctr">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NZ" sz="1200" b="1" dirty="0">
                        <a:solidFill>
                          <a:schemeClr val="tx1">
                            <a:lumMod val="75000"/>
                            <a:lumOff val="25000"/>
                          </a:schemeClr>
                        </a:solidFill>
                        <a:latin typeface="+mn-lt"/>
                      </a:endParaRPr>
                    </a:p>
                  </a:txBody>
                  <a:tcPr anchor="ctr">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4734104"/>
                  </a:ext>
                </a:extLst>
              </a:tr>
              <a:tr h="666000">
                <a:tc>
                  <a:txBody>
                    <a:bodyPr/>
                    <a:lstStyle/>
                    <a:p>
                      <a:pPr algn="ctr" fontAlgn="b"/>
                      <a:r>
                        <a:rPr lang="en-NZ" sz="1400" b="1" i="0" u="none" strike="noStrike" dirty="0">
                          <a:solidFill>
                            <a:schemeClr val="tx1">
                              <a:lumMod val="75000"/>
                              <a:lumOff val="25000"/>
                            </a:schemeClr>
                          </a:solidFill>
                          <a:effectLst/>
                          <a:latin typeface="+mn-lt"/>
                        </a:rPr>
                        <a:t>With Council's civil defence preparedness</a:t>
                      </a:r>
                    </a:p>
                  </a:txBody>
                  <a:tcPr marL="9525" marR="9525" marT="9525"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NZ" sz="1200" b="1" dirty="0">
                        <a:solidFill>
                          <a:schemeClr val="tx1">
                            <a:lumMod val="75000"/>
                            <a:lumOff val="25000"/>
                          </a:schemeClr>
                        </a:solidFill>
                        <a:latin typeface="+mn-lt"/>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4564448"/>
                  </a:ext>
                </a:extLst>
              </a:tr>
              <a:tr h="666000">
                <a:tc>
                  <a:txBody>
                    <a:bodyPr/>
                    <a:lstStyle/>
                    <a:p>
                      <a:pPr algn="ctr" fontAlgn="b"/>
                      <a:r>
                        <a:rPr lang="en-NZ" sz="1400" b="1" i="0" u="none" strike="noStrike" dirty="0">
                          <a:solidFill>
                            <a:schemeClr val="tx1">
                              <a:lumMod val="75000"/>
                              <a:lumOff val="25000"/>
                            </a:schemeClr>
                          </a:solidFill>
                          <a:effectLst/>
                          <a:latin typeface="+mn-lt"/>
                        </a:rPr>
                        <a:t>The standard of local sealed roads</a:t>
                      </a:r>
                    </a:p>
                  </a:txBody>
                  <a:tcPr marL="9525" marR="9525" marT="9525"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NZ" sz="1200" b="1" dirty="0">
                        <a:solidFill>
                          <a:schemeClr val="tx1">
                            <a:lumMod val="75000"/>
                            <a:lumOff val="25000"/>
                          </a:schemeClr>
                        </a:solidFill>
                        <a:latin typeface="+mn-lt"/>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0494456"/>
                  </a:ext>
                </a:extLst>
              </a:tr>
              <a:tr h="666000">
                <a:tc>
                  <a:txBody>
                    <a:bodyPr/>
                    <a:lstStyle/>
                    <a:p>
                      <a:pPr algn="ctr" fontAlgn="b"/>
                      <a:r>
                        <a:rPr lang="en-NZ" sz="1400" b="1" i="0" u="none" strike="noStrike" dirty="0">
                          <a:solidFill>
                            <a:schemeClr val="tx1">
                              <a:lumMod val="75000"/>
                              <a:lumOff val="25000"/>
                            </a:schemeClr>
                          </a:solidFill>
                          <a:effectLst/>
                          <a:latin typeface="+mn-lt"/>
                        </a:rPr>
                        <a:t>Drinking water quality*</a:t>
                      </a:r>
                    </a:p>
                  </a:txBody>
                  <a:tcPr marL="9525" marR="9525" marT="9525"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NZ" sz="1200" b="1" dirty="0">
                        <a:solidFill>
                          <a:schemeClr val="tx1">
                            <a:lumMod val="75000"/>
                            <a:lumOff val="25000"/>
                          </a:schemeClr>
                        </a:solidFill>
                        <a:latin typeface="+mn-lt"/>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2706944"/>
                  </a:ext>
                </a:extLst>
              </a:tr>
              <a:tr h="666000">
                <a:tc>
                  <a:txBody>
                    <a:bodyPr/>
                    <a:lstStyle/>
                    <a:p>
                      <a:pPr algn="ctr" fontAlgn="b"/>
                      <a:r>
                        <a:rPr lang="en-NZ" sz="1400" b="1" i="0" u="none" strike="noStrike" dirty="0">
                          <a:solidFill>
                            <a:schemeClr val="tx1">
                              <a:lumMod val="75000"/>
                              <a:lumOff val="25000"/>
                            </a:schemeClr>
                          </a:solidFill>
                          <a:effectLst/>
                          <a:latin typeface="+mn-lt"/>
                        </a:rPr>
                        <a:t>The standard of local unsealed roads</a:t>
                      </a:r>
                    </a:p>
                  </a:txBody>
                  <a:tcPr marL="9525" marR="9525" marT="9525"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en-NZ" sz="1200" b="1" dirty="0">
                        <a:solidFill>
                          <a:schemeClr val="tx1">
                            <a:lumMod val="75000"/>
                            <a:lumOff val="25000"/>
                          </a:schemeClr>
                        </a:solidFill>
                        <a:latin typeface="+mn-lt"/>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20305502"/>
                  </a:ext>
                </a:extLst>
              </a:tr>
            </a:tbl>
          </a:graphicData>
        </a:graphic>
      </p:graphicFrame>
      <p:sp>
        <p:nvSpPr>
          <p:cNvPr id="2" name="Title 1"/>
          <p:cNvSpPr>
            <a:spLocks noGrp="1"/>
          </p:cNvSpPr>
          <p:nvPr>
            <p:ph type="title"/>
          </p:nvPr>
        </p:nvSpPr>
        <p:spPr>
          <a:xfrm>
            <a:off x="457200" y="418307"/>
            <a:ext cx="8229600" cy="706437"/>
          </a:xfrm>
        </p:spPr>
        <p:txBody>
          <a:bodyPr>
            <a:noAutofit/>
          </a:bodyPr>
          <a:lstStyle/>
          <a:p>
            <a:r>
              <a:rPr lang="en-NZ" dirty="0"/>
              <a:t>Satisfaction with </a:t>
            </a:r>
            <a:br>
              <a:rPr lang="en-NZ" dirty="0"/>
            </a:br>
            <a:r>
              <a:rPr lang="en-NZ" dirty="0"/>
              <a:t>Council Services </a:t>
            </a:r>
            <a:r>
              <a:rPr lang="en-NZ" sz="2800" dirty="0"/>
              <a:t>continued</a:t>
            </a:r>
            <a:br>
              <a:rPr lang="en-NZ" kern="0" dirty="0">
                <a:solidFill>
                  <a:srgbClr val="003366"/>
                </a:solidFill>
              </a:rPr>
            </a:br>
            <a:endParaRPr lang="en-NZ" dirty="0"/>
          </a:p>
        </p:txBody>
      </p:sp>
      <p:sp>
        <p:nvSpPr>
          <p:cNvPr id="3" name="Slide Number Placeholder 2"/>
          <p:cNvSpPr>
            <a:spLocks noGrp="1"/>
          </p:cNvSpPr>
          <p:nvPr>
            <p:ph type="sldNum" sz="quarter" idx="10"/>
          </p:nvPr>
        </p:nvSpPr>
        <p:spPr/>
        <p:txBody>
          <a:bodyPr/>
          <a:lstStyle/>
          <a:p>
            <a:fld id="{DC127C40-BA8C-430E-A6E3-A8822CAB994A}" type="slidenum">
              <a:rPr lang="en-NZ">
                <a:solidFill>
                  <a:prstClr val="white">
                    <a:lumMod val="50000"/>
                  </a:prstClr>
                </a:solidFill>
              </a:rPr>
              <a:pPr/>
              <a:t>29</a:t>
            </a:fld>
            <a:endParaRPr lang="en-NZ" dirty="0">
              <a:solidFill>
                <a:prstClr val="white">
                  <a:lumMod val="50000"/>
                </a:prstClr>
              </a:solidFill>
            </a:endParaRPr>
          </a:p>
        </p:txBody>
      </p:sp>
      <p:sp>
        <p:nvSpPr>
          <p:cNvPr id="12" name="Rectangle 11">
            <a:extLst>
              <a:ext uri="{FF2B5EF4-FFF2-40B4-BE49-F238E27FC236}">
                <a16:creationId xmlns:a16="http://schemas.microsoft.com/office/drawing/2014/main" id="{2480CCE8-3449-4FB5-B659-B1069FBDAEC3}"/>
              </a:ext>
            </a:extLst>
          </p:cNvPr>
          <p:cNvSpPr/>
          <p:nvPr/>
        </p:nvSpPr>
        <p:spPr>
          <a:xfrm>
            <a:off x="192863" y="1033326"/>
            <a:ext cx="8679158" cy="369332"/>
          </a:xfrm>
          <a:prstGeom prst="rect">
            <a:avLst/>
          </a:prstGeom>
        </p:spPr>
        <p:txBody>
          <a:bodyPr wrap="square">
            <a:spAutoFit/>
          </a:bodyPr>
          <a:lstStyle/>
          <a:p>
            <a:pPr>
              <a:spcAft>
                <a:spcPts val="600"/>
              </a:spcAft>
            </a:pPr>
            <a:r>
              <a:rPr lang="en-NZ" sz="1800" b="1" dirty="0">
                <a:solidFill>
                  <a:srgbClr val="474747"/>
                </a:solidFill>
                <a:latin typeface="+mj-lt"/>
              </a:rPr>
              <a:t>Q: How satisfied are you with the following?</a:t>
            </a:r>
          </a:p>
        </p:txBody>
      </p:sp>
      <p:graphicFrame>
        <p:nvGraphicFramePr>
          <p:cNvPr id="11" name="Content Placeholder 3">
            <a:extLst>
              <a:ext uri="{FF2B5EF4-FFF2-40B4-BE49-F238E27FC236}">
                <a16:creationId xmlns:a16="http://schemas.microsoft.com/office/drawing/2014/main" id="{13682342-299D-4E78-ACD6-7BA61B5A999D}"/>
              </a:ext>
            </a:extLst>
          </p:cNvPr>
          <p:cNvGraphicFramePr>
            <a:graphicFrameLocks noGrp="1"/>
          </p:cNvGraphicFramePr>
          <p:nvPr>
            <p:ph idx="1"/>
            <p:extLst>
              <p:ext uri="{D42A27DB-BD31-4B8C-83A1-F6EECF244321}">
                <p14:modId xmlns:p14="http://schemas.microsoft.com/office/powerpoint/2010/main" val="1967109232"/>
              </p:ext>
            </p:extLst>
          </p:nvPr>
        </p:nvGraphicFramePr>
        <p:xfrm>
          <a:off x="0" y="1826022"/>
          <a:ext cx="6948264" cy="42369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Table 12">
            <a:extLst>
              <a:ext uri="{FF2B5EF4-FFF2-40B4-BE49-F238E27FC236}">
                <a16:creationId xmlns:a16="http://schemas.microsoft.com/office/drawing/2014/main" id="{23A950D7-C40A-4B84-8E30-4E873A5DB7F5}"/>
              </a:ext>
            </a:extLst>
          </p:cNvPr>
          <p:cNvGraphicFramePr>
            <a:graphicFrameLocks noGrp="1"/>
          </p:cNvGraphicFramePr>
          <p:nvPr>
            <p:extLst>
              <p:ext uri="{D42A27DB-BD31-4B8C-83A1-F6EECF244321}">
                <p14:modId xmlns:p14="http://schemas.microsoft.com/office/powerpoint/2010/main" val="2683191417"/>
              </p:ext>
            </p:extLst>
          </p:nvPr>
        </p:nvGraphicFramePr>
        <p:xfrm>
          <a:off x="6588000" y="1575525"/>
          <a:ext cx="2556000" cy="4176720"/>
        </p:xfrm>
        <a:graphic>
          <a:graphicData uri="http://schemas.openxmlformats.org/drawingml/2006/table">
            <a:tbl>
              <a:tblPr firstRow="1" bandRow="1">
                <a:tableStyleId>{2D5ABB26-0587-4C30-8999-92F81FD0307C}</a:tableStyleId>
              </a:tblPr>
              <a:tblGrid>
                <a:gridCol w="1044000">
                  <a:extLst>
                    <a:ext uri="{9D8B030D-6E8A-4147-A177-3AD203B41FA5}">
                      <a16:colId xmlns:a16="http://schemas.microsoft.com/office/drawing/2014/main" val="20000"/>
                    </a:ext>
                  </a:extLst>
                </a:gridCol>
                <a:gridCol w="828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tblGrid>
              <a:tr h="0">
                <a:tc>
                  <a:txBody>
                    <a:bodyPr/>
                    <a:lstStyle/>
                    <a:p>
                      <a:pPr algn="ctr"/>
                      <a:r>
                        <a:rPr lang="en-NZ" sz="1400" b="1" dirty="0">
                          <a:solidFill>
                            <a:srgbClr val="000D8C"/>
                          </a:solidFill>
                        </a:rPr>
                        <a:t>% </a:t>
                      </a:r>
                    </a:p>
                    <a:p>
                      <a:pPr algn="ctr"/>
                      <a:r>
                        <a:rPr lang="en-NZ" sz="1400" b="1" dirty="0">
                          <a:solidFill>
                            <a:srgbClr val="000D8C"/>
                          </a:solidFill>
                        </a:rPr>
                        <a:t>Not Satisfied</a:t>
                      </a:r>
                    </a:p>
                  </a:txBody>
                  <a:tcPr/>
                </a:tc>
                <a:tc>
                  <a:txBody>
                    <a:bodyPr/>
                    <a:lstStyle/>
                    <a:p>
                      <a:pPr algn="ctr"/>
                      <a:endParaRPr lang="en-NZ" sz="1400" b="1" dirty="0">
                        <a:solidFill>
                          <a:srgbClr val="000D8C"/>
                        </a:solidFill>
                      </a:endParaRPr>
                    </a:p>
                    <a:p>
                      <a:pPr algn="ctr"/>
                      <a:r>
                        <a:rPr lang="en-NZ" sz="1400" b="1" dirty="0">
                          <a:solidFill>
                            <a:srgbClr val="000D8C"/>
                          </a:solidFill>
                        </a:rPr>
                        <a:t>%</a:t>
                      </a:r>
                    </a:p>
                    <a:p>
                      <a:pPr algn="ctr"/>
                      <a:r>
                        <a:rPr lang="en-NZ" sz="1400" b="1" dirty="0">
                          <a:solidFill>
                            <a:srgbClr val="000D8C"/>
                          </a:solidFill>
                        </a:rPr>
                        <a:t>Satisfied</a:t>
                      </a:r>
                    </a:p>
                  </a:txBody>
                  <a:tcPr/>
                </a:tc>
                <a:tc>
                  <a:txBody>
                    <a:bodyPr/>
                    <a:lstStyle/>
                    <a:p>
                      <a:pPr algn="ctr"/>
                      <a:r>
                        <a:rPr lang="en-NZ" sz="1400" b="1" dirty="0">
                          <a:solidFill>
                            <a:srgbClr val="000D8C"/>
                          </a:solidFill>
                        </a:rPr>
                        <a:t>Mean Score</a:t>
                      </a:r>
                      <a:r>
                        <a:rPr lang="en-NZ" sz="1400" b="1" baseline="0" dirty="0">
                          <a:solidFill>
                            <a:srgbClr val="000D8C"/>
                          </a:solidFill>
                        </a:rPr>
                        <a:t> </a:t>
                      </a:r>
                    </a:p>
                    <a:p>
                      <a:pPr algn="ctr"/>
                      <a:r>
                        <a:rPr lang="en-NZ" sz="1400" b="1" baseline="0" dirty="0">
                          <a:solidFill>
                            <a:srgbClr val="000D8C"/>
                          </a:solidFill>
                        </a:rPr>
                        <a:t>(1-4)</a:t>
                      </a:r>
                      <a:endParaRPr lang="en-NZ" sz="1400" b="1" dirty="0">
                        <a:solidFill>
                          <a:srgbClr val="000D8C"/>
                        </a:solidFill>
                      </a:endParaRPr>
                    </a:p>
                  </a:txBody>
                  <a:tcPr/>
                </a:tc>
                <a:extLst>
                  <a:ext uri="{0D108BD9-81ED-4DB2-BD59-A6C34878D82A}">
                    <a16:rowId xmlns:a16="http://schemas.microsoft.com/office/drawing/2014/main" val="10000"/>
                  </a:ext>
                </a:extLst>
              </a:tr>
              <a:tr h="432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59</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3.4</a:t>
                      </a:r>
                    </a:p>
                  </a:txBody>
                  <a:tcPr marT="0" marB="0" anchor="b"/>
                </a:tc>
                <a:extLst>
                  <a:ext uri="{0D108BD9-81ED-4DB2-BD59-A6C34878D82A}">
                    <a16:rowId xmlns:a16="http://schemas.microsoft.com/office/drawing/2014/main" val="3614092562"/>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56</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3.3</a:t>
                      </a:r>
                    </a:p>
                  </a:txBody>
                  <a:tcPr marT="0" marB="0" anchor="b"/>
                </a:tc>
                <a:extLst>
                  <a:ext uri="{0D108BD9-81ED-4DB2-BD59-A6C34878D82A}">
                    <a16:rowId xmlns:a16="http://schemas.microsoft.com/office/drawing/2014/main" val="10001"/>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9</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57</a:t>
                      </a:r>
                    </a:p>
                  </a:txBody>
                  <a:tcPr marT="0"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Z" sz="1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3.1</a:t>
                      </a:r>
                    </a:p>
                  </a:txBody>
                  <a:tcPr marT="0" marB="0" anchor="b"/>
                </a:tc>
                <a:extLst>
                  <a:ext uri="{0D108BD9-81ED-4DB2-BD59-A6C34878D82A}">
                    <a16:rowId xmlns:a16="http://schemas.microsoft.com/office/drawing/2014/main" val="356244988"/>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13</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58</a:t>
                      </a:r>
                    </a:p>
                  </a:txBody>
                  <a:tcPr marT="0"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Z" sz="1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3.0</a:t>
                      </a:r>
                    </a:p>
                  </a:txBody>
                  <a:tcPr marT="0" marB="0" anchor="b"/>
                </a:tc>
                <a:extLst>
                  <a:ext uri="{0D108BD9-81ED-4DB2-BD59-A6C34878D82A}">
                    <a16:rowId xmlns:a16="http://schemas.microsoft.com/office/drawing/2014/main" val="10002"/>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44</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54</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2.5</a:t>
                      </a:r>
                    </a:p>
                  </a:txBody>
                  <a:tcPr marT="0" marB="0" anchor="b"/>
                </a:tc>
                <a:extLst>
                  <a:ext uri="{0D108BD9-81ED-4DB2-BD59-A6C34878D82A}">
                    <a16:rowId xmlns:a16="http://schemas.microsoft.com/office/drawing/2014/main" val="2047937694"/>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37</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61</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2.6</a:t>
                      </a:r>
                    </a:p>
                  </a:txBody>
                  <a:tcPr marT="0" marB="0" anchor="b"/>
                </a:tc>
                <a:extLst>
                  <a:ext uri="{0D108BD9-81ED-4DB2-BD59-A6C34878D82A}">
                    <a16:rowId xmlns:a16="http://schemas.microsoft.com/office/drawing/2014/main" val="4237653614"/>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42</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49</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2.4</a:t>
                      </a:r>
                    </a:p>
                  </a:txBody>
                  <a:tcPr marT="0" marB="0" anchor="b"/>
                </a:tc>
                <a:extLst>
                  <a:ext uri="{0D108BD9-81ED-4DB2-BD59-A6C34878D82A}">
                    <a16:rowId xmlns:a16="http://schemas.microsoft.com/office/drawing/2014/main" val="746081813"/>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a:t>
                      </a:r>
                    </a:p>
                  </a:txBody>
                  <a:tcPr marT="0" marB="0" anchor="b"/>
                </a:tc>
                <a:extLst>
                  <a:ext uri="{0D108BD9-81ED-4DB2-BD59-A6C34878D82A}">
                    <a16:rowId xmlns:a16="http://schemas.microsoft.com/office/drawing/2014/main" val="991017439"/>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46</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43</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2.3</a:t>
                      </a:r>
                    </a:p>
                  </a:txBody>
                  <a:tcPr marT="0" marB="0" anchor="b"/>
                </a:tc>
                <a:extLst>
                  <a:ext uri="{0D108BD9-81ED-4DB2-BD59-A6C34878D82A}">
                    <a16:rowId xmlns:a16="http://schemas.microsoft.com/office/drawing/2014/main" val="4186900670"/>
                  </a:ext>
                </a:extLst>
              </a:tr>
              <a:tr h="3348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43</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47</a:t>
                      </a:r>
                    </a:p>
                  </a:txBody>
                  <a:tcPr marT="0" marB="0"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2.4</a:t>
                      </a:r>
                    </a:p>
                  </a:txBody>
                  <a:tcPr marT="0" marB="0" anchor="b"/>
                </a:tc>
                <a:extLst>
                  <a:ext uri="{0D108BD9-81ED-4DB2-BD59-A6C34878D82A}">
                    <a16:rowId xmlns:a16="http://schemas.microsoft.com/office/drawing/2014/main" val="2187254629"/>
                  </a:ext>
                </a:extLst>
              </a:tr>
            </a:tbl>
          </a:graphicData>
        </a:graphic>
      </p:graphicFrame>
      <p:sp>
        <p:nvSpPr>
          <p:cNvPr id="14" name="TextBox 13">
            <a:extLst>
              <a:ext uri="{FF2B5EF4-FFF2-40B4-BE49-F238E27FC236}">
                <a16:creationId xmlns:a16="http://schemas.microsoft.com/office/drawing/2014/main" id="{D737D00E-16A3-47FB-99B2-A346E9A99F2D}"/>
              </a:ext>
            </a:extLst>
          </p:cNvPr>
          <p:cNvSpPr txBox="1"/>
          <p:nvPr/>
        </p:nvSpPr>
        <p:spPr>
          <a:xfrm>
            <a:off x="192863" y="6036375"/>
            <a:ext cx="7416824" cy="523220"/>
          </a:xfrm>
          <a:prstGeom prst="rect">
            <a:avLst/>
          </a:prstGeom>
          <a:noFill/>
        </p:spPr>
        <p:txBody>
          <a:bodyPr wrap="square" rtlCol="0">
            <a:spAutoFit/>
          </a:bodyPr>
          <a:lstStyle/>
          <a:p>
            <a:r>
              <a:rPr lang="en-NZ" sz="1400" b="1" dirty="0">
                <a:solidFill>
                  <a:schemeClr val="tx1">
                    <a:lumMod val="75000"/>
                    <a:lumOff val="25000"/>
                  </a:schemeClr>
                </a:solidFill>
              </a:rPr>
              <a:t>Total sample: 2018: 372 , 2020: 395</a:t>
            </a:r>
          </a:p>
          <a:p>
            <a:r>
              <a:rPr lang="en-NZ" sz="1400" b="1" dirty="0">
                <a:solidFill>
                  <a:schemeClr val="tx1">
                    <a:lumMod val="75000"/>
                    <a:lumOff val="25000"/>
                  </a:schemeClr>
                </a:solidFill>
              </a:rPr>
              <a:t>*Not asked in 2018 </a:t>
            </a:r>
          </a:p>
        </p:txBody>
      </p:sp>
    </p:spTree>
    <p:extLst>
      <p:ext uri="{BB962C8B-B14F-4D97-AF65-F5344CB8AC3E}">
        <p14:creationId xmlns:p14="http://schemas.microsoft.com/office/powerpoint/2010/main" val="3415959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47541" y="2656884"/>
            <a:ext cx="2309479" cy="584775"/>
          </a:xfrm>
          <a:prstGeom prst="rect">
            <a:avLst/>
          </a:prstGeom>
          <a:noFill/>
        </p:spPr>
        <p:txBody>
          <a:bodyPr wrap="none" rtlCol="0">
            <a:spAutoFit/>
          </a:bodyPr>
          <a:lstStyle/>
          <a:p>
            <a:pPr algn="ctr" fontAlgn="base">
              <a:spcBef>
                <a:spcPct val="0"/>
              </a:spcBef>
              <a:spcAft>
                <a:spcPct val="0"/>
              </a:spcAft>
            </a:pPr>
            <a:r>
              <a:rPr lang="en-NZ" sz="3200" b="1" dirty="0">
                <a:solidFill>
                  <a:srgbClr val="000D8C"/>
                </a:solidFill>
                <a:ea typeface="+mj-ea"/>
                <a:cs typeface="+mj-cs"/>
              </a:rPr>
              <a:t>Introduction</a:t>
            </a:r>
          </a:p>
        </p:txBody>
      </p:sp>
      <p:sp>
        <p:nvSpPr>
          <p:cNvPr id="2" name="AutoShape 2" descr="data:image/jpeg;base64,/9j/4AAQSkZJRgABAQAAAQABAAD/2wCEAAkGBxEREhQUEBQVFBMSFx8aFxgVGRwbHBsaIBsfHCAgIh8YICkgGiIxIBQcITIhJjUrLi4uGB8zODMsOCgwLisBCgoKDg0OGxAQGywkICU4LCw3MjQsNDQsNDQyLDQ0LDQuNC81LDQ0NDE0NCw0LC8vLywsLCwtNCw0LCwsLywsLP/AABEIAG8AoAMBEQACEQEDEQH/xAAbAAEAAgMBAQAAAAAAAAAAAAAABQYDBAcCAf/EADwQAAIBAwIEBAMFBgQHAAAAAAECAwAEERIhBQYxURMiQWEycYEHFFKRoSNCscLR4WJyksEVMzRTgvDx/8QAGwEBAAIDAQEAAAAAAAAAAAAAAAIFAQMEBgf/xAA0EQACAQMCBAMGBgIDAQAAAAAAAQIDBBESMQUTIUFRYfAUIjJxocEjgZGx0eEGQjNiciT/2gAMAwEAAhEDEQA/AO40AoBQCgFAKAUAoBQFJ+0bm82aCGAj7xJuT18Ne/zPoPmfn12tvzHmWxw3l1ylpjuyX5N5lS/h1DAlTAkTse49jjb69q1V6LpSx2N1tcKtHPcn60nQKAUAoBQCgFAKAUAoBQCgFAKAUAoBQEJzZzJFYQ638ztsiA4LH1+gzuflW6jRlVeEaK9eNGOWVPi3LVlfySzwzq0txFqjjDDOtRuTv0wAMHpvXRCvOklFrojlqW9KtJyTy2unr9CB5UsHtgZNRWRxjY4wvXHvXjuOcdlXqcug2ox7+L/g9Dwbg6oU9dZZk+3h/ZceDm5nfHiOEHxHPp2+dcPD/a7qpjmSSW7yWN17PQhnSs9i0cQvUgj1N6bKM7k/++temurmFpS1S/LxZS0KEq89KKVLxediT4jDPoDgV42pxG5nJy1tfJno42dGKxpRaOXrebT4kzsS3wqT0Hc+9el4VQrqPNrSbzsslLfVKWrRTS6dyZq4K8UAoBQCgFAKAUAoBQCgFAavFOIR28TSzNpRBkn/AGHc+mKlGLk8IjOahFylscA5l47JfTtLJsOiLnZV9B/U+pq7o0lTjhHnLiu608slOVeFFSJnyNvIOnX1/L+NeO/yTjKa9lov/wBP7fyeo4Bwra5qr5L7/wAFojhd8iNS7AEhR1OBmvIWttO5qqnDv9D1VesqNNzZpcuccu7K7VbpG8K7UPo/CN8MB6EdD/avo3s9rZ2futJR3fi/Wx4eNzc3F376+PZeHruTHFuItO+ptgNlHYf1r57fXkrqpqe3ZHtba3jQhpW/ck+WeD6yJZPgU+Udz3+VWfB+G8x86ovdW3mcfELzQuXDd7+Rb69YUIoBQCgFAKAUAoBQCgFAKA+E1hvHVg4v9oHHZr6XRFHILeI+Xyt5z+I7fQf3rutri1pLLqRz80VV5TuastKhLC8mQ3AeBtI2qVSqL6MCNR7b+lVvHOPQoUtFvJOUu67L1sdfB+CzrVNdeLUV2a3LiSAPYD0/tXzxKVSWO7PdNqEc9kVC/v7p5VkiSWPwz5MKwI9+nWvo3CaFjZUcOpFye7yv0+R4TiVe8u66lCEklt0f6/mWqyedkX7zIZJMk5bBK6sZAPbbpXkeNcTV3U0U1iC28/N/Y9Rwqxlb081Hmb+nkb3DRG00aSnSrE74ONt8E9F+tcnDrSNeeZySit+v7HVd3DpRSim5PbodBt54z5Y2U4HRSDgfSva0qtJ+7BroecqQqL3pp/mZ63GsUAoBQCgFAKAUAoBQCgFAVrmTiGrMMciKR8erIB9gVB+oxVLfXVCtqt3U0eLxlfLsWVrQqwxWUNXlnH5lbMEY+KUn2jT+Zz/LVJjh1Ldym/0RY/8A2z20x+p9FpneNwR2lZVYfPAAI9x+XfLtrS4WulNQ8VL7DnXFJuM46vBr7g2yD45fpEuT/qfAH5GnK4fR+KUpvy6IxqvKmyUF59WffuZ6o8ZX0Ltpb/yAHX5f2rMrK0qe/Csox8HuvLzMK4uYe7OnqfitmfBbJ+9Nuf8AtpkD5lyCR7AA+9R0cOp9HKcvNLC9fmZcr2XVKMfLdnqPh7sQuuLLbDDM2fkAv8cVOHDrZyxzs52SWWRd3cac8rGPF9C68F4WLdMZDOfiYDGfpk4H1r01nY0rWLVPv3e5T3FzOu8z/oka7DnFAKAUAoBQCgFAKAUAoBQEdfxW8SM7om3sNz2riufZ6FN1JxX6I66E69WShGTKJPJqZmAC6jnA6CvDV6vNqOeEs9kekpw0RUc5KtzJxog+FEcEfGw9PYf717D/AB3gakvabiPR7J/u/seW45xlwfIoPr3f2/kct280h8SR30D4QWPmP9Kx/kVzaUI+z0IR1Pd4XT+zPAqV1XfPrTlp7LO/9FhuZ1jUs5wq15K2tqlxUVOmstnpq9eFCm6k30RA8REiNrvJXt9a6o4UB1lfTPpHnucn2r6RYcJtqNFU9Cm1u2u54W74lcTq65TcE9op9vM6B9nvAJIUM9wW8SUeVGJPhr9d9R9f/tRq0qEZfhwisd0joozruP4sm89slyqJtFAKAUAoBQCgFAKAUAoBQHiaVUUsxwAMk1Cc4wi5SeEiUYuTUY7lD41xM3D56Ivwj/f514fiF/K6qf8AVbHprS2VCGO73Nvl3g/jHXIP2a+n4j/SunhPDvaJcyp8K+vruaL+85S0R+J/QpvHeR/Au8A5t2867+YDPw9/r2969fxLjkbS3UYL330Xl5nlrTgjuLjU/g3fj8iU2UegVR9ABXzr36s/Fv8Ac9v7tOHgkad5dqkYkBH3iT/p0IyUT1mI9DjOnPQb9TX0Dg/Co2sczXV7/wAL7njeJ8R9oliL6dl939jL9nHLD3Li7u9TIp/ZhySXb8R1dQP1Pyq6uqyguXAq7OhKpLm1OvgdZqtLcUAoBQCgFAKAUAoBQCgFAKAr/MNtczHRGv7Me48xqi4pQu7l6IL3V57lpY1LeitU373y2Iyz5alLgSDSnqQRmqyhwOvKaVTojtq8SpKLcOrLaV8NMRrnSPKvSvVtcqninHbZFEnrnmb33ZUbvg13Kxd1BY+4rylfhd7Wm5zSy/Mvad5bU4qMX0+RS+ZoZvvMVmwKCVkBPcMwG3sM/pXouA8H9mTua2HJbLw/soOM8SlWnG3p/C934k9bcvffWfSWWGafUXGxNui6FTPplgcDsCT6VeutoS8UvqytVJ1G/Bv6HRreFY1VEAVVAAA6ACuFtt5Z3pJLCMlYMigFAKAUAoBQCgFAKAUAoBQCgFAKAUBGcZ4NHcmJm2kgkV0b1GCCR8iBj8u1ThNxyvE1zpxnhvt1NnhthHbxiOIEKMkZOepyf41iUnJ5ZKEFFYRtVEkKAUAoBQCgFAKAUAoCp8uc2vdXlxbmJVWAv5gxJOl9I2x9a6atvogp53OSldcyo4Y2Pj83v/xIWQiXTnd9Rz8Orpins/4XMyZ9p/G5WC21zHUVLlPm5725nhMQRYc4YMSTh9I2x9a6KtDlxUs7nLQuebKUcbDhvN7y8Rks/CULHq8+o5OkD0x70lQ00lUzuIXOqs6aWxa5HwCewzXOdRzjh/2g306PJDYq6RfGQ522z2ydh6V3StIR6Sn1+RWxvak8uMOi8y18ncyrxCEyBPDZG0sucjOAcg4GRvWivRdKWDrt66rQ1I+85cfNjb+MqBzrC4Jx1+QPasUKXNlpyLityoasZMFzzKycOF4Y11FA2jVtucYzisqjmry8mJV8UeZg2+UuMte2yzsgjLFhpBz0JHU/Ko1qfLm45yToVebBTxg0+eOZ24fHG6xiQyMVwTjGBn0BqVCjzZNZwa7m45MU8ZNWx52WXh8t0qL4kPxR6uhztvjOCD1+fapStmqih49yMbtSouolt2JnlfirXdskzoEL58oOdgcdfpWqrDRNxybqNTmQUsEZz1zW3DliKxiTxSw3bGMAdge9bLegqrazg1XNxyUnjOTLzVzK1laxziMOzlQVJIAypJ9PasUaPMnpzglcV+VDXjJK8BvzcW8UzKFMihiAc4z71rnHTJx8DbTnrgpeJX+dOcJLGWKNIlk8UZyWIwc49Ae9b6NvzIt52Oe4ueVJRxnJb65TrFAcV5Q4IL+7uszSRAFmzGcE5c9farWvV5cI9Eylt6XNqTeWvkbvLVgIONmLW0nh5AZzlj5Ad/zqNWWq2zjBsoQ03TWc4Ou1WFsca5D43Hw+5uReho2cY6E4YMcjv69farW4purCOjqUtrVVGpLmdCQ+zgtccSubkKRGdZyRt5m2Ge+B+lQukoUowNlm3OvKpjodM4nJphlb8MbH8lJqujui0lszivCYphwqeSF2TROBIFPxIUAOfqw/Wrepp56UvApKWr2eTi8dfodP+z2O3FjEbYYDDL75PidGyfmP4VXXOvmPUWlqoctOCIv7XYHayXQCQsoL4GcLpYZ/Mitlk0qnU1cQi3S6eJV+N83W8nC47aMt42lFYY2GnGd/Xp+tdNO3kq2t7dTlq3MHbqC36HQOQrRorCBXUq2nJB6jJJ37da4biWqo2iwtYuNKKZVPtnbItEH7zOfbbQP566bLpqkcvEf9F5kDztYPw2eZItre9XYegwckfQnb2at9vPnRTe6Oa5g7eTUdpHSeQUxw+290z+ZNV9x/yyLS1WKMfkVP7aoHK2zAEoviBiOgJ0Yz/pP5GuqwazJdzi4kpNRfZEXz9zVBewW8NtrZgwZhpOxClQuPU5Y9O1bLahKnJyl0Nd5cQqxUYdTqHL9uY7aBGGGWNQR2OBkVXVHmTZa01iCRz37TmzxGyX/J+sv9q7rSP4cvXYrr3DrQXrc6lVcWgoDDDaxoSURVJ6lVAz+VZbb3MJJAWsYbWEXX+LSM/n1pl7DCM1YMmvcWMUhzJGjnuyg/xqSlJbMi4Re6MsMSoMIoUdlAA/SsNt7kksHplBBBGQeoNYBiS0jClQiBW6qFGD8x0PSs5ZjCPUMCIMIqqOygAfpRvO4SweyM7HpWDJqpwyAHIijB7hF/pUtcvEjojvg281EkYprZHxrRWx01AHHyz06fpWU2tjGBPbo+Naq2OmoA/wAaJtbBpM9xoFACgADoBsBWDIkjDAhgCD1BGRWU8AwQ8PhQ6kijVu4UA/oKy5ye7IqMVsjZqJIwyWsbEMyKzDoSoJH1NZyzDSZmrBk8yOFBLHAAySfQUBV+BcPF4slzcayLhsxLrdQsQ2XYEbn4j8x2ronNwxGPb9zlhTVT35d9vl2MPCZltbi+w7m0t40JDsWCyYJYKWOemNvcVmeZxj4sQeiU3/qv37m3HxRoo4MQhbm+bV4byHSracnLEZGAB5QOv1qGjLfXKRPmYS6dZGTjfE7qG3GEj+8yuI41VyRltg26746kdgd6U4wcur6CpOpGPRLOyE3GJ4BbwvEJbmYkaVfbQo80hbSANyNsfve1FCMtTTwl6wZc3DEcZbPV9eu3g280amS5LaljkbCRLuW1AA+qj0yTSMV1kn0Qc+qjJdWe14tNMWFnGjxxnSZJGKqWGxC4BLYIwTsM96i4KPxBTbeILojW43xG7128EKIJpRrkw/wKpGoZKHY50hsfIVOEYdZPb15kZznmMVu/sWGJjpBcBTjzAHIB9dyBn51pfkb1nuV2w18RzK7vHak4iSMlGkA/fdh5gDjZRjbrmt0sUunc54Zq+8+i7fybM0FtYDxURtb4RUVmYux6AKTjO3X0GfSopyn0ZPEKfU8T8ZuYZIfHgQRzyCMaJCzKxBIyNIBG2+OlZUIyTw9jDqzi1qW/Tc37biZkuJYVXKQqut8/vtvpAx6Lgk59RUHHEU/E2KeZOPgazcwKPvTMuIbQAF8/E+MsoGPTKjPdselT5Xw+LIc7rLwRG33Ml5FbC4a0RVwpZGlOvfbAATrkjY7+1TjRg5aVL6dCEqtRR1afr1JbiHGGWQQwR+LOV1FS2lUXu7YOOwAyT+tao08rVLojbKpiWmO5hvOLT28DSTxxmTUFiSNydbMQFGSu259+9IwUpYRGVSUYtyXy6mpPDma3tIsqkQ8afSzHofIpY7nU2T7hKnl6XN9+i+/rzIyWZxgtl1f29eRZ60HQQ/NlpPNbtFb4zIQr5bT5P3sHB3I2+tbaMoxllmqtGUoaV3MQ+/MojSOG3UDAfWZCo6bLpUE47nFHoznLf0MfiYwkkYbrl39nDbx/8nxNdwzHLSY82Dt5izYz7DHrUo1sNye/b15GJUVhRW27PnHrK5u1MJiSMBwyzeJkrg5DKAM6senTfqaxTlGDyKsJTWMGa/s52voZNCvDEhC+bBV2IBbGN/KMD5msKSUGu7EoydRPsjPYcPk+9TzzY8wWOIA50xjcn2JY7/5RSU1oUUSjB63J/Iww8LmM11M7BXkTwoCDnQgBOfmWbJH+EUco6VFfNhQlqlJ/JHnlSC4ghiglhRFiXSXWTIOPUDGd/elWUZScl3I0VOMVFo+8NtJ1vLiWVAVkCrG4b4Y1Hw6cZBLMSfp2rMpRcFFGYxam5PuTF7b+JG6ZxrUrkemRjP61qTw8m1rKwQHBhfW8KQGCJzEulXWXSrAdCQVJB/Ot1RwlPUnuaKSqQgotLp5mfjtlOZ7aeJFkEGvVGW07sAAwJGCRgjf8VRhJKEk+5KpBuUZLsZIOHyzTJPdaV8HPhRIdQDHYuzEDLY2AHTJ65o5qMdMe+5hQlKWqfbZEXwe14jBBLGI4TOzO5lMmVZmOc6QuewwegArZOVOUk+uCEI1YxaWM9euTYHLriK1gyDEj+JcEneRx5se4LnUT/hHeo83q5d+3r5EuS8Rj23fn6ZIcV4fJPNb5x4ETGRxndpBjQMdhkt8wvaoQnpT8fWSc4OUl4L0jRtLW6gubl1iSVbh1ZX8TSVAULpIIOw3O34jU5SjKMVnYjGMoyk98m7e8PkluoXbHgW6llGd2lOwJHYLnHuxqMZqMGu7JSg5TTey/ccA4fJGZpZ8eNcPqbSchUGyKCey/qTWKk84S2XpinBrLe79Il61m0//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p>
        </p:txBody>
      </p:sp>
      <p:sp>
        <p:nvSpPr>
          <p:cNvPr id="7" name="Slide Number Placeholder 2">
            <a:extLst>
              <a:ext uri="{FF2B5EF4-FFF2-40B4-BE49-F238E27FC236}">
                <a16:creationId xmlns:a16="http://schemas.microsoft.com/office/drawing/2014/main" id="{721B4DD2-3BB0-406D-BD12-8D72C77E2A94}"/>
              </a:ext>
            </a:extLst>
          </p:cNvPr>
          <p:cNvSpPr>
            <a:spLocks noGrp="1"/>
          </p:cNvSpPr>
          <p:nvPr>
            <p:ph type="sldNum" sz="quarter" idx="10"/>
          </p:nvPr>
        </p:nvSpPr>
        <p:spPr>
          <a:xfrm>
            <a:off x="4067175" y="6407150"/>
            <a:ext cx="2133600" cy="365125"/>
          </a:xfrm>
        </p:spPr>
        <p:txBody>
          <a:bodyPr/>
          <a:lstStyle/>
          <a:p>
            <a:fld id="{DC127C40-BA8C-430E-A6E3-A8822CAB994A}" type="slidenum">
              <a:rPr lang="en-NZ" smtClean="0"/>
              <a:pPr/>
              <a:t>3</a:t>
            </a:fld>
            <a:endParaRPr lang="en-NZ" dirty="0"/>
          </a:p>
        </p:txBody>
      </p:sp>
    </p:spTree>
    <p:extLst>
      <p:ext uri="{BB962C8B-B14F-4D97-AF65-F5344CB8AC3E}">
        <p14:creationId xmlns:p14="http://schemas.microsoft.com/office/powerpoint/2010/main" val="11355986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2484185"/>
            <a:ext cx="7344816" cy="584775"/>
          </a:xfrm>
          <a:prstGeom prst="rect">
            <a:avLst/>
          </a:prstGeom>
          <a:noFill/>
        </p:spPr>
        <p:txBody>
          <a:bodyPr wrap="square" rtlCol="0">
            <a:spAutoFit/>
          </a:bodyPr>
          <a:lstStyle/>
          <a:p>
            <a:pPr algn="ctr" fontAlgn="base">
              <a:spcBef>
                <a:spcPct val="0"/>
              </a:spcBef>
              <a:spcAft>
                <a:spcPct val="0"/>
              </a:spcAft>
            </a:pPr>
            <a:r>
              <a:rPr lang="en-NZ" sz="3200" b="1" dirty="0">
                <a:solidFill>
                  <a:srgbClr val="000D8C"/>
                </a:solidFill>
                <a:ea typeface="+mj-ea"/>
                <a:cs typeface="+mj-cs"/>
              </a:rPr>
              <a:t>Council’s Consent Service</a:t>
            </a:r>
          </a:p>
        </p:txBody>
      </p:sp>
      <p:sp>
        <p:nvSpPr>
          <p:cNvPr id="2" name="AutoShape 2" descr="data:image/jpeg;base64,/9j/4AAQSkZJRgABAQAAAQABAAD/2wCEAAkGBhQSERUUExQTFBUWGB8YGRgYFiIcGhsfICQbHB4iIBwgHCYeIBwjHRogIDAgJScpLi0tGx4xNTAqNSYrLC0BCQoKDgwOGg8PGjQlHyQ1NDUyNSouNSkyNS8yKi4sMDIqNSw0KjQvMiosNSwqLiwpKi4pMDU0LC8qLzUsLCwsNP/AABEIAOAA4QMBIgACEQEDEQH/xAAbAAACAwEBAQAAAAAAAAAAAAAABQMEBgIBB//EAEgQAAICAQMDAgUCAwQFCAoDAAECAxEEABIhBRMxIkEGFDJRYSNxQoGRBxUzUiRigqGxNUNysrPB0fAlRHODkqLCw+HxFjRj/8QAGQEBAAMBAQAAAAAAAAAAAAAAAAIDBAEF/8QAMBEAAgIBAgMGBQQDAQAAAAAAAAECEQMSIQQTMUFRYYGh8BQiMnHhkcHR8UJisVL/2gAMAwEAAhEDEQA/APuOjRo0AaNGjQBo0aNAGjRo0AaNF6z3UfiaNlCwy7HaQx7mibaGA5U2lbrr0WC3gffQGh1xNKEUsxpVBJP2A5OsrF1N9m9csHdJ26aI7u7SDZs2BhVOxXb4KmxTE+SZndxnimybGTG0KMsDX3KZZCFAsVwVRvUDuFtwdAaebMCmqduL9Kk/8Nc/PD/LJ/8AAffWSfAgkKTCceuQhQIG3FxJHLWy9+5e0wsjgOx496sGBAyJKZ9vcVmEaRF0Kp8wpZ0XkkCbyaoxoK40Bu48gEA8izQDCiffwfx/wOpdYl8fFtJe9TCT5jf2GJKbJIBvNXtuRnVzQJ9QBFnVebBx0b15IBgIBrGfahdoJFJNkKCYeGsAdzz9wN6rg+CD5HH44P8AQ8a91lostI8eWOPIVO07NIWjaMhZN7LViybZaZR6gOKsEc5PW5FDnvpwRGqmJgwcjgONlgNYINAe/jjQGr0azmN8TBMd5JWMjK4QqsbKVY1wQVUjz9RFH28hdaGN7AIvkXyCD/MHkH8HQHWjRo0AaNGjQBo0aNAGjRo0AaNGjQBo0aNAGjRo0AaNGq+Tl7fCs9/5RY+3P/n76AlmnVBbMqj7k0P9+lnUeoOsm2OSBaoEOGLWbNcEf6v3u/65z+1bI39Jn9LCng5YVdzReP8Az769HXsmbJnWNYQsGWkLB9o/TZUttxO7uszApQ2kACiTYAt4qpG4Zhg7VO+ki9Y2gfRwObo82eTz4Gooej7kU92KlzPmrJIBuzsBI88/V+PGlX/8syEx8vcsRnwhOZh2wEO2vlztvcEdPX58RuOOKg+KcmZ8M9ztGIyYUkRG0SEtKu8kIxXYaGw+fqBvzoDUL8NzLv2yKN+V8wRyNyngoSOfYcjzyCK1Qk6e+McdSN/bnMg7a+RI3bAokVtMlnkgAc0OdNvjVyuNuUspDDwxHm/sedQZURE5jWbIeQgPtUilUFjXqYD1b6+9Bfp4IAX9Bx5JRSb4wJfmWWRSodZd1KSCTuTabXwbF6rS9Fkg7EBMVrHMDI5dEZXa9u9SCG9R9P25BvVyXMXakndyiDJ/q+ltpGw24qwSSR9+CNXsiVoTIGnyQEqRmIRhTE0vNkfYUABV+9kCt0/oTyBZu3EiyQrG0MikhdthSB7grXoNfvqXqHwk8gzAHRRk9oDg+gR0PFc2B44r86t9NymMoikefc0Yfa4RRXINbPUDfsTxX9V/SOrNFhzSeqQiUgEm6sIATZurPgc8/udATdV+F2lOQzSIgmWMA+dpjIIu6BBPHtrrK6GZFNfLI6yo8hT/APzG4Bm82QwPPgEeb1xkzgMjOuQpmqgChTcdgv6+PF/7RP7c/wB2KvzCgzEop3M20qSY0QcWdzFUBO5SDuNjkaA7yfh1po8gpJGRPIkyMLK0u2uR5BC3Y+/vq3lfECKHPeQGNbdQhO2tx5J8D0NV0DR/cZboXU8yNcEbS0TY8CNGiBHifY5djF2wrR3SkBlKFOAL9VWDMygkQljsrlQLPNHErxzRuG7jV2QyeoLvWvQSOeSABs3+I40b1TLtABb0UBbdsncT6afg39iBZB01w+oRy7tjBtppvIINBqIPg0Qf56+dLnZTmNX3IrzZatMYAGUq5+W3fpHatEyC1G5lFnkhmvRsvKjzY4nG+J6BaKPtbCsILdyIpYjZxuWQPYYiM+CNAbjRo0aANGjRoA0aNGgDRo0aANGjRoA0aNQZswSNmLFa9wL/AB48aA8z8rtxs/FKLN34/lpIJIDJ69ykkCrcHczeng0eSpqvY88Eapnr6zRqGaRlkAR12gBSydyt+2iQK8f5hq3H1rH7m9Wm3ERq1Kaa2KIG44bfuWuOQwPgjQEUrYxh5SPYxd9k0fdFISN1buOT+TzQ8amhihOSkhTHaVT2lkGNTghSdqybuAUPHt5++p87GixkVyZQELAFaJpzZXx4v38j76jM2OHvdIWE2/x/EQU9x4pf+/QHcfVI/wDECJGs0bSOxT1NsCqCa+ql4om/AGlUXSoUQxdvFUGQXGMNdu9hasVHG4r/ABfuP2tK+NtCHulVjZVB90fgiwLHIAtiCOPzpfldcRXY9pnZcjYG7ygu8cJlANqFX9PgCxyTZAG7QDPqkEmThqqVIxY8gBAApIqma7Hj+R1YGFImW2QI2dZI6KgqGU+n7sFI9PsffSCbrva9CpMG7rwhBKoqQCaf6toUdyNAws/84gIAupMj4j2uQxk47rA90f8ANNDE9+mh/jBvJ8NyPJAZRfDzfKSpJtEkjGQAHgHyBf8AI3+DqaDGnbDLIanlCsT4NUoAs+DsH9SfHnSiLr8WQwieGSbZI5syD+GWTHtfAf1RFivsHWgbA1ocjqwZWUw5FH08IL54sG/AvzoBfidPlTIjl7BA7W1h3FLbueSS3JPHNniv21Dj9Em+TnhKU7OHX1CjynFg+fSfPHI581Zjx4W9BhyFF/Vvavfncz2RRJP2/etcYGbASsmKjyrZG4NJSsKBBUg/wtfPmwR9wBN1XDaTCp17bxqGA3Am0HPINci/92r+BhMYRvZldzvcrwbPt4PgUP8AZGk/UM4ytGzYcx2MQLVuCVDWQKtCwCeCb8gLbavL8S/qKjwyJuL8kVwnvyB59v3H5oCLp/Uu4/oGQ8ZkaLduFAgctQohOKDXd+3I0o+H+qyNBgF5ZiZJJAxsEPy9BieaAHFf+FM8BIod5jyHEbMZdhTgFvztvZfNcHjzybr4fSYYlx4xM1Y7sy2nkmiQeOf8T2+/40BFF1mKWVQsuRUruq1MLsGwdt2qGiF/fmvOo8DqKOIW3ZoWeRowxmHDWaFDmuKH20y6RBHCAsU79tn3JHs8FrIF7b2eWrg8cmr0txo8NcaJo8xZYsfIWniqW5HZQqnt35aQCgP4h486Ac9J+ITIcgyBI0ilaMG/8oF39ze42K4/a9M06jGxADqSTQF+4v8A8D/TWMfquMjukM5bvzu7fp7+0wWd2O0ruYH5aRABzYPnXsWTi77XJSogHUjGHpLPNFakD67ikU8cBW9i1gbvRpH0XriySdoS/MWrP3QoVfSyoVFCjRPJBNEEGqrTzQBo0aNAGjRo0AaNGjQEWVkrGpZjQ/Yn9vAJ0g/vt6NyRGxyDFIR9uAFBo373pp1aWUGIRWN8m122btq7XN//GFH89JU6tPKxA37N0TArHZKM8iv7EFNqobF2CTZF0BL1HJUPBMp/S3hJBRVfHBo8gCyf6ffnl/MFvJczMwQfUV+pBvJBQKKJrkm/tq701ZJ1dclF28DYUIpgWumNBlrbVX4PJuhP1rHDdr9ESnfQu/SNrG7HgEqBzxyNAZvNynfAl3sWKT7RZs0KNX5PnydO1nb59497bOyTV8A2osfnVJIeOcUBGCsVCP5JINiuNorivz48dTuzVI2LuZRQtWLUE30eOfUdgu+b/bQFPH6vKcfHt2uWbazXRqxxftd+R4rT7pOM6tKshUrYZAW3MAb+okX5HBN+/OrP9zw7O3212E3t9r+4+x/bS/4c6osuOskeLkQhibSVAkgIO22DPfNccnjQCr4j688WUY5GeCEqCkixK4Z/wDW3K1gVW1fVwPvoyOts+RFCG2qYRJJJDGJGcsP4bRhsPBvabv20fF0q4+PlTzGWOBkDSrtRvUKjXZ6+HalUE2PHitS4Xw/3e3LGJ8SWC4VLbXEiLwG8kMrAmiaP44GgF/UOuZcWEZXHalSXYGMQBdSL3URwfb7aZ9VOdFBPN3kJUh0VYxQT+IGxfA58nwfvQ66/wBC7kSwu+RJvcu7hQTYFD22qK4CgC/JN2SwHUrTa0M72KNxVYNj7/b/AI+3sBUwM+TIeLtzME+XEklqhO5jSD6fNq+6v8oqrvWc6b8UvD00yKsYdpiihUCotqGJ2qAPY/1HkCtPfh7G+WjaKOPIJaSg7r4BoA+BQAtqqruzzruH4FiGM2MzuyFt6mhuVqqxxR448e50B1nZGTiLLK8izxLHa7lAfuEgAUiquzm/v4/fVDp/V8pmxmHdmSWu8DCFRA22ijBRYAJPJa9v517kZKCBGd8nqEcz/KjsoCEtmVnbbXCtHRkJNECvqN2Om4MkBWInLeKNvQu1ACAeLcHcVB5C8fsRxoB6mdCWWmQn+GvzX/iP66xvQPjmSbKGPN2oZd8obHkiZCUAYxlJdxVj6ebHqG5lFLzr4upMQS0Eq0Cf4TdeAKbyf6fnWaxfhuFXiZ0zJFgV1gjZV2RIy7So2qrEbRtAdmrivbQFDpXx1O+TgoxxZFyWmV+0rbFMe0r2pSdsoG6mYAjcCOD4z+J1kY+LnehXeTq7JGG3bQ4YSKxCEMdvb3AAiyANaTB+C4YzBtPUQcaR2hJCHYr1uXmOihIvm24+r211F8J47RZMJTJlSWZpHO4WJeSXUqg2k1VfTyOArE6AVdW7wizR8j3o42D47GOVVfvApkHsFgbHdksLtBtiassWXw5DFlwvJi9mS5aD3LE6r6prcby3cE8khDLwRIa4LaY4vTgytG8ueZAscnedh3E2l2WlEYj8hgfQd/ht4HHEHSMbbuSd90k3fkMi33SVaPa6KEXaA24AAUyqxs3YF7E6NLC7SrHjKxDEgPJtBYhnoVXqIBJAHNnkk266XkmSFJCY23ruDRklCp5UqSOQVo6yuL02FSsneoBpGCMC6hZHEi19PqjYEqedokdaII0w+Fugx45BWYyUiRLe5fpSMVW7YeIww9NruajROgNJo0aNAGjRo0AajyJwiM5ulBY19hzqTVHqeVt2JsDiVu3RNDkE88Higb/79AJcvHxAHbsnfX8RNblDTKPq44Bb7c171rNf2hIIsB/lUlRDMjZZQvZhUnubSDY5IB8end7A61kfVI3AZoFponYWw/g9DA2AAKJAYnwTda7i6uqk7YQGMixGjVllDA2VB9gPHsPOgPnH9owwI+kZT4LptlkhKhG/Q3XRWJfoDbAxdVF0fV7an+Oem4WKOm/LyKEyOpRzs5yC5dW2h37jOWK8IS90DRu9fQcLq7d6SN/O7dRbhVCoWANeogt4/fxob4iYx71iIB2FS17adttXt+oWDQsc+TWgPk2dBig/EUdxCOERvCm8bElKsGZVuu53Aqk1d0v41svh/NkyMbGb+8Ej348YLd5WfudlAQUPlhIxkNm7VQdyuQun691JMYB5ch03WFRRuJ+4Ar2v6uPbnnS7F6pA2Ssc6ukzFSBPBGC/+UblB/iUEWb3IB541W8kE6bKnmhF6W9ySLG3uGGdE5JEm0AEvEKLqRvJKHcTfsWXyBtPzfFwWOB0xTFLuTqu9x23DLEZHYseNyrW03+x9tbrp2dCclIUdhKQYz/oix0oXcyncAQDtBqj4X211k9TjjnELuTIzIgHyYXkkLYLUCh5AIv8XXPOdCrs5z8dXqXd5mJ+JOjFcLrMGPA4X5iF8aNImq7jEhiAX7BgdvtftpzndFj+am7+OWxf7vrFVYiY1Y2ZQiKKWctRFAN9ta7qubHCYoXd5JCoCxRJy3DC9thVHvya9J+3HWF1MSCUbslZIQC6Mnro3VBSVa69r/4alzI3VkubDVpvcwcXQJJpukx50czFsSWLJPrB9QGxZJF5BI49R83qHrfw+Gn66DjuyfLxfLXGzAusYHo4IZhIfIs2W+51q+mfF0mTkzL+ssfAjEce5l5rc3HF+eeB45o3dzZ48UpD38h5GA2xxjc5PPJs1Z/1j7fjiEc0JR1XsVw4nHOOtPb3/wBMp0LFeLLxZhDOZJOk/wCkEB1aWYBSFdzx3iQwBY2OPsNQfCmMGysb/RpI45sKaKVGx5ApcsDsmd1qV/qt2oGzwN3O0wuqI8xhaSWGUkkRyKVu2L8FXKng1wbIB/Oo+rdcjgfsyTziQ0N2xgBZ+uy6qR9yOOD+2pc2FXZN58aWpy2PnfTOmFei9OT5eZchM9GnHy7h6EkhtzssgIE5NgUg9hq71/pk7xdV3RTPnnLQ4cio28RFk7XalC0FVC4baRttt1E87DK+KIRKqNLMATYkMTBD61YEW/gba3BdvN6M74oiiZQZ5yrcCRY2Kcb7IJf1fUvKhvoHsdR5+P8A9EficSv5kZvr3Re7P1juQs5bBTt/psVaYI30cbWcPtqrIJ48nWl6XkuMDphkeVG2xJLuZla9oDh7o3Y5J586c5kMQi7z5EqxVusP6SGoihRuz4A59Vc3pJJ1uCo5JGzViMm6OV1BWwKr3ejRP0i+dSlkhHqyUs0IfUyaXLZY2qWTYMkCNi5sr/F6ifUo+5sat5H6cux5ZO12GZGaQi2Jv6gRZAPA9hWoev8AXDA29slgj+qIJj7lojgb9wVj5NE+CPwdQYfxHuyVhXMLlyDxANo4B2lt3mh/CODd0dHlgnV7nHnxp6XJWTRZ0hMQyGZFaAkcldz2QLIqzso19z99cdNytgwSXKoRIr+ohb52gi6uzx/+NUYv7Qqxn+Z3xMBkuJVRSjLBMYiqjubu5tKeQBbcHUmV8XOpC3kl6mJAgj9QhEZcg94KQRIrKQxFWpIII1YXFrH6g2yEvI3b7ziRixsD+AM17gp/P251ZlVFyMQ9x2T9QB3c8/bni/NA/wAQrzqrg/GgaUBWmnUhPphVQDJEZ03HfvUbNttt2gyqL87VGD/aNOmO08yrJ/oMeWI1jCcudtdzvNa7gT/hghSPqI5A+kaNJsD4pilypMUK6yxC2DFBxUbWF37yp7lbgu20cX9NudAGjRo0AawXWvjchJrhCTQSJ21ctyrzLAsqkKEdSrhvSTtJKn87xyaNcn21ic7quGgmjkXpw52zo7KPqYtTDnkuS1f5mPvyQKud1BlkzAEiSHDGxi81A9yOOUAXC3DM5Bsk+KDGgPcXrRaWCIRLu+dbHkZi1sY4TKrgcbWIocixRHvYv5udixblkTp6LPHvk3MgEiAUCR4ZQooE2KqtQtmYqKpEfTgBsySfTQBG0SkgekFOBIfYnQC5fiV54ly48eRUl2ujB1IVmlEPrDRl9wRg5CWPSU9gxmXq7QiMTY7CKdp40VmA9cZLRBV7SMve7ZZOR7DkkHTHq+BiGJo5vlccTETelVIlCMJXLrXqj4Bcg/xH1DyYcXEw8ZY6mgEFtlrGCvaNbCJIx6jHElbvSatiSedALPi1z/eeN3KAHZsXaj1ndRPkWDz+Na/qWIjSpNJjqXjIVHaQDkml96J3EUCDRPHOl/xPDg5KIZp0RhH3VdHBqM16j5BiPHqPH2I0YeFjwzKs2Y8zxMoVJJAVRn9MdgfxtdLuNm+PbWSOOUZytWmYI4ZxyTuKabv39uwSRn/0/wD7Z/7E6PjL/lbG/wDc/wDaNrRdY+CI55++JJYpOCShHkCgRYsGgBx9v30tyPh7CkYTjONxsqtIZ0b1j1LuLAgNRFLwKqhzqmWDJUo1/lZnlw2XTKKXWV9ewj+LOhSy5XfxHuaJVDJe118lSpPpIIJBH4I5sjUvwT8RtPkSJOgE4Si4BUkIa2svgMGc8gD3HsNMsnAj70cq5pjmeMKDujIlUWb2EUb5Nrx9q1B8NNhJuyUyUladyvdd1G47gCqigKLbaoc2lcFdWLFJZNS2337v7Llgms2uOyvfu/sS/wBmv/8Aayf2/wDrbUfTCT1x9/nfJX8kIX/5NP4vgmKPIaaOeWLcTaqwHk2RdXV/z+x1P1z4egaRcrutBIhH6ikc+w3AggmuPyODeoRwTUIqvpd/cqjw2RY4xr6ZX91Zmf7QyRn45T69qV+4c7f9966/tEQHOxgRYIUEfcF+dO4umYoyDkzZHelSq3lQqf5SFUDgXwfFm/POjr/w7DNOJJcmRWUAqBspBfp/g4Bb3Y8nSeCclLbq16DJw2SSm6+prbwX8ir+1gcY5/8Aaf8A0asf2hRgYGOAAAJEAA9hsfVz4h6Nj5JUT5TjtDYQNg5NWW9HlqH4HtV6l6x0WKeIQy5UlQepvoBs2FLejigSBVfmzzrs8U5PI0utUSycPklLK0vqqvIzfxMx/urBH8J23++xq/79NIvhybMwcdDPEsYRGUCE7hS1RbuUSLIJoX+PGnMXQITjjEklMqlQyBiodVFUV2gGgfc35o8caox/BqQJtbMyFgJ5QyBFPuRdCgebqr51zkS1W1aarrQ+GlquUbTSXWun7Cb40xBF0/ERZBKFYAOPDDa1EUTxX51p+g4EK4uNM0cYdIEO/YNwGwXzV+5/qfvrzrXwpHlLGpkdIkA2JGF2igQCPST4NVdanxMDZjPCsxlCqYxuK+iloKSoHgUeedWwxNZW2tqXoW48DjmcmtqXoLx0DpzI6bNyuHjKlpCayD3H2AmxvI3Wv+XgitdSdMwmKbu4+yGSpGmlJEclK9uXsltgHJJBXijruPFUbHqR2URnuI0ZQFQyVyw4AYk/9IUfYRRYsTLW2cIU7Za0o8tJZIJo7vcem2HtrWbzrH6Vgwncm9Kj2ELJKLWJe2N67vUyIQNzAsAFN8AirkfDmAFaIQsyiGPEIMsm3tM1qoJYixusHzyADqxKQwJaKcAIyEjtD/EA3WLADCh+PHm6HsQDh6jygPQx9KEExlQu0i9xYAHj2BvadASypjROZ4wZJYlZRukc0rsivRYkcsgsj3B8FmvRays2KDZ7eYd4N+lCQC28cnyQRXk8V9taXFn3qG2snnhhR4JHsT5q/wBiNAS6NGjQBr5W0bPnfEEccTSvLFHGiivqaAKASSAoJPk/5T+NfS+o5RjjLKu4iuP3IH9B5/lrKZXQCvzUsWO6T5MUgZhksWLBSI+DJtuyACK2eBQ0Ash+F50yOkh4TImNC6TkUyKXRlA5ILAMa4HjRm/DU8UvWNsBkXNx0SDZt22I5I9rWRsrcvnjao59hoBmZnopCK+sUpFiSMCjd7TEXbnmwLo8HiXJ6gWpRGthR6lBpm76sRTAlIz2X+5BcWSfSBn+l/DWTh5eJM0DTxjAGLIIip7bA7qpitp7Aj7tYHFyZXw9ImeJflJPlpcP5cpA0YaLm+2RuUbK/wAhI3E80LLjruesWMs2UJ1klAHaWSq5LhTtO0FRwWF34sg66hkYSQxTQOglUqjrP3KIDPTEoCDRPIu+PO0EVvJFPT2lTzQUtLe/89DO9c+DZVXdhx5ME0eMscYDpJHIpLXFIHJW1vy3o9Q+raKtdR+HckZhnx1mSR54e8h2tjSouwmQBjalaqvqtbQAmywyc+M5PyuPE80i/UTJsQUFuztYmtovjyzeb110TqUWTJJiyRyRSRl/pmJB9R3Uy7Te5ifHIrzQ1znQurIriMblpvw8xl1fq0M8E0O6VRJGULqhtd4K2v5F3/8Ao6ywMUK4bvJCr4jBBthdRNsieEk0CwADgj0kLyBe7jsdZnHUo4ljZRGSOz3rDExk2WPHAqh7V9ydXfj7LjCQnJxpGNWpWUKASAWQkWT4HO39vfVMuI+STj2d9lE+LTxzlD/F1unXZ3C/pXwlHjnFZMxVMIQO6khZEDSzmMxm4zHTkq3DRgA2eKhwfhftw4sAyAJMW41yIwyja0o3I0dkPu27GjYEAi7FEa0XVeo4uHjxyNCGMgBSPg16ApAJHCBDtPH8XjnU8GRtnihmw0j7tlXRw67hch3elSGsbr5sm/udXc2N03vt6mjnwvS3vt69P18S31nq2PA4VkaSVlLbEXc5UWxPJArgnk80avVRZYs7CdcShZAIewVIIbnz7eKsf01l8jNl/vkN2/1AQoj3jx2/G7xyCW/nrSZXxBFhduCLGqeWm7Me1VBY0Leqs1VgHgc0K1nhxDbbbpJ109/oZMfFNylKTqKbXR+Xn4HOTIshyGWSKpkVF9R4IUNZ9P07WDbvFV99cSRpvdmaJkkRQwMjKFKCieBTR8Xu4F+486pdPyI4MxMeWF4nNbHXIMl2uyiSqt6goUk2Syg+fUbfWcjHxpYYI43lmHESBqCK5raWN0pr7EgKDYAGtHOhTd+Bq+Ix03fTbzOsuESfMIrxbsgr2xuPIjKBj9PgFlFixbAXphm9HlZpyojqaNV5YjaQK/ym/wB+NI8R4PnPl5sdo5hIJkKyblZwFYNu2qQSEomvV6gxNkGKH4jyZOp7e2f01ZRCJABdCyW8E3+PFfnUHxEFVd9EJcXjVVvbrp2l/wCJIcdGiOTO8TFFUqm71BRIptkpgty7gbUhkRh9J0PiY6StG87IVKtukYbXLhmBQlzTbImLUAKF15Oqf9oGZCGjORiyO207SJQqkcFlJFmgSPYfjV/4q+Ug2zzK7Oa2Ip87VZfHjaFkNk+5UjkDRZvmlqapV7f4OR4hKc9TVRrv9f2o8PT4LQjMABAVVBUKbZloC7p3dVKkkFlUCiTdGJUnxzPju0gmEUjwUu5F2q9bQSQxV0LLZ42EfduMmRMYw5E2EY1Z5GDJP3CrTFZXBRlA9TIG4PBU1Vm7WZj4uFjCWKF5YpIFg3K4H6dKqBjYY8cAkEr6vG43PnQ336FnxGOm76ddmMOqGNkMkUDNukjLEq4HF0dlgsFFcVR3e9HVKaNjHmAJKxdkZLiNtyOaC+f9+qOT1ZJMbvrhyyLz3CXCqpp4zRC7mreeQtC+CKoT5PWfmYITCwRHEsEkDLuLsVugFF2BZ4BUq5sKdrKjmhJ0mIcRjnLTF79fIYZuAE+WkjRggbdJtQlg1ABitXx6ua9z99dr0qerxZWjQs7N3FAJLKQNqmOwoYg81yngg8ocjrORDsPzKiFSk3PJGOTig7wIvTYGQAzMoAYccbku9C6nMs8SZGX3KEcMlAbTkBJO6hYRBeSY2UAg+ijtsh7S8uDByTKZBloE5KgncQCMXg2o4/Rm54/xgasae9JjkCt3JBJbHaRX02a8KKNUCOeR50j6H1qNo5fmFhBGU+OgSI+srQFL6mLeSfsL9hrQ9NzI5Yw8JBQkjgEUQSCCpAIIN2CAdAWtGjRoDO/2iYjS9Ly0RGkdoWCqqlmJ9qA5Jv7aRZGZmNMVbutj9+VVn+XUybOyrqAvb27e9ah9nOxV5LWdvmxsyUho7l964DAtz+VsaXTYT0VaaRvTR/TJB4YEmuPfwK8C9AYpcvPG1yksbKuFI0aY4Kl5HK5K32yxCoQxAa1ocgcakly8uTKWUrMs0cefGpbGYxxnfEIKpLcMib/LXzX+XW0x+nsSWEri/uhBq5GA9R5A3gD7bfzpZldNjkaWEyZTsf8AFEfCklFFN7fQwNNYNVzVaAVzwtm40EWV3IchpZhGzAMtozCrCx3G68o20EgKSSfqX9OycrAy4ceYiRGZQoJ3KAx2BkJG5StkbePfjkHWqyelJJFtnjyJShMoa6YMBwEpy3twOeT+2o8bBiSbumDKkkUBQ8hZ6H+rZ9rPNff7nWPJglKeqO3j4Hn5eGlPJrjs9t77PFCyHq5yOpSQxCPHrcryqimZ9hogMQRRI+x4W/2o/CSBerzAEmu6LJsmmHk+506z+iY88plfFyN/pJ27lBJ49iBY9yNcr0DGWUyLi5CMvICFlH0n6QpH7H7kn+cORk1JutnfX8Ffw2ZzUnTqV9ez9NhQD/6f/wBv/wCzq5/av/hQ/wDTb/q6ZdV6HDkOJnxpd/uVZlY7QpFgck81Y59NX4GpJvh7HnVe/FJEEBCo8xoeSSArkX7k+T9zo8E9E4bbuzsuFycvJBV8ztb/AIKXXekxZUWHCzGOZoiYmq1NLHuUiweQQRX+U/sU/SMzKw82HGnPcUkBQTvoNahkYjcK5BH23ceDrQYkGDlRois7CIgxsXcMhaioDsb5ABAvxRHji7D0zEhlErSBpdpAeWYsQFB3VuahQuz7WfudSlgk5KS2e3adnws5TU1s9t0+zxXaZXJ/5eH/AE1/7IaY/FfXSubDBGkSyHaBO6BmTeSvp/bzyebrjzq1L0npu4ztOu4KsplOWbCnhX39zhSKAa6qq1P1Lp2BlrveSJ+0ey0izDhrA2Owb6rI4bm2/OuLDkUZJVu7OfDZlCaVW5X1/G33Mt1zG7fVsdTI8h3wks5F2X/AAA/AAH9dd5soi64Gk4UuvJ8U0YRT+18X+D9tMendP6bkwxzkCEb3jUmei5jdkJ3bvUbWw13RH4026nh9PyP0pZIWaEFf8f8AUULt3Bju3cb1vdf1AnyNQfDT3e3W0QfB5N2q+pNb93fsTSxSpJEXmxhK/oBGMSzV62APdsDaG5PAJs3wNZboprrclnkmQfaztB/7idaLo8OBjzKkToZniLAmQue2hANMSQos+BV7W87TUWZ07ps8nzDSxEllXcmRtBYgFRat9RUgiuSCDq/JjnPS9rTv3/Rpy4smTS6Vp37dfsJf7WvOP/0Zf/t6g/tQQ78dj9PbYfzBBP8AuI0+6vgdOkhE7ukke0iKsk7G2qSVj9e26Qk1/lJPvrvBycfLxIlME8sbokg3W7L3FEg/ULWCA4F3wPxqrJw85uf+1ehRl4SeR5Oi1VXl3nn9pEq/Je3qkTb/ALz/ANUHSbMjZehRhruwR+xkJX/5SNNT0TGITfBmSLHQRHLsq+PC7vAB8EeBX41eyY8fNG2VJlSPzuYxoDxwQGA3D7Hx+L5lPDOblLvVFmTh8k5Tm6txpfnYVdL/AOQm/wDZTf8AWk0p+F+jfMYTAhCFnY2zmMqdkW1ldQSCD7VRvnwNOZMWERtjwb5YdvcqJncUxddtiXkbka18E+3BI6wOkxxI8Yx8kLJ6GCs4X1bATzIeRY/UHIANHg12GGcZQb7FQx8PkjOEnXyqvexZwPhzIglEiyxyl4UilMga9yCg487gfdSQT/m1Bl/C2S828yRuEy1nTcWBCDjt0FKrX+YXu8nxr3rcaYscjYrXkBSdoO+QKzp3H7fJbYDxYIW6qjt0ZfU5FdQMlzCyzMJhGv1AL203FChrcSOLYrRvaw1sPQIV+DJgNwaLeMt8lVJbaQ4pkJABBHs4B/bWo6VgiKPbtjQklisYpbP5PJP3Y1f2HjWYwOtZRmxxLYEqRhkVQrxuUZmZkZCdhseoMNpSq8gtPgbId8KJpGZpOd+76g1mwRQI/Y/fQD/Ro0aA8Ycc+NfPej9MeTESSMrF/o8sbSFwN5ZvQCQbpeeTVWK19DI1jcjrU394TY5ZYFjELQIYw3zQazLX8VqaW1PorcwYGtAQnBQ9uqA7waRGljAACMjBQpAAbg1/FRJ/PmRhL3JihiEfeheu4oDxxhQ6Xdcld1E0a596Rt8V5Ix3kGxn+Qad/wBBf0MkMgWLx72y9t7f0edWZ+vTpNNckbJFlYqpcSeuOZU7tsByqBmIIojYdxbmgGOV08RyQrkbRG007dsn6Y5FYKgo+1FyqngBqutQgRGUt+nQzGkJsf4RTaR+xYWV8EKfNHUWJ8U5Dyj1rNtycuGSIQhikUXcMbkLTbtyKPIDb6Asg6WYXxjN2n2vHz8nIhMSAkZDt8xagUAtFiLYobt2rQDiLpzy4wSMKwjSZb3j0Fm3x+W2gbeLA3LVAqLu1kdPZpJJKTc0kDx/qJuGwDuUd3BNEcHm9L1+J8mJZJGbfFB1A40gWJd7wuFWJqC8ssrhLUCwDxY0367PkY8eIO4pld1SU9tdrE0TxVhbsUDde986Aim6czR5ChkEzGQrP3gAyOQwU0bvaAvIpR9J13k9FhiX5mfvIoP0EI6gkxsrbUTatPGCCD5Nn1VUedl5EMkWNJIrmV2YvHCu4R8UqrtIs03JBqx586i6vk5BwstJlbYrJ2pGUKzKZBwQABYAHsPOgJovhnFOOEM0pSWBV5AvttCsPNJQZkS79muuONX8To0AakkbcWnf6RyZ2LsD6QeG8e4AonVZMt0iwVWVYleFN21d07Uq0EUow235NccmxqovWZ5cDKLSMGikKBgFDFeBTUKB5PK0fHP3AW9U+EexiMs+TEqyYMXTwwRj9BkIehZNqSa4qvOm3UvhdhOckSIC2XFkom0sDsh7BTjmytuGA4PsdVers8XSIGD7rEZCvHGyqCgoAFK9NcE2eTZPFN8zOfIzvlA2yNIxIxCKzMeCPrVlAG4HxfB0Bnk+HI1275kkAXJWRCkgVkyJGmJ9JulKOpUmnC+Rxq6/SIWGWrlD8zMHUFXUqI9ke0OvqDE4xZWB9J22Dxu4HUmbGzFYRd3GkI39pPWCzIdyldtmmugPP735M7oMGVuy4yNqyKYEAO/km9u7ce45NGrYmgCRoDrB+EpXLVkb3TFmw2aaEMbmKTozK3Em1WVW3gbzZPkjVduh/wCkNE8yh/mMfMa0egIFjUjc3kMU4b+G6rjVzq3W3gyZ0LHFBAMLLEvbcgAXIdjMRwFtfpAr2GrOUjP1cBHC3j/VQbjnxfF+OSCPxoBe3w72P1vmIgFGXuBRiNuS4ksAc7kK7ar1f6up+mfE7YkGPBHC2THFjxIJIyQz1DO3CFOCTjqm0t5mUfa5cTqssmFmCRldoGZQxjX1AexWttcH299c5PV548XBaKQIZCqMO2u0/wCyAKHtS1x4rQFvI+NpVBIxC+2Iy+iUHeB3eI6HrcGNdyjle6PtRr5vxC7RSwyJ3FlGQA4oqoVXZRQWypUcORXizZXdcg6rND1H5eWXuxyR71JVVKfUfKgceg+fx+ba5+XFMksPdVNyEb7FUwcGrNWAjX9q0B82+EfiyfC6f0r9OJoMic45FnuAvI9MD9IA9Xpo3S8izTnqP9pE5fMONCkiYcgi7ZSR5Z23bZNpTiMIb8q+6r9I10/wVjiHDxPmJduHMJ43pOWuZxvPjapRwaA9v30wi+Fo4snImx85scZPqmjXtkbhuJdNynY1h2N7ud1jgUAiwsy/iKWZE2lulCQK6lTZeM0w8g+xB5FaMf8AtTyfkcTPkhgEE0xikVS29RucBwfAoIbWjZrkbvToJPh2JcyXOE5aQ4zQdvhhsBv8uX3LyST78ayHwP8ADaydJwkzWljjgnMnYMRQ790m0SM3/NkEtVD6qs8DQH0MZgDANPIWFg1E22xweQtHnjTPAmDxqwJa/cqVPBo8EA+fxpHidZLvtEzG6oiK/wCJkNgeAGXz+b8A60ajj76A90aNGgDVTM6f3DfckQ1Xpah+5Hv51b0aAQskYyBjGXK3lDKD3DVAgeb82aqte9vtSf8Arr7T/m3K3APi+a8fvpF8XRytlh4BurH2tztD+tWaPePpLKCL/lwSNc5WA80znbkRxSRR/LmNPVEVssoN7Y3LeWPpYcXWgLrZMWMexGmUnc3ZLEEmmdl3g83uJlLBVuyjUOOaJ60zBiTmECLcFIG4se8GUlbUn9IfTajdYNFSGGH0plzpYauAsuUCea4ZO3+Bv9YA4ABH8WrGWztk5CdyRVWHcArEUaB4+2gK79WibtB1yJTDIOQ9BjuCBmUEB1DeoWD9IYC9eZcy57RemeMIonFBDzYoEWST7EAUCrAm6vrGy5Kw3MjkyMVYE+ki6HHi69/OuMrqL3vSSQ1khLLbRX+URg7StfxGidAXOq4C5JiJ+ZjliI2yLHXJryCCCt0fxyPuNVcmJJ8eRWkypd8gjdhECw2eoAIq7VUHyas+LPGrkMbyZk6d2VVQxsAG48BiOfY2eB/vrSzpmZtco5ZInyJLZTVtS0pPkL+3nj2B0BzPhRhsdg2ZHLCOyjCDlgA3sVKml3cjz9ja6Z4vwmixzxGWQrPbFTt3KT/FwLsf0/Gq8k80r5IWQRtEw2lpCoRR7lQpDBgOS331ZwY7zptxaxGvh29wLrnxbGh7XoCtB8Px5WGkQyJXiU8HYoPp4AHpBofmz+dTZWIgmGQrTLLGpjZhFuRwLHIr2I8qR4F8aox5shw4G7jhmn2lg3NG/wCXtq5JkyJJloshpUDKXa9pIBNE+PPjx40BEnRI+zJCPmbnbfJIY/UTd/YAC/sPv99Wm+F1lixh3JFEFFLQBuK27gR7AAVrzood5Ube/bEQLBpdxMnuaDE1R8GhftrzqXU5A+V6ynZVDGOOb8k2PVZ9P/50AdV6RE2+GTIKpK4coQtg+fS1encVJo3fqr31DJHBHkJkrI7WVxwqqNqgi1u6IHj1fka8yWLPlFiVPywJW/B2tx/K/wDfriLMkAhjV1QNjB1ZmCjfQHnab2gfT/X20An6b1HGaCULJNtyQsknEZK9yPvH6SedrAbeTbLV3epOthRjYSI7UstgsBuVQSu4gWKBF3rRYssr5AQy1UUbnaBRPG4C1vaf6+P21f8An5LoQNXjyPvX/AX/AD0BR/ude6ch9+Q0kewFaCBDXCgH+IEm7Pv412+OGNmGe6q93PAdfIb7SNz+fwKzfWuovWaZGljlCxmFdzDavFldpo8mmP8AI/bVrqOWySZSl5QWxA0QDP8AUAeUo8G6uvzfvoBqcJD/AOrzEG/4q89z2sV/jP8A1/C6M1sfe8Tb1kWEzEkEgLToTQ8n9RxQ/P2Gs9mdQYxRrvm3/IBgS7bS4q9oXkzWDbFvTXjzqaPM35Icvyem0XDUd97iNwIIf3rzoDR9PaIRLKj2ZFJQkbd3DMKU+4W/3As350ngkz5HjlMe5e2doVlA9fyZtkZ63qRkbTRIUAeTzUxpLk6Y8jMQY5FZix+rbwCb4Yn+Z1f6XBIMmTGZpSscvfDF2NxkEKl7r4f78Ha2gLfRjlmYd6FEi2k8BLDBMfb4kJ+tsgePCr48totGjQBo0aNAGjRo0At6pjkBpO+0MaqS1KtCgSWsqW8fn+Efm883XgtAZWRvZlVUOOGb1o0y+kC/UiPVVW3bQK1rX5EQZGUgMGBBB8G+KP4OkOP8JohRhGtxurqTNKzAohiXktZAjJG02PUx5JJIEfTfiLDV5eyrWWLyEIeSZJIbJPgd2OQc0BtY8AgmvH8SYjsrDtnurCd3yx9S5JKxbjd+pl20fFc8a8wvhJFdmlkyJAzmQoO8F39zuI4G87GX6fRtDWxINgCNfg9VIEMKdteyE3ySgjsMrw3b3tTdIfyStggaA8j6mj9gbIkZy+xEh3j9Nn7hFxh/CrbAUGKjkst9YvWcdnVDGs7yzGEntINrLEcj1+L9FeL5J8Gxr2P4T2sQI0G70jdJIxMdiRgVM1WZWbdXFGPzVCbpXwtFEblSirpIhE0rPv7fy9m3JPopb8GzY9O4gcdL+IoHWKRRCjSLFuZYSV3TC0Xedh9VULUfUt1YBrt8S4nyskgMCoIosg7sYqGSRiqHbyWLFWULV2R9xphh/DEUfb2YpAjEewd9qHbDCOwWIYoGNEgnhfdFqh1f4XjjxXSLCMo7UMJjEzEtFHIDS7pABIis7q269wHJ0Byetbg8smMIjDEJgZIFYmP2ZCkjjiidpIYCrAsaqdQ+OIhiL1B41MTF0UmDdL6GdSD66FhGqzz71daqdE+FclGy4YHnOFJiOkYyBtPdfgBVIBAX1WwVQdy/URekeb0HNk6GuCuFOJY5ZGJbYFIYysNvrs8ygXVelufFgbbP65jw5KYTxRmVl3qq424G91baI8hCPHGwkkAXqCL4ox58fLlUdp4QVmHYAnj5I9Q3EFTtZeD/AAn3GlXXMzb8SYkm1yPlVJAQlxfzg+kAkkXyB+dcv0eZYes5UsZhWdGESNW4qu/1EAnbYI4PN7rHiwLuH8T4qyYcpikgSS1WRYz22Y0tOxoiiTyAw8ndSk6cZ/xVtyXgjR8mWJd8giiU9sekjcXkRdxu9isWrwD7Y7P6PL1LpXTsSKKUbWUySMu1FTZJHuDHhrD7gFs8UQNaLp+HNhdTzZXhlkiyFVo3jG/1D+BgPUpsmiRtoD1e2gLOV8bQDDGarGWFiQCkPrsHwQxUA2Ks0Dwbog6q539okaY2U6RySHGZEBeHtpuksI3LWV3VdAHkECmB1mIvgXKh6E2N2mbImmEvbWvQAsaUTe3xHfn3r21tPj3pcuX0l44Y2MhMRCHhvRIjNwfelJ/Pt50BY6X0o5AGSxkieUI5U1VhApK+piFbg1Y8XVkk2JPh2MAKZnBKqtbyN20k3W4GzuIJUj2+w1z8O4kj48Zc5UBCKpRig8BbrgkLdgXR/HjUWb02S8oFGk7yoIzwboVR9lo8+w0BZl6KjY8kEkrKHcs1OCQpa1W2XwOPb+eupqWZIiZSChbcJa+kV9IAXnzxQvVOXpTl5NyFz8t2w1Xueq4/P513g4zh8clGqOEo/F0a8f7v+GgJcKSdgCH7aED/ABGDPe9t/t/lAr25/p32Mig/fjoWSb9PgqOaqhfPsTRoVyvwOlOI8NXiNxu5ewDQJJH7+R41yOlyhTSOAuUZdoq9hqioPpsfY6AcwRZBKnuxsu4k0PK7hQFDztsXfnVnA6aIi53O7OeWcgmrYhQQB6VLGh+Trjo+II1ag43OW9ZF2avheAL9v/1q/oA0aNGgDRo0aANGjRoA1BnY3cjZL27gRf8A5/4an0aAzWf01AkhWSIHtuhU8WTv92c0QzGj7AsPfj1saBX9c8aENZQnZtLbGG31ij6bvkEk/tp3LgRmyY0JPk7RZ/nrD4vRs9kxe8ZNxhJmJWJjHOvZ20AyjaVV/dl5NjlaAeJjwUoXJx9yxshICm9wSiRv80n8wfbXkeLDzWTESNpIABICy9wcb7q2Cf0/bSh+ndQDkVcXfssFUP22E/p2bx/huYvUrLuUL6eHDetiZ6MwCSt6GTf+kN57CbW2qQFucN6aNG/VtIAAaYmLDJwswbbRIZPIUSDc1nye5Zf3pfvrjqmSmHiSZQeSWPtKC0AQtVKgkUvJtPgeD/I+dQYEGT3qd5mUQxMdjRbkl3O0qSD/ACspUDg8BtpVuTl8rEyIekTwybu3H0+BCpdGCTqWEi+kkj0mP8e/30BrsMHIhSSOXK25EKSj6QwWUWLqwCF4JB/b3OrUcMwP1ZBANfmhR9hVEgjx/EfsAMFBmTYg6A8U8xGTFDFJAzkxlCIBax+BsVz6qvhbPm5OndcyDj9eJyJi2M8ohJkNxhDMFr7fQL+9c6A1GZ8NdzOXNvKWZCEWtm0INwqjEeCHayST6zRFLU3xZ1zHYQ4eQ88LZrmJe0oYmioYEsrAKSwUmrF36aJGRyuoZzYPS5kM+TCuP3MuOKdknktQFbep7pANmlJsgA8Gx1k/EzSt0R8fIyDFNKyvuamfZJGtPRO4i2UkGm88g6A2WRjt07CRIpZJAJoI17gQlUeSKNlG1FBpWZgWs35JArVXLzeqCJdkIMmwk326DdmQqP8AE8/MBAaJFMea5Gbjknnz+tQtl5SRwRIYwkpXYShcEEcimvwRYNNuAFL4PjLKlwujo0rj5uaRJpFbY7rHKIlTuDlS4YW4IaxweToDc5cec5KsGpciIoybBcX6LOx/UvcCZVKkEEKtA/xV0z+rFVuBVbsgtZTb3axiQCHYgEtkLupq2qdrV60fU8XqcMOTDHMDvmjONGcndk9s9xpIxKxDWVjJUli1JJTWBVJPiHInw5YsI5MeSuQgkxZ5yZgpRmeOGZ27h3GJmtirgLLVekaA+i9Fly2MhyFVOSEUURVnadwN8rVgjhgaNVrD/DnUyqRyMrTZGXkSY4JncJtEjuzMv0/pgbVIG7btW1GmfwH8WxvDIrfNxv3xF2Zy0skTFBaiRyXZbV29YDA7htFAatxfD2EsCKJ5QsUzTRybhujkFlzeyiPU1q4I8iuOAKh+LVFxHHbv/OjD2949vnnubvOzZztom+PHq0Z2Q3zOPDPiiN8tpot4nDbRFbKygJyHBBokEWQQdWm+GsB4nXvOXE65Jm7v6ombhHHG3nwqBdnilvVrI6TjSnHY5MpmhcskoYdwniN9w2bACQEI2qAeBWgM2/xJCsPelxxGDmPjSOJGZI6XaHLLGG5ZVCgAUWux41penx7445Eg3K67v0sgFDu2m1YFdyjwDQJA8eNV8PoCRoVjXOj3u0h/w2IMnDqd4YMpoE3fgH760PQcBIMeOKJHjRBtVXNtwTyTZsnzd++gOem4Cqd/baNuRRfdfjnyefP9Tpjo0aANGjRoA0aNGgDRo0aANGjRoA0aNGgMZl4vUDO+3vCI5ElU8f8Ag/LjZVtYJyRx7geaXUEMPViEJNSHaSWKdtR8sQysqnlvm6a1B4Io7bGtw62CPuNJcrpXbXgyuTS+kWRwLNbttWu7kH1MfudAZaHDz0csEmjMrw9zdJE0jgQMrkVMB6JtrEBl4HAI9Jc9K+H2KZ6Zce9J5Fa2K1KFhgQkhG4t42teP6amkiLA/p5B8ijGPfcL5f23fzrWWUmZ8lZMlMbKGRcRdC0wXjYsah1JQj+Bbv3uwdATdNRIexOmCzOkdRoZJnMIaBp9saybhH61EHAX6lHFBTYyuh4rzPI+IrNlACUrJKEdSSAdobYHBF2u5gxu1JBMGfmY8WWX7m7CeZUlIcbEmUFgAbvt8gsBQvcpJAKa5zmiM/Vd70qxI0Q7hAvZuBUXRO4iv+l/raAmTBiWKBRizJsAjQLkTKyrJNHFKokSUkxKpEgG4rSA+mvSN8N48rYqnDCCKxD255oljAlUMV2MAspsy2AWbatmhuWu2TJ3MRcyRY42xODkXs7lnlrZf1Am3ljYP5OupoQJumwyZLTBlnVpNzRl152fx3VHaGv1DkcHQDmXouJFlzqMbL7mTHc0qyy7HDME2ljLwwviq2rYBA414vwzgfK/LfKydgHuqjO5KMb5RjJujN3YUjljfLG6WVcHUWhx2O5OnkRqXs9wWF4J5alX+WoPhTtyHGcZUYkVZBPFRMsnB3GYl7pSOHYULAHkaAeHo+J2jD2J9vcD7jK/d3qwRW73d7oI9ju4Wx441x/cuGYyny83MizF+4/d7hOxW73d7u4A1YbhTXg1rIYmSo6diTd09z5wDeZTYHqsctwKAJH8z506lnhky82PNmaJrj7BD7XC812PfcxoEJyxNcnQDjD6BGdoxgYtkwyC0m6RpGPcRt7M+8mqIJY8bfateZPSSY850WT9RZFSMrR3su1yB7h2VSD+58HWezW7k+ZHPkpjTd1eyzgmQJfoEI3qbYAAqnLFvc61BXJCvWQt0QhI8EtI1n9Mn6Cg28gbToCCb4dLxiV3IfbDtAiY7TGb9SXuNkm/FCv315P0lSyMN0TK17o8d1r17m8HkOODuvn1ceNMsfEyC+/uLtZgTXkqCSKBSh6aWvPJ9VgHTrQBo0aNAGjRo0AaNGjQBo0aNAGjRo0AaNGjQBo0aNAGjRo0AaW/KZF33Yrs0TDztuwPrHgcX7+aHjTLRoDOHqLxyBXmRgpAb9BgePtXFkeTwB6aHPK6CdIpsnKRjK0qb9hhK0Y0JQWzWLUc8c/jxraaiy8VZEaN7KupVgCQaIo8ggjj3B0BkejfHiPGnfDsSMdnYRqEjOT/AISn1kk+LIHAdCQOagh+KHKCVO92JpVSJ9se1jNLLGjWSW2WUJFWFKkDkqr+H4MxEKlYq2rEoG9yCILMO4FqYpZotZ8fYV4vwXiiIxBHEZcSBRNIAjK/cBjp/wBOn9VJtHj2A0Bl3+Lmk2QmRlfIMsSbhGlNEyY7024ciRmlpSzbFNAGhp5i/H2PIEZI5j3jGIvQv6vcLhaO6gQsbSFWKsFrizWr8XwfiqoURnaJO7Rkdhv392yCxsiQlufufudcj4MxRGsfbfYjh4x3pP02UkgxnfcdbiKShRrxxoCh8N5+XlY6ykxKd8iFStf4c0sZut3JjRRwfN6YnHy/O6EkMPb+GhYHp8k39vbV7pfSo8aPtxKVTczUWZuXYuxtiTyzE+ffVvQC/pcc3Jn2E8bQByPvzXuf91fnTDRo0AaNGjQBo0aNAGjRo0AaNGjQBo0aNAf/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solidFill>
                <a:prstClr val="black"/>
              </a:solidFill>
            </a:endParaRPr>
          </a:p>
        </p:txBody>
      </p:sp>
      <p:sp>
        <p:nvSpPr>
          <p:cNvPr id="3" name="AutoShape 4" descr="data:image/jpeg;base64,/9j/4AAQSkZJRgABAQAAAQABAAD/2wCEAAkGBhQSERUUExQTFBUWGB8YGRgYFiIcGhsfICQbHB4iIBwgHCYeIBwjHRogIDAgJScpLi0tGx4xNTAqNSYrLC0BCQoKDgwOGg8PGjQlHyQ1NDUyNSouNSkyNS8yKi4sMDIqNSw0KjQvMiosNSwqLiwpKi4pMDU0LC8qLzUsLCwsNP/AABEIAOAA4QMBIgACEQEDEQH/xAAbAAACAwEBAQAAAAAAAAAAAAAABQMEBgIBB//EAEgQAAICAQMDAgUCAwQFCAoDAAECAxEEABIhBRMxIkEGFDJRYSNxQoGRBxUzUiRigqGxNUNysrPB0fAlRHODkqLCw+HxFjRj/8QAGQEBAAMBAQAAAAAAAAAAAAAAAAIDBAEF/8QAMBEAAgIBAgMGBQQDAQAAAAAAAAECEQMSIQQTMUFRYYGh8BQiMnHhkcHR8UJisVL/2gAMAwEAAhEDEQA/APuOjRo0AaNGjQBo0aNAGjRo0AaNF6z3UfiaNlCwy7HaQx7mibaGA5U2lbrr0WC3gffQGh1xNKEUsxpVBJP2A5OsrF1N9m9csHdJ26aI7u7SDZs2BhVOxXb4KmxTE+SZndxnimybGTG0KMsDX3KZZCFAsVwVRvUDuFtwdAaebMCmqduL9Kk/8Nc/PD/LJ/8AAffWSfAgkKTCceuQhQIG3FxJHLWy9+5e0wsjgOx496sGBAyJKZ9vcVmEaRF0Kp8wpZ0XkkCbyaoxoK40Bu48gEA8izQDCiffwfx/wOpdYl8fFtJe9TCT5jf2GJKbJIBvNXtuRnVzQJ9QBFnVebBx0b15IBgIBrGfahdoJFJNkKCYeGsAdzz9wN6rg+CD5HH44P8AQ8a91lostI8eWOPIVO07NIWjaMhZN7LViybZaZR6gOKsEc5PW5FDnvpwRGqmJgwcjgONlgNYINAe/jjQGr0azmN8TBMd5JWMjK4QqsbKVY1wQVUjz9RFH28hdaGN7AIvkXyCD/MHkH8HQHWjRo0AaNGjQBo0aNAGjRo0AaNGjQBo0aNAGjRo0AaNGq+Tl7fCs9/5RY+3P/n76AlmnVBbMqj7k0P9+lnUeoOsm2OSBaoEOGLWbNcEf6v3u/65z+1bI39Jn9LCng5YVdzReP8Az769HXsmbJnWNYQsGWkLB9o/TZUttxO7uszApQ2kACiTYAt4qpG4Zhg7VO+ki9Y2gfRwObo82eTz4Gooej7kU92KlzPmrJIBuzsBI88/V+PGlX/8syEx8vcsRnwhOZh2wEO2vlztvcEdPX58RuOOKg+KcmZ8M9ztGIyYUkRG0SEtKu8kIxXYaGw+fqBvzoDUL8NzLv2yKN+V8wRyNyngoSOfYcjzyCK1Qk6e+McdSN/bnMg7a+RI3bAokVtMlnkgAc0OdNvjVyuNuUspDDwxHm/sedQZURE5jWbIeQgPtUilUFjXqYD1b6+9Bfp4IAX9Bx5JRSb4wJfmWWRSodZd1KSCTuTabXwbF6rS9Fkg7EBMVrHMDI5dEZXa9u9SCG9R9P25BvVyXMXakndyiDJ/q+ltpGw24qwSSR9+CNXsiVoTIGnyQEqRmIRhTE0vNkfYUABV+9kCt0/oTyBZu3EiyQrG0MikhdthSB7grXoNfvqXqHwk8gzAHRRk9oDg+gR0PFc2B44r86t9NymMoikefc0Yfa4RRXINbPUDfsTxX9V/SOrNFhzSeqQiUgEm6sIATZurPgc8/udATdV+F2lOQzSIgmWMA+dpjIIu6BBPHtrrK6GZFNfLI6yo8hT/APzG4Bm82QwPPgEeb1xkzgMjOuQpmqgChTcdgv6+PF/7RP7c/wB2KvzCgzEop3M20qSY0QcWdzFUBO5SDuNjkaA7yfh1po8gpJGRPIkyMLK0u2uR5BC3Y+/vq3lfECKHPeQGNbdQhO2tx5J8D0NV0DR/cZboXU8yNcEbS0TY8CNGiBHifY5djF2wrR3SkBlKFOAL9VWDMygkQljsrlQLPNHErxzRuG7jV2QyeoLvWvQSOeSABs3+I40b1TLtABb0UBbdsncT6afg39iBZB01w+oRy7tjBtppvIINBqIPg0Qf56+dLnZTmNX3IrzZatMYAGUq5+W3fpHatEyC1G5lFnkhmvRsvKjzY4nG+J6BaKPtbCsILdyIpYjZxuWQPYYiM+CNAbjRo0aANGjRoA0aNGgDRo0aANGjRoA0aNQZswSNmLFa9wL/AB48aA8z8rtxs/FKLN34/lpIJIDJ69ykkCrcHczeng0eSpqvY88Eapnr6zRqGaRlkAR12gBSydyt+2iQK8f5hq3H1rH7m9Wm3ERq1Kaa2KIG44bfuWuOQwPgjQEUrYxh5SPYxd9k0fdFISN1buOT+TzQ8amhihOSkhTHaVT2lkGNTghSdqybuAUPHt5++p87GixkVyZQELAFaJpzZXx4v38j76jM2OHvdIWE2/x/EQU9x4pf+/QHcfVI/wDECJGs0bSOxT1NsCqCa+ql4om/AGlUXSoUQxdvFUGQXGMNdu9hasVHG4r/ABfuP2tK+NtCHulVjZVB90fgiwLHIAtiCOPzpfldcRXY9pnZcjYG7ygu8cJlANqFX9PgCxyTZAG7QDPqkEmThqqVIxY8gBAApIqma7Hj+R1YGFImW2QI2dZI6KgqGU+n7sFI9PsffSCbrva9CpMG7rwhBKoqQCaf6toUdyNAws/84gIAupMj4j2uQxk47rA90f8ANNDE9+mh/jBvJ8NyPJAZRfDzfKSpJtEkjGQAHgHyBf8AI3+DqaDGnbDLIanlCsT4NUoAs+DsH9SfHnSiLr8WQwieGSbZI5syD+GWTHtfAf1RFivsHWgbA1ocjqwZWUw5FH08IL54sG/AvzoBfidPlTIjl7BA7W1h3FLbueSS3JPHNniv21Dj9Em+TnhKU7OHX1CjynFg+fSfPHI581Zjx4W9BhyFF/Vvavfncz2RRJP2/etcYGbASsmKjyrZG4NJSsKBBUg/wtfPmwR9wBN1XDaTCp17bxqGA3Am0HPINci/92r+BhMYRvZldzvcrwbPt4PgUP8AZGk/UM4ytGzYcx2MQLVuCVDWQKtCwCeCb8gLbavL8S/qKjwyJuL8kVwnvyB59v3H5oCLp/Uu4/oGQ8ZkaLduFAgctQohOKDXd+3I0o+H+qyNBgF5ZiZJJAxsEPy9BieaAHFf+FM8BIod5jyHEbMZdhTgFvztvZfNcHjzybr4fSYYlx4xM1Y7sy2nkmiQeOf8T2+/40BFF1mKWVQsuRUruq1MLsGwdt2qGiF/fmvOo8DqKOIW3ZoWeRowxmHDWaFDmuKH20y6RBHCAsU79tn3JHs8FrIF7b2eWrg8cmr0txo8NcaJo8xZYsfIWniqW5HZQqnt35aQCgP4h486Ac9J+ITIcgyBI0ilaMG/8oF39ze42K4/a9M06jGxADqSTQF+4v8A8D/TWMfquMjukM5bvzu7fp7+0wWd2O0ruYH5aRABzYPnXsWTi77XJSogHUjGHpLPNFakD67ikU8cBW9i1gbvRpH0XriySdoS/MWrP3QoVfSyoVFCjRPJBNEEGqrTzQBo0aNAGjRo0AaNGjQEWVkrGpZjQ/Yn9vAJ0g/vt6NyRGxyDFIR9uAFBo373pp1aWUGIRWN8m122btq7XN//GFH89JU6tPKxA37N0TArHZKM8iv7EFNqobF2CTZF0BL1HJUPBMp/S3hJBRVfHBo8gCyf6ffnl/MFvJczMwQfUV+pBvJBQKKJrkm/tq701ZJ1dclF28DYUIpgWumNBlrbVX4PJuhP1rHDdr9ESnfQu/SNrG7HgEqBzxyNAZvNynfAl3sWKT7RZs0KNX5PnydO1nb59497bOyTV8A2osfnVJIeOcUBGCsVCP5JINiuNorivz48dTuzVI2LuZRQtWLUE30eOfUdgu+b/bQFPH6vKcfHt2uWbazXRqxxftd+R4rT7pOM6tKshUrYZAW3MAb+okX5HBN+/OrP9zw7O3212E3t9r+4+x/bS/4c6osuOskeLkQhibSVAkgIO22DPfNccnjQCr4j688WUY5GeCEqCkixK4Z/wDW3K1gVW1fVwPvoyOts+RFCG2qYRJJJDGJGcsP4bRhsPBvabv20fF0q4+PlTzGWOBkDSrtRvUKjXZ6+HalUE2PHitS4Xw/3e3LGJ8SWC4VLbXEiLwG8kMrAmiaP44GgF/UOuZcWEZXHalSXYGMQBdSL3URwfb7aZ9VOdFBPN3kJUh0VYxQT+IGxfA58nwfvQ66/wBC7kSwu+RJvcu7hQTYFD22qK4CgC/JN2SwHUrTa0M72KNxVYNj7/b/AI+3sBUwM+TIeLtzME+XEklqhO5jSD6fNq+6v8oqrvWc6b8UvD00yKsYdpiihUCotqGJ2qAPY/1HkCtPfh7G+WjaKOPIJaSg7r4BoA+BQAtqqruzzruH4FiGM2MzuyFt6mhuVqqxxR448e50B1nZGTiLLK8izxLHa7lAfuEgAUiquzm/v4/fVDp/V8pmxmHdmSWu8DCFRA22ijBRYAJPJa9v517kZKCBGd8nqEcz/KjsoCEtmVnbbXCtHRkJNECvqN2Om4MkBWInLeKNvQu1ACAeLcHcVB5C8fsRxoB6mdCWWmQn+GvzX/iP66xvQPjmSbKGPN2oZd8obHkiZCUAYxlJdxVj6ebHqG5lFLzr4upMQS0Eq0Cf4TdeAKbyf6fnWaxfhuFXiZ0zJFgV1gjZV2RIy7So2qrEbRtAdmrivbQFDpXx1O+TgoxxZFyWmV+0rbFMe0r2pSdsoG6mYAjcCOD4z+J1kY+LnehXeTq7JGG3bQ4YSKxCEMdvb3AAiyANaTB+C4YzBtPUQcaR2hJCHYr1uXmOihIvm24+r211F8J47RZMJTJlSWZpHO4WJeSXUqg2k1VfTyOArE6AVdW7wizR8j3o42D47GOVVfvApkHsFgbHdksLtBtiassWXw5DFlwvJi9mS5aD3LE6r6prcby3cE8khDLwRIa4LaY4vTgytG8ueZAscnedh3E2l2WlEYj8hgfQd/ht4HHEHSMbbuSd90k3fkMi33SVaPa6KEXaA24AAUyqxs3YF7E6NLC7SrHjKxDEgPJtBYhnoVXqIBJAHNnkk266XkmSFJCY23ruDRklCp5UqSOQVo6yuL02FSsneoBpGCMC6hZHEi19PqjYEqedokdaII0w+Fugx45BWYyUiRLe5fpSMVW7YeIww9NruajROgNJo0aNAGjRo0AajyJwiM5ulBY19hzqTVHqeVt2JsDiVu3RNDkE88Higb/79AJcvHxAHbsnfX8RNblDTKPq44Bb7c171rNf2hIIsB/lUlRDMjZZQvZhUnubSDY5IB8end7A61kfVI3AZoFponYWw/g9DA2AAKJAYnwTda7i6uqk7YQGMixGjVllDA2VB9gPHsPOgPnH9owwI+kZT4LptlkhKhG/Q3XRWJfoDbAxdVF0fV7an+Oem4WKOm/LyKEyOpRzs5yC5dW2h37jOWK8IS90DRu9fQcLq7d6SN/O7dRbhVCoWANeogt4/fxob4iYx71iIB2FS17adttXt+oWDQsc+TWgPk2dBig/EUdxCOERvCm8bElKsGZVuu53Aqk1d0v41svh/NkyMbGb+8Ej348YLd5WfudlAQUPlhIxkNm7VQdyuQun691JMYB5ch03WFRRuJ+4Ar2v6uPbnnS7F6pA2Ssc6ukzFSBPBGC/+UblB/iUEWb3IB541W8kE6bKnmhF6W9ySLG3uGGdE5JEm0AEvEKLqRvJKHcTfsWXyBtPzfFwWOB0xTFLuTqu9x23DLEZHYseNyrW03+x9tbrp2dCclIUdhKQYz/oix0oXcyncAQDtBqj4X211k9TjjnELuTIzIgHyYXkkLYLUCh5AIv8XXPOdCrs5z8dXqXd5mJ+JOjFcLrMGPA4X5iF8aNImq7jEhiAX7BgdvtftpzndFj+am7+OWxf7vrFVYiY1Y2ZQiKKWctRFAN9ta7qubHCYoXd5JCoCxRJy3DC9thVHvya9J+3HWF1MSCUbslZIQC6Mnro3VBSVa69r/4alzI3VkubDVpvcwcXQJJpukx50czFsSWLJPrB9QGxZJF5BI49R83qHrfw+Gn66DjuyfLxfLXGzAusYHo4IZhIfIs2W+51q+mfF0mTkzL+ssfAjEce5l5rc3HF+eeB45o3dzZ48UpD38h5GA2xxjc5PPJs1Z/1j7fjiEc0JR1XsVw4nHOOtPb3/wBMp0LFeLLxZhDOZJOk/wCkEB1aWYBSFdzx3iQwBY2OPsNQfCmMGysb/RpI45sKaKVGx5ApcsDsmd1qV/qt2oGzwN3O0wuqI8xhaSWGUkkRyKVu2L8FXKng1wbIB/Oo+rdcjgfsyTziQ0N2xgBZ+uy6qR9yOOD+2pc2FXZN58aWpy2PnfTOmFei9OT5eZchM9GnHy7h6EkhtzssgIE5NgUg9hq71/pk7xdV3RTPnnLQ4cio28RFk7XalC0FVC4baRttt1E87DK+KIRKqNLMATYkMTBD61YEW/gba3BdvN6M74oiiZQZ5yrcCRY2Kcb7IJf1fUvKhvoHsdR5+P8A9EficSv5kZvr3Re7P1juQs5bBTt/psVaYI30cbWcPtqrIJ48nWl6XkuMDphkeVG2xJLuZla9oDh7o3Y5J586c5kMQi7z5EqxVusP6SGoihRuz4A59Vc3pJJ1uCo5JGzViMm6OV1BWwKr3ejRP0i+dSlkhHqyUs0IfUyaXLZY2qWTYMkCNi5sr/F6ifUo+5sat5H6cux5ZO12GZGaQi2Jv6gRZAPA9hWoev8AXDA29slgj+qIJj7lojgb9wVj5NE+CPwdQYfxHuyVhXMLlyDxANo4B2lt3mh/CODd0dHlgnV7nHnxp6XJWTRZ0hMQyGZFaAkcldz2QLIqzso19z99cdNytgwSXKoRIr+ohb52gi6uzx/+NUYv7Qqxn+Z3xMBkuJVRSjLBMYiqjubu5tKeQBbcHUmV8XOpC3kl6mJAgj9QhEZcg94KQRIrKQxFWpIII1YXFrH6g2yEvI3b7ziRixsD+AM17gp/P251ZlVFyMQ9x2T9QB3c8/bni/NA/wAQrzqrg/GgaUBWmnUhPphVQDJEZ03HfvUbNttt2gyqL87VGD/aNOmO08yrJ/oMeWI1jCcudtdzvNa7gT/hghSPqI5A+kaNJsD4pilypMUK6yxC2DFBxUbWF37yp7lbgu20cX9NudAGjRo0AawXWvjchJrhCTQSJ21ctyrzLAsqkKEdSrhvSTtJKn87xyaNcn21ic7quGgmjkXpw52zo7KPqYtTDnkuS1f5mPvyQKud1BlkzAEiSHDGxi81A9yOOUAXC3DM5Bsk+KDGgPcXrRaWCIRLu+dbHkZi1sY4TKrgcbWIocixRHvYv5udixblkTp6LPHvk3MgEiAUCR4ZQooE2KqtQtmYqKpEfTgBsySfTQBG0SkgekFOBIfYnQC5fiV54ly48eRUl2ujB1IVmlEPrDRl9wRg5CWPSU9gxmXq7QiMTY7CKdp40VmA9cZLRBV7SMve7ZZOR7DkkHTHq+BiGJo5vlccTETelVIlCMJXLrXqj4Bcg/xH1DyYcXEw8ZY6mgEFtlrGCvaNbCJIx6jHElbvSatiSedALPi1z/eeN3KAHZsXaj1ndRPkWDz+Na/qWIjSpNJjqXjIVHaQDkml96J3EUCDRPHOl/xPDg5KIZp0RhH3VdHBqM16j5BiPHqPH2I0YeFjwzKs2Y8zxMoVJJAVRn9MdgfxtdLuNm+PbWSOOUZytWmYI4ZxyTuKabv39uwSRn/0/wD7Z/7E6PjL/lbG/wDc/wDaNrRdY+CI55++JJYpOCShHkCgRYsGgBx9v30tyPh7CkYTjONxsqtIZ0b1j1LuLAgNRFLwKqhzqmWDJUo1/lZnlw2XTKKXWV9ewj+LOhSy5XfxHuaJVDJe118lSpPpIIJBH4I5sjUvwT8RtPkSJOgE4Si4BUkIa2svgMGc8gD3HsNMsnAj70cq5pjmeMKDujIlUWb2EUb5Nrx9q1B8NNhJuyUyUladyvdd1G47gCqigKLbaoc2lcFdWLFJZNS2337v7Llgms2uOyvfu/sS/wBmv/8Aayf2/wDrbUfTCT1x9/nfJX8kIX/5NP4vgmKPIaaOeWLcTaqwHk2RdXV/z+x1P1z4egaRcrutBIhH6ikc+w3AggmuPyODeoRwTUIqvpd/cqjw2RY4xr6ZX91Zmf7QyRn45T69qV+4c7f9966/tEQHOxgRYIUEfcF+dO4umYoyDkzZHelSq3lQqf5SFUDgXwfFm/POjr/w7DNOJJcmRWUAqBspBfp/g4Bb3Y8nSeCclLbq16DJw2SSm6+prbwX8ir+1gcY5/8Aaf8A0asf2hRgYGOAAAJEAA9hsfVz4h6Nj5JUT5TjtDYQNg5NWW9HlqH4HtV6l6x0WKeIQy5UlQepvoBs2FLejigSBVfmzzrs8U5PI0utUSycPklLK0vqqvIzfxMx/urBH8J23++xq/79NIvhybMwcdDPEsYRGUCE7hS1RbuUSLIJoX+PGnMXQITjjEklMqlQyBiodVFUV2gGgfc35o8caox/BqQJtbMyFgJ5QyBFPuRdCgebqr51zkS1W1aarrQ+GlquUbTSXWun7Cb40xBF0/ERZBKFYAOPDDa1EUTxX51p+g4EK4uNM0cYdIEO/YNwGwXzV+5/qfvrzrXwpHlLGpkdIkA2JGF2igQCPST4NVdanxMDZjPCsxlCqYxuK+iloKSoHgUeedWwxNZW2tqXoW48DjmcmtqXoLx0DpzI6bNyuHjKlpCayD3H2AmxvI3Wv+XgitdSdMwmKbu4+yGSpGmlJEclK9uXsltgHJJBXijruPFUbHqR2URnuI0ZQFQyVyw4AYk/9IUfYRRYsTLW2cIU7Za0o8tJZIJo7vcem2HtrWbzrH6Vgwncm9Kj2ELJKLWJe2N67vUyIQNzAsAFN8AirkfDmAFaIQsyiGPEIMsm3tM1qoJYixusHzyADqxKQwJaKcAIyEjtD/EA3WLADCh+PHm6HsQDh6jygPQx9KEExlQu0i9xYAHj2BvadASypjROZ4wZJYlZRukc0rsivRYkcsgsj3B8FmvRays2KDZ7eYd4N+lCQC28cnyQRXk8V9taXFn3qG2snnhhR4JHsT5q/wBiNAS6NGjQBr5W0bPnfEEccTSvLFHGiivqaAKASSAoJPk/5T+NfS+o5RjjLKu4iuP3IH9B5/lrKZXQCvzUsWO6T5MUgZhksWLBSI+DJtuyACK2eBQ0Ash+F50yOkh4TImNC6TkUyKXRlA5ILAMa4HjRm/DU8UvWNsBkXNx0SDZt22I5I9rWRsrcvnjao59hoBmZnopCK+sUpFiSMCjd7TEXbnmwLo8HiXJ6gWpRGthR6lBpm76sRTAlIz2X+5BcWSfSBn+l/DWTh5eJM0DTxjAGLIIip7bA7qpitp7Aj7tYHFyZXw9ImeJflJPlpcP5cpA0YaLm+2RuUbK/wAhI3E80LLjruesWMs2UJ1klAHaWSq5LhTtO0FRwWF34sg66hkYSQxTQOglUqjrP3KIDPTEoCDRPIu+PO0EVvJFPT2lTzQUtLe/89DO9c+DZVXdhx5ME0eMscYDpJHIpLXFIHJW1vy3o9Q+raKtdR+HckZhnx1mSR54e8h2tjSouwmQBjalaqvqtbQAmywyc+M5PyuPE80i/UTJsQUFuztYmtovjyzeb110TqUWTJJiyRyRSRl/pmJB9R3Uy7Te5ifHIrzQ1znQurIriMblpvw8xl1fq0M8E0O6VRJGULqhtd4K2v5F3/8Ao6ywMUK4bvJCr4jBBthdRNsieEk0CwADgj0kLyBe7jsdZnHUo4ljZRGSOz3rDExk2WPHAqh7V9ydXfj7LjCQnJxpGNWpWUKASAWQkWT4HO39vfVMuI+STj2d9lE+LTxzlD/F1unXZ3C/pXwlHjnFZMxVMIQO6khZEDSzmMxm4zHTkq3DRgA2eKhwfhftw4sAyAJMW41yIwyja0o3I0dkPu27GjYEAi7FEa0XVeo4uHjxyNCGMgBSPg16ApAJHCBDtPH8XjnU8GRtnihmw0j7tlXRw67hch3elSGsbr5sm/udXc2N03vt6mjnwvS3vt69P18S31nq2PA4VkaSVlLbEXc5UWxPJArgnk80avVRZYs7CdcShZAIewVIIbnz7eKsf01l8jNl/vkN2/1AQoj3jx2/G7xyCW/nrSZXxBFhduCLGqeWm7Me1VBY0Leqs1VgHgc0K1nhxDbbbpJ109/oZMfFNylKTqKbXR+Xn4HOTIshyGWSKpkVF9R4IUNZ9P07WDbvFV99cSRpvdmaJkkRQwMjKFKCieBTR8Xu4F+486pdPyI4MxMeWF4nNbHXIMl2uyiSqt6goUk2Syg+fUbfWcjHxpYYI43lmHESBqCK5raWN0pr7EgKDYAGtHOhTd+Bq+Ix03fTbzOsuESfMIrxbsgr2xuPIjKBj9PgFlFixbAXphm9HlZpyojqaNV5YjaQK/ym/wB+NI8R4PnPl5sdo5hIJkKyblZwFYNu2qQSEomvV6gxNkGKH4jyZOp7e2f01ZRCJABdCyW8E3+PFfnUHxEFVd9EJcXjVVvbrp2l/wCJIcdGiOTO8TFFUqm71BRIptkpgty7gbUhkRh9J0PiY6StG87IVKtukYbXLhmBQlzTbImLUAKF15Oqf9oGZCGjORiyO207SJQqkcFlJFmgSPYfjV/4q+Ug2zzK7Oa2Ip87VZfHjaFkNk+5UjkDRZvmlqapV7f4OR4hKc9TVRrv9f2o8PT4LQjMABAVVBUKbZloC7p3dVKkkFlUCiTdGJUnxzPju0gmEUjwUu5F2q9bQSQxV0LLZ42EfduMmRMYw5E2EY1Z5GDJP3CrTFZXBRlA9TIG4PBU1Vm7WZj4uFjCWKF5YpIFg3K4H6dKqBjYY8cAkEr6vG43PnQ336FnxGOm76ddmMOqGNkMkUDNukjLEq4HF0dlgsFFcVR3e9HVKaNjHmAJKxdkZLiNtyOaC+f9+qOT1ZJMbvrhyyLz3CXCqpp4zRC7mreeQtC+CKoT5PWfmYITCwRHEsEkDLuLsVugFF2BZ4BUq5sKdrKjmhJ0mIcRjnLTF79fIYZuAE+WkjRggbdJtQlg1ABitXx6ua9z99dr0qerxZWjQs7N3FAJLKQNqmOwoYg81yngg8ocjrORDsPzKiFSk3PJGOTig7wIvTYGQAzMoAYccbku9C6nMs8SZGX3KEcMlAbTkBJO6hYRBeSY2UAg+ijtsh7S8uDByTKZBloE5KgncQCMXg2o4/Rm54/xgasae9JjkCt3JBJbHaRX02a8KKNUCOeR50j6H1qNo5fmFhBGU+OgSI+srQFL6mLeSfsL9hrQ9NzI5Yw8JBQkjgEUQSCCpAIIN2CAdAWtGjRoDO/2iYjS9Ly0RGkdoWCqqlmJ9qA5Jv7aRZGZmNMVbutj9+VVn+XUybOyrqAvb27e9ah9nOxV5LWdvmxsyUho7l964DAtz+VsaXTYT0VaaRvTR/TJB4YEmuPfwK8C9AYpcvPG1yksbKuFI0aY4Kl5HK5K32yxCoQxAa1ocgcakly8uTKWUrMs0cefGpbGYxxnfEIKpLcMib/LXzX+XW0x+nsSWEri/uhBq5GA9R5A3gD7bfzpZldNjkaWEyZTsf8AFEfCklFFN7fQwNNYNVzVaAVzwtm40EWV3IchpZhGzAMtozCrCx3G68o20EgKSSfqX9OycrAy4ceYiRGZQoJ3KAx2BkJG5StkbePfjkHWqyelJJFtnjyJShMoa6YMBwEpy3twOeT+2o8bBiSbumDKkkUBQ8hZ6H+rZ9rPNff7nWPJglKeqO3j4Hn5eGlPJrjs9t77PFCyHq5yOpSQxCPHrcryqimZ9hogMQRRI+x4W/2o/CSBerzAEmu6LJsmmHk+506z+iY88plfFyN/pJ27lBJ49iBY9yNcr0DGWUyLi5CMvICFlH0n6QpH7H7kn+cORk1JutnfX8Ffw2ZzUnTqV9ez9NhQD/6f/wBv/wCzq5/av/hQ/wDTb/q6ZdV6HDkOJnxpd/uVZlY7QpFgck81Y59NX4GpJvh7HnVe/FJEEBCo8xoeSSArkX7k+T9zo8E9E4bbuzsuFycvJBV8ztb/AIKXXekxZUWHCzGOZoiYmq1NLHuUiweQQRX+U/sU/SMzKw82HGnPcUkBQTvoNahkYjcK5BH23ceDrQYkGDlRois7CIgxsXcMhaioDsb5ABAvxRHji7D0zEhlErSBpdpAeWYsQFB3VuahQuz7WfudSlgk5KS2e3adnws5TU1s9t0+zxXaZXJ/5eH/AE1/7IaY/FfXSubDBGkSyHaBO6BmTeSvp/bzyebrjzq1L0npu4ztOu4KsplOWbCnhX39zhSKAa6qq1P1Lp2BlrveSJ+0ey0izDhrA2Owb6rI4bm2/OuLDkUZJVu7OfDZlCaVW5X1/G33Mt1zG7fVsdTI8h3wks5F2X/AAA/AAH9dd5soi64Gk4UuvJ8U0YRT+18X+D9tMendP6bkwxzkCEb3jUmei5jdkJ3bvUbWw13RH4026nh9PyP0pZIWaEFf8f8AUULt3Bju3cb1vdf1AnyNQfDT3e3W0QfB5N2q+pNb93fsTSxSpJEXmxhK/oBGMSzV62APdsDaG5PAJs3wNZboprrclnkmQfaztB/7idaLo8OBjzKkToZniLAmQue2hANMSQos+BV7W87TUWZ07ps8nzDSxEllXcmRtBYgFRat9RUgiuSCDq/JjnPS9rTv3/Rpy4smTS6Vp37dfsJf7WvOP/0Zf/t6g/tQQ78dj9PbYfzBBP8AuI0+6vgdOkhE7ukke0iKsk7G2qSVj9e26Qk1/lJPvrvBycfLxIlME8sbokg3W7L3FEg/ULWCA4F3wPxqrJw85uf+1ehRl4SeR5Oi1VXl3nn9pEq/Je3qkTb/ALz/ANUHSbMjZehRhruwR+xkJX/5SNNT0TGITfBmSLHQRHLsq+PC7vAB8EeBX41eyY8fNG2VJlSPzuYxoDxwQGA3D7Hx+L5lPDOblLvVFmTh8k5Tm6txpfnYVdL/AOQm/wDZTf8AWk0p+F+jfMYTAhCFnY2zmMqdkW1ldQSCD7VRvnwNOZMWERtjwb5YdvcqJncUxddtiXkbka18E+3BI6wOkxxI8Yx8kLJ6GCs4X1bATzIeRY/UHIANHg12GGcZQb7FQx8PkjOEnXyqvexZwPhzIglEiyxyl4UilMga9yCg487gfdSQT/m1Bl/C2S828yRuEy1nTcWBCDjt0FKrX+YXu8nxr3rcaYscjYrXkBSdoO+QKzp3H7fJbYDxYIW6qjt0ZfU5FdQMlzCyzMJhGv1AL203FChrcSOLYrRvaw1sPQIV+DJgNwaLeMt8lVJbaQ4pkJABBHs4B/bWo6VgiKPbtjQklisYpbP5PJP3Y1f2HjWYwOtZRmxxLYEqRhkVQrxuUZmZkZCdhseoMNpSq8gtPgbId8KJpGZpOd+76g1mwRQI/Y/fQD/Ro0aA8Ycc+NfPej9MeTESSMrF/o8sbSFwN5ZvQCQbpeeTVWK19DI1jcjrU394TY5ZYFjELQIYw3zQazLX8VqaW1PorcwYGtAQnBQ9uqA7waRGljAACMjBQpAAbg1/FRJ/PmRhL3JihiEfeheu4oDxxhQ6Xdcld1E0a596Rt8V5Ix3kGxn+Qad/wBBf0MkMgWLx72y9t7f0edWZ+vTpNNckbJFlYqpcSeuOZU7tsByqBmIIojYdxbmgGOV08RyQrkbRG007dsn6Y5FYKgo+1FyqngBqutQgRGUt+nQzGkJsf4RTaR+xYWV8EKfNHUWJ8U5Dyj1rNtycuGSIQhikUXcMbkLTbtyKPIDb6Asg6WYXxjN2n2vHz8nIhMSAkZDt8xagUAtFiLYobt2rQDiLpzy4wSMKwjSZb3j0Fm3x+W2gbeLA3LVAqLu1kdPZpJJKTc0kDx/qJuGwDuUd3BNEcHm9L1+J8mJZJGbfFB1A40gWJd7wuFWJqC8ssrhLUCwDxY0367PkY8eIO4pld1SU9tdrE0TxVhbsUDde986Aim6czR5ChkEzGQrP3gAyOQwU0bvaAvIpR9J13k9FhiX5mfvIoP0EI6gkxsrbUTatPGCCD5Nn1VUedl5EMkWNJIrmV2YvHCu4R8UqrtIs03JBqx586i6vk5BwstJlbYrJ2pGUKzKZBwQABYAHsPOgJovhnFOOEM0pSWBV5AvttCsPNJQZkS79muuONX8To0AakkbcWnf6RyZ2LsD6QeG8e4AonVZMt0iwVWVYleFN21d07Uq0EUow235NccmxqovWZ5cDKLSMGikKBgFDFeBTUKB5PK0fHP3AW9U+EexiMs+TEqyYMXTwwRj9BkIehZNqSa4qvOm3UvhdhOckSIC2XFkom0sDsh7BTjmytuGA4PsdVers8XSIGD7rEZCvHGyqCgoAFK9NcE2eTZPFN8zOfIzvlA2yNIxIxCKzMeCPrVlAG4HxfB0Bnk+HI1275kkAXJWRCkgVkyJGmJ9JulKOpUmnC+Rxq6/SIWGWrlD8zMHUFXUqI9ke0OvqDE4xZWB9J22Dxu4HUmbGzFYRd3GkI39pPWCzIdyldtmmugPP735M7oMGVuy4yNqyKYEAO/km9u7ce45NGrYmgCRoDrB+EpXLVkb3TFmw2aaEMbmKTozK3Em1WVW3gbzZPkjVduh/wCkNE8yh/mMfMa0egIFjUjc3kMU4b+G6rjVzq3W3gyZ0LHFBAMLLEvbcgAXIdjMRwFtfpAr2GrOUjP1cBHC3j/VQbjnxfF+OSCPxoBe3w72P1vmIgFGXuBRiNuS4ksAc7kK7ar1f6up+mfE7YkGPBHC2THFjxIJIyQz1DO3CFOCTjqm0t5mUfa5cTqssmFmCRldoGZQxjX1AexWttcH299c5PV548XBaKQIZCqMO2u0/wCyAKHtS1x4rQFvI+NpVBIxC+2Iy+iUHeB3eI6HrcGNdyjle6PtRr5vxC7RSwyJ3FlGQA4oqoVXZRQWypUcORXizZXdcg6rND1H5eWXuxyR71JVVKfUfKgceg+fx+ba5+XFMksPdVNyEb7FUwcGrNWAjX9q0B82+EfiyfC6f0r9OJoMic45FnuAvI9MD9IA9Xpo3S8izTnqP9pE5fMONCkiYcgi7ZSR5Z23bZNpTiMIb8q+6r9I10/wVjiHDxPmJduHMJ43pOWuZxvPjapRwaA9v30wi+Fo4snImx85scZPqmjXtkbhuJdNynY1h2N7ud1jgUAiwsy/iKWZE2lulCQK6lTZeM0w8g+xB5FaMf8AtTyfkcTPkhgEE0xikVS29RucBwfAoIbWjZrkbvToJPh2JcyXOE5aQ4zQdvhhsBv8uX3LyST78ayHwP8ADaydJwkzWljjgnMnYMRQ790m0SM3/NkEtVD6qs8DQH0MZgDANPIWFg1E22xweQtHnjTPAmDxqwJa/cqVPBo8EA+fxpHidZLvtEzG6oiK/wCJkNgeAGXz+b8A60ajj76A90aNGgDVTM6f3DfckQ1Xpah+5Hv51b0aAQskYyBjGXK3lDKD3DVAgeb82aqte9vtSf8Arr7T/m3K3APi+a8fvpF8XRytlh4BurH2tztD+tWaPePpLKCL/lwSNc5WA80znbkRxSRR/LmNPVEVssoN7Y3LeWPpYcXWgLrZMWMexGmUnc3ZLEEmmdl3g83uJlLBVuyjUOOaJ60zBiTmECLcFIG4se8GUlbUn9IfTajdYNFSGGH0plzpYauAsuUCea4ZO3+Bv9YA4ABH8WrGWztk5CdyRVWHcArEUaB4+2gK79WibtB1yJTDIOQ9BjuCBmUEB1DeoWD9IYC9eZcy57RemeMIonFBDzYoEWST7EAUCrAm6vrGy5Kw3MjkyMVYE+ki6HHi69/OuMrqL3vSSQ1khLLbRX+URg7StfxGidAXOq4C5JiJ+ZjliI2yLHXJryCCCt0fxyPuNVcmJJ8eRWkypd8gjdhECw2eoAIq7VUHyas+LPGrkMbyZk6d2VVQxsAG48BiOfY2eB/vrSzpmZtco5ZInyJLZTVtS0pPkL+3nj2B0BzPhRhsdg2ZHLCOyjCDlgA3sVKml3cjz9ja6Z4vwmixzxGWQrPbFTt3KT/FwLsf0/Gq8k80r5IWQRtEw2lpCoRR7lQpDBgOS331ZwY7zptxaxGvh29wLrnxbGh7XoCtB8Px5WGkQyJXiU8HYoPp4AHpBofmz+dTZWIgmGQrTLLGpjZhFuRwLHIr2I8qR4F8aox5shw4G7jhmn2lg3NG/wCXtq5JkyJJloshpUDKXa9pIBNE+PPjx40BEnRI+zJCPmbnbfJIY/UTd/YAC/sPv99Wm+F1lixh3JFEFFLQBuK27gR7AAVrzood5Ube/bEQLBpdxMnuaDE1R8GhftrzqXU5A+V6ynZVDGOOb8k2PVZ9P/50AdV6RE2+GTIKpK4coQtg+fS1encVJo3fqr31DJHBHkJkrI7WVxwqqNqgi1u6IHj1fka8yWLPlFiVPywJW/B2tx/K/wDfriLMkAhjV1QNjB1ZmCjfQHnab2gfT/X20An6b1HGaCULJNtyQsknEZK9yPvH6SedrAbeTbLV3epOthRjYSI7UstgsBuVQSu4gWKBF3rRYssr5AQy1UUbnaBRPG4C1vaf6+P21f8An5LoQNXjyPvX/AX/AD0BR/ude6ch9+Q0kewFaCBDXCgH+IEm7Pv412+OGNmGe6q93PAdfIb7SNz+fwKzfWuovWaZGljlCxmFdzDavFldpo8mmP8AI/bVrqOWySZSl5QWxA0QDP8AUAeUo8G6uvzfvoBqcJD/AOrzEG/4q89z2sV/jP8A1/C6M1sfe8Tb1kWEzEkEgLToTQ8n9RxQ/P2Gs9mdQYxRrvm3/IBgS7bS4q9oXkzWDbFvTXjzqaPM35Icvyem0XDUd97iNwIIf3rzoDR9PaIRLKj2ZFJQkbd3DMKU+4W/3As350ngkz5HjlMe5e2doVlA9fyZtkZ63qRkbTRIUAeTzUxpLk6Y8jMQY5FZix+rbwCb4Yn+Z1f6XBIMmTGZpSscvfDF2NxkEKl7r4f78Ha2gLfRjlmYd6FEi2k8BLDBMfb4kJ+tsgePCr48totGjQBo0aNAGjRo0At6pjkBpO+0MaqS1KtCgSWsqW8fn+Efm883XgtAZWRvZlVUOOGb1o0y+kC/UiPVVW3bQK1rX5EQZGUgMGBBB8G+KP4OkOP8JohRhGtxurqTNKzAohiXktZAjJG02PUx5JJIEfTfiLDV5eyrWWLyEIeSZJIbJPgd2OQc0BtY8AgmvH8SYjsrDtnurCd3yx9S5JKxbjd+pl20fFc8a8wvhJFdmlkyJAzmQoO8F39zuI4G87GX6fRtDWxINgCNfg9VIEMKdteyE3ySgjsMrw3b3tTdIfyStggaA8j6mj9gbIkZy+xEh3j9Nn7hFxh/CrbAUGKjkst9YvWcdnVDGs7yzGEntINrLEcj1+L9FeL5J8Gxr2P4T2sQI0G70jdJIxMdiRgVM1WZWbdXFGPzVCbpXwtFEblSirpIhE0rPv7fy9m3JPopb8GzY9O4gcdL+IoHWKRRCjSLFuZYSV3TC0Xedh9VULUfUt1YBrt8S4nyskgMCoIosg7sYqGSRiqHbyWLFWULV2R9xphh/DEUfb2YpAjEewd9qHbDCOwWIYoGNEgnhfdFqh1f4XjjxXSLCMo7UMJjEzEtFHIDS7pABIis7q269wHJ0Byetbg8smMIjDEJgZIFYmP2ZCkjjiidpIYCrAsaqdQ+OIhiL1B41MTF0UmDdL6GdSD66FhGqzz71daqdE+FclGy4YHnOFJiOkYyBtPdfgBVIBAX1WwVQdy/URekeb0HNk6GuCuFOJY5ZGJbYFIYysNvrs8ygXVelufFgbbP65jw5KYTxRmVl3qq424G91baI8hCPHGwkkAXqCL4ox58fLlUdp4QVmHYAnj5I9Q3EFTtZeD/AAn3GlXXMzb8SYkm1yPlVJAQlxfzg+kAkkXyB+dcv0eZYes5UsZhWdGESNW4qu/1EAnbYI4PN7rHiwLuH8T4qyYcpikgSS1WRYz22Y0tOxoiiTyAw8ndSk6cZ/xVtyXgjR8mWJd8giiU9sekjcXkRdxu9isWrwD7Y7P6PL1LpXTsSKKUbWUySMu1FTZJHuDHhrD7gFs8UQNaLp+HNhdTzZXhlkiyFVo3jG/1D+BgPUpsmiRtoD1e2gLOV8bQDDGarGWFiQCkPrsHwQxUA2Ks0Dwbog6q539okaY2U6RySHGZEBeHtpuksI3LWV3VdAHkECmB1mIvgXKh6E2N2mbImmEvbWvQAsaUTe3xHfn3r21tPj3pcuX0l44Y2MhMRCHhvRIjNwfelJ/Pt50BY6X0o5AGSxkieUI5U1VhApK+piFbg1Y8XVkk2JPh2MAKZnBKqtbyN20k3W4GzuIJUj2+w1z8O4kj48Zc5UBCKpRig8BbrgkLdgXR/HjUWb02S8oFGk7yoIzwboVR9lo8+w0BZl6KjY8kEkrKHcs1OCQpa1W2XwOPb+eupqWZIiZSChbcJa+kV9IAXnzxQvVOXpTl5NyFz8t2w1Xueq4/P513g4zh8clGqOEo/F0a8f7v+GgJcKSdgCH7aED/ABGDPe9t/t/lAr25/p32Mig/fjoWSb9PgqOaqhfPsTRoVyvwOlOI8NXiNxu5ewDQJJH7+R41yOlyhTSOAuUZdoq9hqioPpsfY6AcwRZBKnuxsu4k0PK7hQFDztsXfnVnA6aIi53O7OeWcgmrYhQQB6VLGh+Trjo+II1ag43OW9ZF2avheAL9v/1q/oA0aNGgDRo0aANGjRoA1BnY3cjZL27gRf8A5/4an0aAzWf01AkhWSIHtuhU8WTv92c0QzGj7AsPfj1saBX9c8aENZQnZtLbGG31ij6bvkEk/tp3LgRmyY0JPk7RZ/nrD4vRs9kxe8ZNxhJmJWJjHOvZ20AyjaVV/dl5NjlaAeJjwUoXJx9yxshICm9wSiRv80n8wfbXkeLDzWTESNpIABICy9wcb7q2Cf0/bSh+ndQDkVcXfssFUP22E/p2bx/huYvUrLuUL6eHDetiZ6MwCSt6GTf+kN57CbW2qQFucN6aNG/VtIAAaYmLDJwswbbRIZPIUSDc1nye5Zf3pfvrjqmSmHiSZQeSWPtKC0AQtVKgkUvJtPgeD/I+dQYEGT3qd5mUQxMdjRbkl3O0qSD/ACspUDg8BtpVuTl8rEyIekTwybu3H0+BCpdGCTqWEi+kkj0mP8e/30BrsMHIhSSOXK25EKSj6QwWUWLqwCF4JB/b3OrUcMwP1ZBANfmhR9hVEgjx/EfsAMFBmTYg6A8U8xGTFDFJAzkxlCIBax+BsVz6qvhbPm5OndcyDj9eJyJi2M8ohJkNxhDMFr7fQL+9c6A1GZ8NdzOXNvKWZCEWtm0INwqjEeCHayST6zRFLU3xZ1zHYQ4eQ88LZrmJe0oYmioYEsrAKSwUmrF36aJGRyuoZzYPS5kM+TCuP3MuOKdknktQFbep7pANmlJsgA8Gx1k/EzSt0R8fIyDFNKyvuamfZJGtPRO4i2UkGm88g6A2WRjt07CRIpZJAJoI17gQlUeSKNlG1FBpWZgWs35JArVXLzeqCJdkIMmwk326DdmQqP8AE8/MBAaJFMea5Gbjknnz+tQtl5SRwRIYwkpXYShcEEcimvwRYNNuAFL4PjLKlwujo0rj5uaRJpFbY7rHKIlTuDlS4YW4IaxweToDc5cec5KsGpciIoybBcX6LOx/UvcCZVKkEEKtA/xV0z+rFVuBVbsgtZTb3axiQCHYgEtkLupq2qdrV60fU8XqcMOTDHMDvmjONGcndk9s9xpIxKxDWVjJUli1JJTWBVJPiHInw5YsI5MeSuQgkxZ5yZgpRmeOGZ27h3GJmtirgLLVekaA+i9Fly2MhyFVOSEUURVnadwN8rVgjhgaNVrD/DnUyqRyMrTZGXkSY4JncJtEjuzMv0/pgbVIG7btW1GmfwH8WxvDIrfNxv3xF2Zy0skTFBaiRyXZbV29YDA7htFAatxfD2EsCKJ5QsUzTRybhujkFlzeyiPU1q4I8iuOAKh+LVFxHHbv/OjD2949vnnubvOzZztom+PHq0Z2Q3zOPDPiiN8tpot4nDbRFbKygJyHBBokEWQQdWm+GsB4nXvOXE65Jm7v6ombhHHG3nwqBdnilvVrI6TjSnHY5MpmhcskoYdwniN9w2bACQEI2qAeBWgM2/xJCsPelxxGDmPjSOJGZI6XaHLLGG5ZVCgAUWux41penx7445Eg3K67v0sgFDu2m1YFdyjwDQJA8eNV8PoCRoVjXOj3u0h/w2IMnDqd4YMpoE3fgH760PQcBIMeOKJHjRBtVXNtwTyTZsnzd++gOem4Cqd/baNuRRfdfjnyefP9Tpjo0aANGjRoA0aNGgDRo0aANGjRoA0aNGgMZl4vUDO+3vCI5ElU8f8Ag/LjZVtYJyRx7geaXUEMPViEJNSHaSWKdtR8sQysqnlvm6a1B4Io7bGtw62CPuNJcrpXbXgyuTS+kWRwLNbttWu7kH1MfudAZaHDz0csEmjMrw9zdJE0jgQMrkVMB6JtrEBl4HAI9Jc9K+H2KZ6Zce9J5Fa2K1KFhgQkhG4t42teP6amkiLA/p5B8ijGPfcL5f23fzrWWUmZ8lZMlMbKGRcRdC0wXjYsah1JQj+Bbv3uwdATdNRIexOmCzOkdRoZJnMIaBp9saybhH61EHAX6lHFBTYyuh4rzPI+IrNlACUrJKEdSSAdobYHBF2u5gxu1JBMGfmY8WWX7m7CeZUlIcbEmUFgAbvt8gsBQvcpJAKa5zmiM/Vd70qxI0Q7hAvZuBUXRO4iv+l/raAmTBiWKBRizJsAjQLkTKyrJNHFKokSUkxKpEgG4rSA+mvSN8N48rYqnDCCKxD255oljAlUMV2MAspsy2AWbatmhuWu2TJ3MRcyRY42xODkXs7lnlrZf1Am3ljYP5OupoQJumwyZLTBlnVpNzRl152fx3VHaGv1DkcHQDmXouJFlzqMbL7mTHc0qyy7HDME2ljLwwviq2rYBA414vwzgfK/LfKydgHuqjO5KMb5RjJujN3YUjljfLG6WVcHUWhx2O5OnkRqXs9wWF4J5alX+WoPhTtyHGcZUYkVZBPFRMsnB3GYl7pSOHYULAHkaAeHo+J2jD2J9vcD7jK/d3qwRW73d7oI9ju4Wx441x/cuGYyny83MizF+4/d7hOxW73d7u4A1YbhTXg1rIYmSo6diTd09z5wDeZTYHqsctwKAJH8z506lnhky82PNmaJrj7BD7XC812PfcxoEJyxNcnQDjD6BGdoxgYtkwyC0m6RpGPcRt7M+8mqIJY8bfateZPSSY850WT9RZFSMrR3su1yB7h2VSD+58HWezW7k+ZHPkpjTd1eyzgmQJfoEI3qbYAAqnLFvc61BXJCvWQt0QhI8EtI1n9Mn6Cg28gbToCCb4dLxiV3IfbDtAiY7TGb9SXuNkm/FCv315P0lSyMN0TK17o8d1r17m8HkOODuvn1ceNMsfEyC+/uLtZgTXkqCSKBSh6aWvPJ9VgHTrQBo0aNAGjRo0AaNGjQBo0aNAGjRo0AaNGjQBo0aNAGjRo0AaW/KZF33Yrs0TDztuwPrHgcX7+aHjTLRoDOHqLxyBXmRgpAb9BgePtXFkeTwB6aHPK6CdIpsnKRjK0qb9hhK0Y0JQWzWLUc8c/jxraaiy8VZEaN7KupVgCQaIo8ggjj3B0BkejfHiPGnfDsSMdnYRqEjOT/AISn1kk+LIHAdCQOagh+KHKCVO92JpVSJ9se1jNLLGjWSW2WUJFWFKkDkqr+H4MxEKlYq2rEoG9yCILMO4FqYpZotZ8fYV4vwXiiIxBHEZcSBRNIAjK/cBjp/wBOn9VJtHj2A0Bl3+Lmk2QmRlfIMsSbhGlNEyY7024ciRmlpSzbFNAGhp5i/H2PIEZI5j3jGIvQv6vcLhaO6gQsbSFWKsFrizWr8XwfiqoURnaJO7Rkdhv392yCxsiQlufufudcj4MxRGsfbfYjh4x3pP02UkgxnfcdbiKShRrxxoCh8N5+XlY6ykxKd8iFStf4c0sZut3JjRRwfN6YnHy/O6EkMPb+GhYHp8k39vbV7pfSo8aPtxKVTczUWZuXYuxtiTyzE+ffVvQC/pcc3Jn2E8bQByPvzXuf91fnTDRo0AaNGjQBo0aNAGjRo0AaNGjQBo0aNAf/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solidFill>
                <a:prstClr val="black"/>
              </a:solidFill>
            </a:endParaRPr>
          </a:p>
        </p:txBody>
      </p:sp>
      <p:sp>
        <p:nvSpPr>
          <p:cNvPr id="7" name="Slide Number Placeholder 2">
            <a:extLst>
              <a:ext uri="{FF2B5EF4-FFF2-40B4-BE49-F238E27FC236}">
                <a16:creationId xmlns:a16="http://schemas.microsoft.com/office/drawing/2014/main" id="{34E6F63A-FCE4-4965-ABE2-3B67337C4FC2}"/>
              </a:ext>
            </a:extLst>
          </p:cNvPr>
          <p:cNvSpPr>
            <a:spLocks noGrp="1"/>
          </p:cNvSpPr>
          <p:nvPr>
            <p:ph type="sldNum" sz="quarter" idx="10"/>
          </p:nvPr>
        </p:nvSpPr>
        <p:spPr>
          <a:xfrm>
            <a:off x="4067175" y="6407150"/>
            <a:ext cx="2133600" cy="365125"/>
          </a:xfrm>
        </p:spPr>
        <p:txBody>
          <a:bodyPr/>
          <a:lstStyle/>
          <a:p>
            <a:fld id="{DC127C40-BA8C-430E-A6E3-A8822CAB994A}" type="slidenum">
              <a:rPr lang="en-NZ">
                <a:solidFill>
                  <a:prstClr val="white">
                    <a:lumMod val="50000"/>
                  </a:prstClr>
                </a:solidFill>
              </a:rPr>
              <a:pPr/>
              <a:t>30</a:t>
            </a:fld>
            <a:endParaRPr lang="en-NZ" dirty="0">
              <a:solidFill>
                <a:prstClr val="white">
                  <a:lumMod val="50000"/>
                </a:prstClr>
              </a:solidFill>
            </a:endParaRPr>
          </a:p>
        </p:txBody>
      </p:sp>
    </p:spTree>
    <p:extLst>
      <p:ext uri="{BB962C8B-B14F-4D97-AF65-F5344CB8AC3E}">
        <p14:creationId xmlns:p14="http://schemas.microsoft.com/office/powerpoint/2010/main" val="41244276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C127C40-BA8C-430E-A6E3-A8822CAB994A}" type="slidenum">
              <a:rPr lang="en-NZ">
                <a:solidFill>
                  <a:prstClr val="white">
                    <a:lumMod val="50000"/>
                  </a:prstClr>
                </a:solidFill>
              </a:rPr>
              <a:pPr/>
              <a:t>31</a:t>
            </a:fld>
            <a:endParaRPr lang="en-NZ" dirty="0">
              <a:solidFill>
                <a:prstClr val="white">
                  <a:lumMod val="50000"/>
                </a:prstClr>
              </a:solidFill>
            </a:endParaRPr>
          </a:p>
        </p:txBody>
      </p:sp>
      <p:sp>
        <p:nvSpPr>
          <p:cNvPr id="11" name="Title 1">
            <a:extLst>
              <a:ext uri="{FF2B5EF4-FFF2-40B4-BE49-F238E27FC236}">
                <a16:creationId xmlns:a16="http://schemas.microsoft.com/office/drawing/2014/main" id="{458C59C5-3E13-473E-A7AA-4D735E6E6478}"/>
              </a:ext>
            </a:extLst>
          </p:cNvPr>
          <p:cNvSpPr>
            <a:spLocks noGrp="1"/>
          </p:cNvSpPr>
          <p:nvPr>
            <p:ph type="title"/>
          </p:nvPr>
        </p:nvSpPr>
        <p:spPr>
          <a:xfrm>
            <a:off x="-47625" y="392828"/>
            <a:ext cx="8229600" cy="706437"/>
          </a:xfrm>
        </p:spPr>
        <p:txBody>
          <a:bodyPr>
            <a:noAutofit/>
          </a:bodyPr>
          <a:lstStyle/>
          <a:p>
            <a:r>
              <a:rPr lang="en-NZ" dirty="0"/>
              <a:t>Application for Building or Resource</a:t>
            </a:r>
            <a:br>
              <a:rPr lang="en-NZ" dirty="0"/>
            </a:br>
            <a:r>
              <a:rPr lang="en-NZ" dirty="0"/>
              <a:t>Consent from Council in Last Year</a:t>
            </a:r>
            <a:br>
              <a:rPr lang="en-NZ" kern="0" dirty="0">
                <a:solidFill>
                  <a:srgbClr val="003366"/>
                </a:solidFill>
              </a:rPr>
            </a:br>
            <a:endParaRPr lang="en-NZ" dirty="0"/>
          </a:p>
        </p:txBody>
      </p:sp>
      <p:sp>
        <p:nvSpPr>
          <p:cNvPr id="16" name="Rectangle 15">
            <a:extLst>
              <a:ext uri="{FF2B5EF4-FFF2-40B4-BE49-F238E27FC236}">
                <a16:creationId xmlns:a16="http://schemas.microsoft.com/office/drawing/2014/main" id="{787F03BC-E295-4E55-A185-B3BD804B6BDE}"/>
              </a:ext>
            </a:extLst>
          </p:cNvPr>
          <p:cNvSpPr/>
          <p:nvPr/>
        </p:nvSpPr>
        <p:spPr>
          <a:xfrm>
            <a:off x="208529" y="1187460"/>
            <a:ext cx="8679158" cy="369332"/>
          </a:xfrm>
          <a:prstGeom prst="rect">
            <a:avLst/>
          </a:prstGeom>
        </p:spPr>
        <p:txBody>
          <a:bodyPr wrap="square">
            <a:spAutoFit/>
          </a:bodyPr>
          <a:lstStyle/>
          <a:p>
            <a:pPr>
              <a:spcAft>
                <a:spcPts val="600"/>
              </a:spcAft>
            </a:pPr>
            <a:r>
              <a:rPr lang="en-NZ" sz="1800" b="1" dirty="0">
                <a:solidFill>
                  <a:srgbClr val="474747"/>
                </a:solidFill>
                <a:latin typeface="+mj-lt"/>
              </a:rPr>
              <a:t>Q: </a:t>
            </a:r>
            <a:r>
              <a:rPr lang="en-NZ" b="1" dirty="0">
                <a:solidFill>
                  <a:srgbClr val="474747"/>
                </a:solidFill>
                <a:latin typeface="+mj-lt"/>
              </a:rPr>
              <a:t>Have you applied for a building or resource consent from the Council in the past year?</a:t>
            </a:r>
            <a:endParaRPr lang="en-NZ" sz="1800" b="1" dirty="0">
              <a:solidFill>
                <a:srgbClr val="474747"/>
              </a:solidFill>
              <a:latin typeface="+mj-lt"/>
            </a:endParaRPr>
          </a:p>
        </p:txBody>
      </p:sp>
      <p:sp>
        <p:nvSpPr>
          <p:cNvPr id="7" name="TextBox 6">
            <a:extLst>
              <a:ext uri="{FF2B5EF4-FFF2-40B4-BE49-F238E27FC236}">
                <a16:creationId xmlns:a16="http://schemas.microsoft.com/office/drawing/2014/main" id="{92210E98-7E2E-4C71-BCB3-4ED8DB47FC21}"/>
              </a:ext>
            </a:extLst>
          </p:cNvPr>
          <p:cNvSpPr txBox="1"/>
          <p:nvPr/>
        </p:nvSpPr>
        <p:spPr>
          <a:xfrm>
            <a:off x="192863" y="6086371"/>
            <a:ext cx="7416824" cy="307777"/>
          </a:xfrm>
          <a:prstGeom prst="rect">
            <a:avLst/>
          </a:prstGeom>
          <a:noFill/>
        </p:spPr>
        <p:txBody>
          <a:bodyPr wrap="square" rtlCol="0">
            <a:spAutoFit/>
          </a:bodyPr>
          <a:lstStyle/>
          <a:p>
            <a:r>
              <a:rPr lang="en-NZ" sz="1400" b="1" dirty="0">
                <a:solidFill>
                  <a:schemeClr val="tx1">
                    <a:lumMod val="75000"/>
                    <a:lumOff val="25000"/>
                  </a:schemeClr>
                </a:solidFill>
              </a:rPr>
              <a:t>Total sample: 2018: 372 , 2020: 395 </a:t>
            </a:r>
          </a:p>
        </p:txBody>
      </p:sp>
      <p:graphicFrame>
        <p:nvGraphicFramePr>
          <p:cNvPr id="12" name="Content Placeholder 3">
            <a:extLst>
              <a:ext uri="{FF2B5EF4-FFF2-40B4-BE49-F238E27FC236}">
                <a16:creationId xmlns:a16="http://schemas.microsoft.com/office/drawing/2014/main" id="{DCC976BC-5DA0-476E-AC86-DC0F8D42E63D}"/>
              </a:ext>
            </a:extLst>
          </p:cNvPr>
          <p:cNvGraphicFramePr>
            <a:graphicFrameLocks noGrp="1"/>
          </p:cNvGraphicFramePr>
          <p:nvPr>
            <p:ph idx="1"/>
            <p:extLst>
              <p:ext uri="{D42A27DB-BD31-4B8C-83A1-F6EECF244321}">
                <p14:modId xmlns:p14="http://schemas.microsoft.com/office/powerpoint/2010/main" val="1394895538"/>
              </p:ext>
            </p:extLst>
          </p:nvPr>
        </p:nvGraphicFramePr>
        <p:xfrm>
          <a:off x="755576" y="1921986"/>
          <a:ext cx="7200800" cy="35407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88296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C127C40-BA8C-430E-A6E3-A8822CAB994A}" type="slidenum">
              <a:rPr lang="en-NZ">
                <a:solidFill>
                  <a:prstClr val="white">
                    <a:lumMod val="50000"/>
                  </a:prstClr>
                </a:solidFill>
              </a:rPr>
              <a:pPr/>
              <a:t>32</a:t>
            </a:fld>
            <a:endParaRPr lang="en-NZ" dirty="0">
              <a:solidFill>
                <a:prstClr val="white">
                  <a:lumMod val="50000"/>
                </a:prstClr>
              </a:solidFill>
            </a:endParaRPr>
          </a:p>
        </p:txBody>
      </p:sp>
      <p:sp>
        <p:nvSpPr>
          <p:cNvPr id="11" name="Title 1">
            <a:extLst>
              <a:ext uri="{FF2B5EF4-FFF2-40B4-BE49-F238E27FC236}">
                <a16:creationId xmlns:a16="http://schemas.microsoft.com/office/drawing/2014/main" id="{458C59C5-3E13-473E-A7AA-4D735E6E6478}"/>
              </a:ext>
            </a:extLst>
          </p:cNvPr>
          <p:cNvSpPr>
            <a:spLocks noGrp="1"/>
          </p:cNvSpPr>
          <p:nvPr>
            <p:ph type="title"/>
          </p:nvPr>
        </p:nvSpPr>
        <p:spPr>
          <a:xfrm>
            <a:off x="0" y="418307"/>
            <a:ext cx="8229600" cy="706437"/>
          </a:xfrm>
        </p:spPr>
        <p:txBody>
          <a:bodyPr>
            <a:noAutofit/>
          </a:bodyPr>
          <a:lstStyle/>
          <a:p>
            <a:r>
              <a:rPr lang="en-NZ" kern="0" dirty="0"/>
              <a:t>Satisfaction with Council’s</a:t>
            </a:r>
            <a:br>
              <a:rPr lang="en-NZ" kern="0" dirty="0"/>
            </a:br>
            <a:r>
              <a:rPr lang="en-NZ" kern="0" dirty="0"/>
              <a:t>Consent Service</a:t>
            </a:r>
            <a:br>
              <a:rPr lang="en-NZ" kern="0" dirty="0"/>
            </a:br>
            <a:endParaRPr lang="en-NZ" dirty="0"/>
          </a:p>
        </p:txBody>
      </p:sp>
      <p:sp>
        <p:nvSpPr>
          <p:cNvPr id="15" name="TextBox 14">
            <a:extLst>
              <a:ext uri="{FF2B5EF4-FFF2-40B4-BE49-F238E27FC236}">
                <a16:creationId xmlns:a16="http://schemas.microsoft.com/office/drawing/2014/main" id="{8ED69213-18D2-4940-84C0-312BCF9D3B58}"/>
              </a:ext>
            </a:extLst>
          </p:cNvPr>
          <p:cNvSpPr txBox="1"/>
          <p:nvPr/>
        </p:nvSpPr>
        <p:spPr>
          <a:xfrm>
            <a:off x="179512" y="5940595"/>
            <a:ext cx="8555602" cy="523220"/>
          </a:xfrm>
          <a:prstGeom prst="rect">
            <a:avLst/>
          </a:prstGeom>
          <a:noFill/>
        </p:spPr>
        <p:txBody>
          <a:bodyPr wrap="square" rtlCol="0">
            <a:spAutoFit/>
          </a:bodyPr>
          <a:lstStyle/>
          <a:p>
            <a:r>
              <a:rPr lang="en-NZ" sz="1400" b="1" dirty="0">
                <a:solidFill>
                  <a:schemeClr val="tx1">
                    <a:lumMod val="75000"/>
                    <a:lumOff val="25000"/>
                  </a:schemeClr>
                </a:solidFill>
              </a:rPr>
              <a:t>Sample: Those who have applied for a building or resource consent from Council in the past year: </a:t>
            </a:r>
          </a:p>
          <a:p>
            <a:r>
              <a:rPr lang="en-NZ" sz="1400" b="1" dirty="0">
                <a:solidFill>
                  <a:schemeClr val="tx1">
                    <a:lumMod val="75000"/>
                    <a:lumOff val="25000"/>
                  </a:schemeClr>
                </a:solidFill>
              </a:rPr>
              <a:t>2018: 77; 2020: 66</a:t>
            </a:r>
          </a:p>
        </p:txBody>
      </p:sp>
      <p:sp>
        <p:nvSpPr>
          <p:cNvPr id="16" name="Rectangle 15">
            <a:extLst>
              <a:ext uri="{FF2B5EF4-FFF2-40B4-BE49-F238E27FC236}">
                <a16:creationId xmlns:a16="http://schemas.microsoft.com/office/drawing/2014/main" id="{787F03BC-E295-4E55-A185-B3BD804B6BDE}"/>
              </a:ext>
            </a:extLst>
          </p:cNvPr>
          <p:cNvSpPr/>
          <p:nvPr/>
        </p:nvSpPr>
        <p:spPr>
          <a:xfrm>
            <a:off x="208529" y="1187460"/>
            <a:ext cx="8679158" cy="369332"/>
          </a:xfrm>
          <a:prstGeom prst="rect">
            <a:avLst/>
          </a:prstGeom>
        </p:spPr>
        <p:txBody>
          <a:bodyPr wrap="square">
            <a:spAutoFit/>
          </a:bodyPr>
          <a:lstStyle/>
          <a:p>
            <a:pPr>
              <a:spcAft>
                <a:spcPts val="600"/>
              </a:spcAft>
            </a:pPr>
            <a:r>
              <a:rPr lang="en-NZ" sz="1800" b="1" dirty="0">
                <a:solidFill>
                  <a:srgbClr val="474747"/>
                </a:solidFill>
                <a:latin typeface="+mj-lt"/>
              </a:rPr>
              <a:t>Q: How satisfied are you with the Council’s consent service?</a:t>
            </a:r>
          </a:p>
        </p:txBody>
      </p:sp>
      <p:graphicFrame>
        <p:nvGraphicFramePr>
          <p:cNvPr id="8" name="Content Placeholder 3">
            <a:extLst>
              <a:ext uri="{FF2B5EF4-FFF2-40B4-BE49-F238E27FC236}">
                <a16:creationId xmlns:a16="http://schemas.microsoft.com/office/drawing/2014/main" id="{982E9A63-AA8F-48C9-AA43-0525D156ECD3}"/>
              </a:ext>
            </a:extLst>
          </p:cNvPr>
          <p:cNvGraphicFramePr>
            <a:graphicFrameLocks/>
          </p:cNvGraphicFramePr>
          <p:nvPr>
            <p:extLst>
              <p:ext uri="{D42A27DB-BD31-4B8C-83A1-F6EECF244321}">
                <p14:modId xmlns:p14="http://schemas.microsoft.com/office/powerpoint/2010/main" val="2237491897"/>
              </p:ext>
            </p:extLst>
          </p:nvPr>
        </p:nvGraphicFramePr>
        <p:xfrm>
          <a:off x="179512" y="2288359"/>
          <a:ext cx="6336704" cy="32403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8">
            <a:extLst>
              <a:ext uri="{FF2B5EF4-FFF2-40B4-BE49-F238E27FC236}">
                <a16:creationId xmlns:a16="http://schemas.microsoft.com/office/drawing/2014/main" id="{2FBD277C-5058-47D4-8813-A729BC8C0659}"/>
              </a:ext>
            </a:extLst>
          </p:cNvPr>
          <p:cNvGraphicFramePr>
            <a:graphicFrameLocks noGrp="1"/>
          </p:cNvGraphicFramePr>
          <p:nvPr>
            <p:extLst>
              <p:ext uri="{D42A27DB-BD31-4B8C-83A1-F6EECF244321}">
                <p14:modId xmlns:p14="http://schemas.microsoft.com/office/powerpoint/2010/main" val="1118183140"/>
              </p:ext>
            </p:extLst>
          </p:nvPr>
        </p:nvGraphicFramePr>
        <p:xfrm>
          <a:off x="6331687" y="2060017"/>
          <a:ext cx="2556000" cy="3467520"/>
        </p:xfrm>
        <a:graphic>
          <a:graphicData uri="http://schemas.openxmlformats.org/drawingml/2006/table">
            <a:tbl>
              <a:tblPr firstRow="1" bandRow="1">
                <a:tableStyleId>{2D5ABB26-0587-4C30-8999-92F81FD0307C}</a:tableStyleId>
              </a:tblPr>
              <a:tblGrid>
                <a:gridCol w="1044000">
                  <a:extLst>
                    <a:ext uri="{9D8B030D-6E8A-4147-A177-3AD203B41FA5}">
                      <a16:colId xmlns:a16="http://schemas.microsoft.com/office/drawing/2014/main" val="20000"/>
                    </a:ext>
                  </a:extLst>
                </a:gridCol>
                <a:gridCol w="828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tblGrid>
              <a:tr h="717177">
                <a:tc>
                  <a:txBody>
                    <a:bodyPr/>
                    <a:lstStyle/>
                    <a:p>
                      <a:pPr algn="ctr"/>
                      <a:r>
                        <a:rPr lang="en-NZ" sz="1400" b="1" dirty="0">
                          <a:solidFill>
                            <a:srgbClr val="000D8C"/>
                          </a:solidFill>
                        </a:rPr>
                        <a:t>% </a:t>
                      </a:r>
                    </a:p>
                    <a:p>
                      <a:pPr algn="ctr"/>
                      <a:r>
                        <a:rPr lang="en-NZ" sz="1400" b="1" dirty="0">
                          <a:solidFill>
                            <a:srgbClr val="000D8C"/>
                          </a:solidFill>
                        </a:rPr>
                        <a:t>Not Satisfied</a:t>
                      </a:r>
                    </a:p>
                  </a:txBody>
                  <a:tcPr/>
                </a:tc>
                <a:tc>
                  <a:txBody>
                    <a:bodyPr/>
                    <a:lstStyle/>
                    <a:p>
                      <a:pPr algn="ctr"/>
                      <a:endParaRPr lang="en-NZ" sz="1400" b="1" dirty="0">
                        <a:solidFill>
                          <a:srgbClr val="000D8C"/>
                        </a:solidFill>
                      </a:endParaRPr>
                    </a:p>
                    <a:p>
                      <a:pPr algn="ctr"/>
                      <a:r>
                        <a:rPr lang="en-NZ" sz="1400" b="1" dirty="0">
                          <a:solidFill>
                            <a:srgbClr val="000D8C"/>
                          </a:solidFill>
                        </a:rPr>
                        <a:t>%</a:t>
                      </a:r>
                    </a:p>
                    <a:p>
                      <a:pPr algn="ctr"/>
                      <a:r>
                        <a:rPr lang="en-NZ" sz="1400" b="1" dirty="0">
                          <a:solidFill>
                            <a:srgbClr val="000D8C"/>
                          </a:solidFill>
                        </a:rPr>
                        <a:t>Satisfied</a:t>
                      </a:r>
                    </a:p>
                  </a:txBody>
                  <a:tcPr/>
                </a:tc>
                <a:tc>
                  <a:txBody>
                    <a:bodyPr/>
                    <a:lstStyle/>
                    <a:p>
                      <a:pPr algn="ctr"/>
                      <a:r>
                        <a:rPr lang="en-NZ" sz="1400" b="1" dirty="0">
                          <a:solidFill>
                            <a:srgbClr val="000D8C"/>
                          </a:solidFill>
                        </a:rPr>
                        <a:t>Mean Score</a:t>
                      </a:r>
                      <a:r>
                        <a:rPr lang="en-NZ" sz="1400" b="1" baseline="0" dirty="0">
                          <a:solidFill>
                            <a:srgbClr val="000D8C"/>
                          </a:solidFill>
                        </a:rPr>
                        <a:t> </a:t>
                      </a:r>
                    </a:p>
                    <a:p>
                      <a:pPr algn="ctr"/>
                      <a:r>
                        <a:rPr lang="en-NZ" sz="1400" b="1" baseline="0" dirty="0">
                          <a:solidFill>
                            <a:srgbClr val="000D8C"/>
                          </a:solidFill>
                        </a:rPr>
                        <a:t>(1-4)</a:t>
                      </a:r>
                      <a:endParaRPr lang="en-NZ" sz="1400" b="1" dirty="0">
                        <a:solidFill>
                          <a:srgbClr val="000D8C"/>
                        </a:solidFill>
                      </a:endParaRPr>
                    </a:p>
                  </a:txBody>
                  <a:tcPr/>
                </a:tc>
                <a:extLst>
                  <a:ext uri="{0D108BD9-81ED-4DB2-BD59-A6C34878D82A}">
                    <a16:rowId xmlns:a16="http://schemas.microsoft.com/office/drawing/2014/main" val="10000"/>
                  </a:ext>
                </a:extLst>
              </a:tr>
              <a:tr h="972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42</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56</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2.6</a:t>
                      </a:r>
                    </a:p>
                  </a:txBody>
                  <a:tcPr anchor="b"/>
                </a:tc>
                <a:extLst>
                  <a:ext uri="{0D108BD9-81ED-4DB2-BD59-A6C34878D82A}">
                    <a16:rowId xmlns:a16="http://schemas.microsoft.com/office/drawing/2014/main" val="725754338"/>
                  </a:ext>
                </a:extLst>
              </a:tr>
              <a:tr h="828000">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45</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52</a:t>
                      </a:r>
                    </a:p>
                  </a:txBody>
                  <a:tcPr anchor="b"/>
                </a:tc>
                <a:tc>
                  <a:txBody>
                    <a:bodyPr/>
                    <a:lstStyle/>
                    <a:p>
                      <a:pPr marL="0" algn="ctr" defTabSz="914400" rtl="0" eaLnBrk="1" latinLnBrk="0" hangingPunct="1"/>
                      <a:r>
                        <a:rPr lang="en-NZ" sz="1400" b="1" kern="1200" dirty="0">
                          <a:solidFill>
                            <a:schemeClr val="tx1">
                              <a:lumMod val="75000"/>
                              <a:lumOff val="25000"/>
                            </a:schemeClr>
                          </a:solidFill>
                          <a:latin typeface="+mn-lt"/>
                          <a:ea typeface="+mn-ea"/>
                          <a:cs typeface="+mn-cs"/>
                        </a:rPr>
                        <a:t>2.5</a:t>
                      </a:r>
                    </a:p>
                  </a:txBody>
                  <a:tcPr anchor="b"/>
                </a:tc>
                <a:extLst>
                  <a:ext uri="{0D108BD9-81ED-4DB2-BD59-A6C34878D82A}">
                    <a16:rowId xmlns:a16="http://schemas.microsoft.com/office/drawing/2014/main" val="10001"/>
                  </a:ext>
                </a:extLst>
              </a:tr>
              <a:tr h="936000">
                <a:tc>
                  <a:txBody>
                    <a:bodyPr/>
                    <a:lstStyle/>
                    <a:p>
                      <a:pPr marL="0" algn="ctr" defTabSz="914400" rtl="0" eaLnBrk="1" latinLnBrk="0" hangingPunct="1"/>
                      <a:endParaRPr lang="en-NZ" sz="1400" b="1" kern="1200" dirty="0">
                        <a:solidFill>
                          <a:schemeClr val="tx1">
                            <a:lumMod val="75000"/>
                            <a:lumOff val="25000"/>
                          </a:schemeClr>
                        </a:solidFill>
                        <a:latin typeface="+mn-lt"/>
                        <a:ea typeface="+mn-ea"/>
                        <a:cs typeface="+mn-cs"/>
                      </a:endParaRPr>
                    </a:p>
                  </a:txBody>
                  <a:tcPr anchor="b"/>
                </a:tc>
                <a:tc>
                  <a:txBody>
                    <a:bodyPr/>
                    <a:lstStyle/>
                    <a:p>
                      <a:pPr marL="0" algn="ctr" defTabSz="914400" rtl="0" eaLnBrk="1" latinLnBrk="0" hangingPunct="1"/>
                      <a:endParaRPr lang="en-NZ" sz="1400" b="1" kern="1200" dirty="0">
                        <a:solidFill>
                          <a:schemeClr val="tx1">
                            <a:lumMod val="75000"/>
                            <a:lumOff val="25000"/>
                          </a:schemeClr>
                        </a:solidFill>
                        <a:latin typeface="+mn-lt"/>
                        <a:ea typeface="+mn-ea"/>
                        <a:cs typeface="+mn-cs"/>
                      </a:endParaRPr>
                    </a:p>
                  </a:txBody>
                  <a:tcPr anchor="b"/>
                </a:tc>
                <a:tc>
                  <a:txBody>
                    <a:bodyPr/>
                    <a:lstStyle/>
                    <a:p>
                      <a:pPr marL="0" algn="ctr" defTabSz="914400" rtl="0" eaLnBrk="1" latinLnBrk="0" hangingPunct="1"/>
                      <a:endParaRPr lang="en-NZ" sz="1400" b="1" kern="1200" dirty="0">
                        <a:solidFill>
                          <a:schemeClr val="tx1">
                            <a:lumMod val="75000"/>
                            <a:lumOff val="25000"/>
                          </a:schemeClr>
                        </a:solidFill>
                        <a:latin typeface="+mn-lt"/>
                        <a:ea typeface="+mn-ea"/>
                        <a:cs typeface="+mn-cs"/>
                      </a:endParaRPr>
                    </a:p>
                  </a:txBody>
                  <a:tcPr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998550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2492896"/>
            <a:ext cx="7344816" cy="584775"/>
          </a:xfrm>
          <a:prstGeom prst="rect">
            <a:avLst/>
          </a:prstGeom>
          <a:noFill/>
        </p:spPr>
        <p:txBody>
          <a:bodyPr wrap="square" rtlCol="0">
            <a:spAutoFit/>
          </a:bodyPr>
          <a:lstStyle/>
          <a:p>
            <a:pPr algn="ctr" fontAlgn="base">
              <a:spcBef>
                <a:spcPct val="0"/>
              </a:spcBef>
              <a:spcAft>
                <a:spcPct val="0"/>
              </a:spcAft>
            </a:pPr>
            <a:r>
              <a:rPr lang="en-NZ" sz="3200" b="1" dirty="0">
                <a:solidFill>
                  <a:srgbClr val="000D8C"/>
                </a:solidFill>
                <a:ea typeface="+mj-ea"/>
                <a:cs typeface="+mj-cs"/>
              </a:rPr>
              <a:t>Contacting the Council</a:t>
            </a:r>
          </a:p>
        </p:txBody>
      </p:sp>
      <p:sp>
        <p:nvSpPr>
          <p:cNvPr id="2" name="AutoShape 2" descr="data:image/jpeg;base64,/9j/4AAQSkZJRgABAQAAAQABAAD/2wCEAAkGBhQSERUUExQTFBUWGB8YGRgYFiIcGhsfICQbHB4iIBwgHCYeIBwjHRogIDAgJScpLi0tGx4xNTAqNSYrLC0BCQoKDgwOGg8PGjQlHyQ1NDUyNSouNSkyNS8yKi4sMDIqNSw0KjQvMiosNSwqLiwpKi4pMDU0LC8qLzUsLCwsNP/AABEIAOAA4QMBIgACEQEDEQH/xAAbAAACAwEBAQAAAAAAAAAAAAAABQMEBgIBB//EAEgQAAICAQMDAgUCAwQFCAoDAAECAxEEABIhBRMxIkEGFDJRYSNxQoGRBxUzUiRigqGxNUNysrPB0fAlRHODkqLCw+HxFjRj/8QAGQEBAAMBAQAAAAAAAAAAAAAAAAIDBAEF/8QAMBEAAgIBAgMGBQQDAQAAAAAAAAECEQMSIQQTMUFRYYGh8BQiMnHhkcHR8UJisVL/2gAMAwEAAhEDEQA/APuOjRo0AaNGjQBo0aNAGjRo0AaNF6z3UfiaNlCwy7HaQx7mibaGA5U2lbrr0WC3gffQGh1xNKEUsxpVBJP2A5OsrF1N9m9csHdJ26aI7u7SDZs2BhVOxXb4KmxTE+SZndxnimybGTG0KMsDX3KZZCFAsVwVRvUDuFtwdAaebMCmqduL9Kk/8Nc/PD/LJ/8AAffWSfAgkKTCceuQhQIG3FxJHLWy9+5e0wsjgOx496sGBAyJKZ9vcVmEaRF0Kp8wpZ0XkkCbyaoxoK40Bu48gEA8izQDCiffwfx/wOpdYl8fFtJe9TCT5jf2GJKbJIBvNXtuRnVzQJ9QBFnVebBx0b15IBgIBrGfahdoJFJNkKCYeGsAdzz9wN6rg+CD5HH44P8AQ8a91lostI8eWOPIVO07NIWjaMhZN7LViybZaZR6gOKsEc5PW5FDnvpwRGqmJgwcjgONlgNYINAe/jjQGr0azmN8TBMd5JWMjK4QqsbKVY1wQVUjz9RFH28hdaGN7AIvkXyCD/MHkH8HQHWjRo0AaNGjQBo0aNAGjRo0AaNGjQBo0aNAGjRo0AaNGq+Tl7fCs9/5RY+3P/n76AlmnVBbMqj7k0P9+lnUeoOsm2OSBaoEOGLWbNcEf6v3u/65z+1bI39Jn9LCng5YVdzReP8Az769HXsmbJnWNYQsGWkLB9o/TZUttxO7uszApQ2kACiTYAt4qpG4Zhg7VO+ki9Y2gfRwObo82eTz4Gooej7kU92KlzPmrJIBuzsBI88/V+PGlX/8syEx8vcsRnwhOZh2wEO2vlztvcEdPX58RuOOKg+KcmZ8M9ztGIyYUkRG0SEtKu8kIxXYaGw+fqBvzoDUL8NzLv2yKN+V8wRyNyngoSOfYcjzyCK1Qk6e+McdSN/bnMg7a+RI3bAokVtMlnkgAc0OdNvjVyuNuUspDDwxHm/sedQZURE5jWbIeQgPtUilUFjXqYD1b6+9Bfp4IAX9Bx5JRSb4wJfmWWRSodZd1KSCTuTabXwbF6rS9Fkg7EBMVrHMDI5dEZXa9u9SCG9R9P25BvVyXMXakndyiDJ/q+ltpGw24qwSSR9+CNXsiVoTIGnyQEqRmIRhTE0vNkfYUABV+9kCt0/oTyBZu3EiyQrG0MikhdthSB7grXoNfvqXqHwk8gzAHRRk9oDg+gR0PFc2B44r86t9NymMoikefc0Yfa4RRXINbPUDfsTxX9V/SOrNFhzSeqQiUgEm6sIATZurPgc8/udATdV+F2lOQzSIgmWMA+dpjIIu6BBPHtrrK6GZFNfLI6yo8hT/APzG4Bm82QwPPgEeb1xkzgMjOuQpmqgChTcdgv6+PF/7RP7c/wB2KvzCgzEop3M20qSY0QcWdzFUBO5SDuNjkaA7yfh1po8gpJGRPIkyMLK0u2uR5BC3Y+/vq3lfECKHPeQGNbdQhO2tx5J8D0NV0DR/cZboXU8yNcEbS0TY8CNGiBHifY5djF2wrR3SkBlKFOAL9VWDMygkQljsrlQLPNHErxzRuG7jV2QyeoLvWvQSOeSABs3+I40b1TLtABb0UBbdsncT6afg39iBZB01w+oRy7tjBtppvIINBqIPg0Qf56+dLnZTmNX3IrzZatMYAGUq5+W3fpHatEyC1G5lFnkhmvRsvKjzY4nG+J6BaKPtbCsILdyIpYjZxuWQPYYiM+CNAbjRo0aANGjRoA0aNGgDRo0aANGjRoA0aNQZswSNmLFa9wL/AB48aA8z8rtxs/FKLN34/lpIJIDJ69ykkCrcHczeng0eSpqvY88Eapnr6zRqGaRlkAR12gBSydyt+2iQK8f5hq3H1rH7m9Wm3ERq1Kaa2KIG44bfuWuOQwPgjQEUrYxh5SPYxd9k0fdFISN1buOT+TzQ8amhihOSkhTHaVT2lkGNTghSdqybuAUPHt5++p87GixkVyZQELAFaJpzZXx4v38j76jM2OHvdIWE2/x/EQU9x4pf+/QHcfVI/wDECJGs0bSOxT1NsCqCa+ql4om/AGlUXSoUQxdvFUGQXGMNdu9hasVHG4r/ABfuP2tK+NtCHulVjZVB90fgiwLHIAtiCOPzpfldcRXY9pnZcjYG7ygu8cJlANqFX9PgCxyTZAG7QDPqkEmThqqVIxY8gBAApIqma7Hj+R1YGFImW2QI2dZI6KgqGU+n7sFI9PsffSCbrva9CpMG7rwhBKoqQCaf6toUdyNAws/84gIAupMj4j2uQxk47rA90f8ANNDE9+mh/jBvJ8NyPJAZRfDzfKSpJtEkjGQAHgHyBf8AI3+DqaDGnbDLIanlCsT4NUoAs+DsH9SfHnSiLr8WQwieGSbZI5syD+GWTHtfAf1RFivsHWgbA1ocjqwZWUw5FH08IL54sG/AvzoBfidPlTIjl7BA7W1h3FLbueSS3JPHNniv21Dj9Em+TnhKU7OHX1CjynFg+fSfPHI581Zjx4W9BhyFF/Vvavfncz2RRJP2/etcYGbASsmKjyrZG4NJSsKBBUg/wtfPmwR9wBN1XDaTCp17bxqGA3Am0HPINci/92r+BhMYRvZldzvcrwbPt4PgUP8AZGk/UM4ytGzYcx2MQLVuCVDWQKtCwCeCb8gLbavL8S/qKjwyJuL8kVwnvyB59v3H5oCLp/Uu4/oGQ8ZkaLduFAgctQohOKDXd+3I0o+H+qyNBgF5ZiZJJAxsEPy9BieaAHFf+FM8BIod5jyHEbMZdhTgFvztvZfNcHjzybr4fSYYlx4xM1Y7sy2nkmiQeOf8T2+/40BFF1mKWVQsuRUruq1MLsGwdt2qGiF/fmvOo8DqKOIW3ZoWeRowxmHDWaFDmuKH20y6RBHCAsU79tn3JHs8FrIF7b2eWrg8cmr0txo8NcaJo8xZYsfIWniqW5HZQqnt35aQCgP4h486Ac9J+ITIcgyBI0ilaMG/8oF39ze42K4/a9M06jGxADqSTQF+4v8A8D/TWMfquMjukM5bvzu7fp7+0wWd2O0ruYH5aRABzYPnXsWTi77XJSogHUjGHpLPNFakD67ikU8cBW9i1gbvRpH0XriySdoS/MWrP3QoVfSyoVFCjRPJBNEEGqrTzQBo0aNAGjRo0AaNGjQEWVkrGpZjQ/Yn9vAJ0g/vt6NyRGxyDFIR9uAFBo373pp1aWUGIRWN8m122btq7XN//GFH89JU6tPKxA37N0TArHZKM8iv7EFNqobF2CTZF0BL1HJUPBMp/S3hJBRVfHBo8gCyf6ffnl/MFvJczMwQfUV+pBvJBQKKJrkm/tq701ZJ1dclF28DYUIpgWumNBlrbVX4PJuhP1rHDdr9ESnfQu/SNrG7HgEqBzxyNAZvNynfAl3sWKT7RZs0KNX5PnydO1nb59497bOyTV8A2osfnVJIeOcUBGCsVCP5JINiuNorivz48dTuzVI2LuZRQtWLUE30eOfUdgu+b/bQFPH6vKcfHt2uWbazXRqxxftd+R4rT7pOM6tKshUrYZAW3MAb+okX5HBN+/OrP9zw7O3212E3t9r+4+x/bS/4c6osuOskeLkQhibSVAkgIO22DPfNccnjQCr4j688WUY5GeCEqCkixK4Z/wDW3K1gVW1fVwPvoyOts+RFCG2qYRJJJDGJGcsP4bRhsPBvabv20fF0q4+PlTzGWOBkDSrtRvUKjXZ6+HalUE2PHitS4Xw/3e3LGJ8SWC4VLbXEiLwG8kMrAmiaP44GgF/UOuZcWEZXHalSXYGMQBdSL3URwfb7aZ9VOdFBPN3kJUh0VYxQT+IGxfA58nwfvQ66/wBC7kSwu+RJvcu7hQTYFD22qK4CgC/JN2SwHUrTa0M72KNxVYNj7/b/AI+3sBUwM+TIeLtzME+XEklqhO5jSD6fNq+6v8oqrvWc6b8UvD00yKsYdpiihUCotqGJ2qAPY/1HkCtPfh7G+WjaKOPIJaSg7r4BoA+BQAtqqruzzruH4FiGM2MzuyFt6mhuVqqxxR448e50B1nZGTiLLK8izxLHa7lAfuEgAUiquzm/v4/fVDp/V8pmxmHdmSWu8DCFRA22ijBRYAJPJa9v517kZKCBGd8nqEcz/KjsoCEtmVnbbXCtHRkJNECvqN2Om4MkBWInLeKNvQu1ACAeLcHcVB5C8fsRxoB6mdCWWmQn+GvzX/iP66xvQPjmSbKGPN2oZd8obHkiZCUAYxlJdxVj6ebHqG5lFLzr4upMQS0Eq0Cf4TdeAKbyf6fnWaxfhuFXiZ0zJFgV1gjZV2RIy7So2qrEbRtAdmrivbQFDpXx1O+TgoxxZFyWmV+0rbFMe0r2pSdsoG6mYAjcCOD4z+J1kY+LnehXeTq7JGG3bQ4YSKxCEMdvb3AAiyANaTB+C4YzBtPUQcaR2hJCHYr1uXmOihIvm24+r211F8J47RZMJTJlSWZpHO4WJeSXUqg2k1VfTyOArE6AVdW7wizR8j3o42D47GOVVfvApkHsFgbHdksLtBtiassWXw5DFlwvJi9mS5aD3LE6r6prcby3cE8khDLwRIa4LaY4vTgytG8ueZAscnedh3E2l2WlEYj8hgfQd/ht4HHEHSMbbuSd90k3fkMi33SVaPa6KEXaA24AAUyqxs3YF7E6NLC7SrHjKxDEgPJtBYhnoVXqIBJAHNnkk266XkmSFJCY23ruDRklCp5UqSOQVo6yuL02FSsneoBpGCMC6hZHEi19PqjYEqedokdaII0w+Fugx45BWYyUiRLe5fpSMVW7YeIww9NruajROgNJo0aNAGjRo0AajyJwiM5ulBY19hzqTVHqeVt2JsDiVu3RNDkE88Higb/79AJcvHxAHbsnfX8RNblDTKPq44Bb7c171rNf2hIIsB/lUlRDMjZZQvZhUnubSDY5IB8end7A61kfVI3AZoFponYWw/g9DA2AAKJAYnwTda7i6uqk7YQGMixGjVllDA2VB9gPHsPOgPnH9owwI+kZT4LptlkhKhG/Q3XRWJfoDbAxdVF0fV7an+Oem4WKOm/LyKEyOpRzs5yC5dW2h37jOWK8IS90DRu9fQcLq7d6SN/O7dRbhVCoWANeogt4/fxob4iYx71iIB2FS17adttXt+oWDQsc+TWgPk2dBig/EUdxCOERvCm8bElKsGZVuu53Aqk1d0v41svh/NkyMbGb+8Ej348YLd5WfudlAQUPlhIxkNm7VQdyuQun691JMYB5ch03WFRRuJ+4Ar2v6uPbnnS7F6pA2Ssc6ukzFSBPBGC/+UblB/iUEWb3IB541W8kE6bKnmhF6W9ySLG3uGGdE5JEm0AEvEKLqRvJKHcTfsWXyBtPzfFwWOB0xTFLuTqu9x23DLEZHYseNyrW03+x9tbrp2dCclIUdhKQYz/oix0oXcyncAQDtBqj4X211k9TjjnELuTIzIgHyYXkkLYLUCh5AIv8XXPOdCrs5z8dXqXd5mJ+JOjFcLrMGPA4X5iF8aNImq7jEhiAX7BgdvtftpzndFj+am7+OWxf7vrFVYiY1Y2ZQiKKWctRFAN9ta7qubHCYoXd5JCoCxRJy3DC9thVHvya9J+3HWF1MSCUbslZIQC6Mnro3VBSVa69r/4alzI3VkubDVpvcwcXQJJpukx50czFsSWLJPrB9QGxZJF5BI49R83qHrfw+Gn66DjuyfLxfLXGzAusYHo4IZhIfIs2W+51q+mfF0mTkzL+ssfAjEce5l5rc3HF+eeB45o3dzZ48UpD38h5GA2xxjc5PPJs1Z/1j7fjiEc0JR1XsVw4nHOOtPb3/wBMp0LFeLLxZhDOZJOk/wCkEB1aWYBSFdzx3iQwBY2OPsNQfCmMGysb/RpI45sKaKVGx5ApcsDsmd1qV/qt2oGzwN3O0wuqI8xhaSWGUkkRyKVu2L8FXKng1wbIB/Oo+rdcjgfsyTziQ0N2xgBZ+uy6qR9yOOD+2pc2FXZN58aWpy2PnfTOmFei9OT5eZchM9GnHy7h6EkhtzssgIE5NgUg9hq71/pk7xdV3RTPnnLQ4cio28RFk7XalC0FVC4baRttt1E87DK+KIRKqNLMATYkMTBD61YEW/gba3BdvN6M74oiiZQZ5yrcCRY2Kcb7IJf1fUvKhvoHsdR5+P8A9EficSv5kZvr3Re7P1juQs5bBTt/psVaYI30cbWcPtqrIJ48nWl6XkuMDphkeVG2xJLuZla9oDh7o3Y5J586c5kMQi7z5EqxVusP6SGoihRuz4A59Vc3pJJ1uCo5JGzViMm6OV1BWwKr3ejRP0i+dSlkhHqyUs0IfUyaXLZY2qWTYMkCNi5sr/F6ifUo+5sat5H6cux5ZO12GZGaQi2Jv6gRZAPA9hWoev8AXDA29slgj+qIJj7lojgb9wVj5NE+CPwdQYfxHuyVhXMLlyDxANo4B2lt3mh/CODd0dHlgnV7nHnxp6XJWTRZ0hMQyGZFaAkcldz2QLIqzso19z99cdNytgwSXKoRIr+ohb52gi6uzx/+NUYv7Qqxn+Z3xMBkuJVRSjLBMYiqjubu5tKeQBbcHUmV8XOpC3kl6mJAgj9QhEZcg94KQRIrKQxFWpIII1YXFrH6g2yEvI3b7ziRixsD+AM17gp/P251ZlVFyMQ9x2T9QB3c8/bni/NA/wAQrzqrg/GgaUBWmnUhPphVQDJEZ03HfvUbNttt2gyqL87VGD/aNOmO08yrJ/oMeWI1jCcudtdzvNa7gT/hghSPqI5A+kaNJsD4pilypMUK6yxC2DFBxUbWF37yp7lbgu20cX9NudAGjRo0AawXWvjchJrhCTQSJ21ctyrzLAsqkKEdSrhvSTtJKn87xyaNcn21ic7quGgmjkXpw52zo7KPqYtTDnkuS1f5mPvyQKud1BlkzAEiSHDGxi81A9yOOUAXC3DM5Bsk+KDGgPcXrRaWCIRLu+dbHkZi1sY4TKrgcbWIocixRHvYv5udixblkTp6LPHvk3MgEiAUCR4ZQooE2KqtQtmYqKpEfTgBsySfTQBG0SkgekFOBIfYnQC5fiV54ly48eRUl2ujB1IVmlEPrDRl9wRg5CWPSU9gxmXq7QiMTY7CKdp40VmA9cZLRBV7SMve7ZZOR7DkkHTHq+BiGJo5vlccTETelVIlCMJXLrXqj4Bcg/xH1DyYcXEw8ZY6mgEFtlrGCvaNbCJIx6jHElbvSatiSedALPi1z/eeN3KAHZsXaj1ndRPkWDz+Na/qWIjSpNJjqXjIVHaQDkml96J3EUCDRPHOl/xPDg5KIZp0RhH3VdHBqM16j5BiPHqPH2I0YeFjwzKs2Y8zxMoVJJAVRn9MdgfxtdLuNm+PbWSOOUZytWmYI4ZxyTuKabv39uwSRn/0/wD7Z/7E6PjL/lbG/wDc/wDaNrRdY+CI55++JJYpOCShHkCgRYsGgBx9v30tyPh7CkYTjONxsqtIZ0b1j1LuLAgNRFLwKqhzqmWDJUo1/lZnlw2XTKKXWV9ewj+LOhSy5XfxHuaJVDJe118lSpPpIIJBH4I5sjUvwT8RtPkSJOgE4Si4BUkIa2svgMGc8gD3HsNMsnAj70cq5pjmeMKDujIlUWb2EUb5Nrx9q1B8NNhJuyUyUladyvdd1G47gCqigKLbaoc2lcFdWLFJZNS2337v7Llgms2uOyvfu/sS/wBmv/8Aayf2/wDrbUfTCT1x9/nfJX8kIX/5NP4vgmKPIaaOeWLcTaqwHk2RdXV/z+x1P1z4egaRcrutBIhH6ikc+w3AggmuPyODeoRwTUIqvpd/cqjw2RY4xr6ZX91Zmf7QyRn45T69qV+4c7f9966/tEQHOxgRYIUEfcF+dO4umYoyDkzZHelSq3lQqf5SFUDgXwfFm/POjr/w7DNOJJcmRWUAqBspBfp/g4Bb3Y8nSeCclLbq16DJw2SSm6+prbwX8ir+1gcY5/8Aaf8A0asf2hRgYGOAAAJEAA9hsfVz4h6Nj5JUT5TjtDYQNg5NWW9HlqH4HtV6l6x0WKeIQy5UlQepvoBs2FLejigSBVfmzzrs8U5PI0utUSycPklLK0vqqvIzfxMx/urBH8J23++xq/79NIvhybMwcdDPEsYRGUCE7hS1RbuUSLIJoX+PGnMXQITjjEklMqlQyBiodVFUV2gGgfc35o8caox/BqQJtbMyFgJ5QyBFPuRdCgebqr51zkS1W1aarrQ+GlquUbTSXWun7Cb40xBF0/ERZBKFYAOPDDa1EUTxX51p+g4EK4uNM0cYdIEO/YNwGwXzV+5/qfvrzrXwpHlLGpkdIkA2JGF2igQCPST4NVdanxMDZjPCsxlCqYxuK+iloKSoHgUeedWwxNZW2tqXoW48DjmcmtqXoLx0DpzI6bNyuHjKlpCayD3H2AmxvI3Wv+XgitdSdMwmKbu4+yGSpGmlJEclK9uXsltgHJJBXijruPFUbHqR2URnuI0ZQFQyVyw4AYk/9IUfYRRYsTLW2cIU7Za0o8tJZIJo7vcem2HtrWbzrH6Vgwncm9Kj2ELJKLWJe2N67vUyIQNzAsAFN8AirkfDmAFaIQsyiGPEIMsm3tM1qoJYixusHzyADqxKQwJaKcAIyEjtD/EA3WLADCh+PHm6HsQDh6jygPQx9KEExlQu0i9xYAHj2BvadASypjROZ4wZJYlZRukc0rsivRYkcsgsj3B8FmvRays2KDZ7eYd4N+lCQC28cnyQRXk8V9taXFn3qG2snnhhR4JHsT5q/wBiNAS6NGjQBr5W0bPnfEEccTSvLFHGiivqaAKASSAoJPk/5T+NfS+o5RjjLKu4iuP3IH9B5/lrKZXQCvzUsWO6T5MUgZhksWLBSI+DJtuyACK2eBQ0Ash+F50yOkh4TImNC6TkUyKXRlA5ILAMa4HjRm/DU8UvWNsBkXNx0SDZt22I5I9rWRsrcvnjao59hoBmZnopCK+sUpFiSMCjd7TEXbnmwLo8HiXJ6gWpRGthR6lBpm76sRTAlIz2X+5BcWSfSBn+l/DWTh5eJM0DTxjAGLIIip7bA7qpitp7Aj7tYHFyZXw9ImeJflJPlpcP5cpA0YaLm+2RuUbK/wAhI3E80LLjruesWMs2UJ1klAHaWSq5LhTtO0FRwWF34sg66hkYSQxTQOglUqjrP3KIDPTEoCDRPIu+PO0EVvJFPT2lTzQUtLe/89DO9c+DZVXdhx5ME0eMscYDpJHIpLXFIHJW1vy3o9Q+raKtdR+HckZhnx1mSR54e8h2tjSouwmQBjalaqvqtbQAmywyc+M5PyuPE80i/UTJsQUFuztYmtovjyzeb110TqUWTJJiyRyRSRl/pmJB9R3Uy7Te5ifHIrzQ1znQurIriMblpvw8xl1fq0M8E0O6VRJGULqhtd4K2v5F3/8Ao6ywMUK4bvJCr4jBBthdRNsieEk0CwADgj0kLyBe7jsdZnHUo4ljZRGSOz3rDExk2WPHAqh7V9ydXfj7LjCQnJxpGNWpWUKASAWQkWT4HO39vfVMuI+STj2d9lE+LTxzlD/F1unXZ3C/pXwlHjnFZMxVMIQO6khZEDSzmMxm4zHTkq3DRgA2eKhwfhftw4sAyAJMW41yIwyja0o3I0dkPu27GjYEAi7FEa0XVeo4uHjxyNCGMgBSPg16ApAJHCBDtPH8XjnU8GRtnihmw0j7tlXRw67hch3elSGsbr5sm/udXc2N03vt6mjnwvS3vt69P18S31nq2PA4VkaSVlLbEXc5UWxPJArgnk80avVRZYs7CdcShZAIewVIIbnz7eKsf01l8jNl/vkN2/1AQoj3jx2/G7xyCW/nrSZXxBFhduCLGqeWm7Me1VBY0Leqs1VgHgc0K1nhxDbbbpJ109/oZMfFNylKTqKbXR+Xn4HOTIshyGWSKpkVF9R4IUNZ9P07WDbvFV99cSRpvdmaJkkRQwMjKFKCieBTR8Xu4F+486pdPyI4MxMeWF4nNbHXIMl2uyiSqt6goUk2Syg+fUbfWcjHxpYYI43lmHESBqCK5raWN0pr7EgKDYAGtHOhTd+Bq+Ix03fTbzOsuESfMIrxbsgr2xuPIjKBj9PgFlFixbAXphm9HlZpyojqaNV5YjaQK/ym/wB+NI8R4PnPl5sdo5hIJkKyblZwFYNu2qQSEomvV6gxNkGKH4jyZOp7e2f01ZRCJABdCyW8E3+PFfnUHxEFVd9EJcXjVVvbrp2l/wCJIcdGiOTO8TFFUqm71BRIptkpgty7gbUhkRh9J0PiY6StG87IVKtukYbXLhmBQlzTbImLUAKF15Oqf9oGZCGjORiyO207SJQqkcFlJFmgSPYfjV/4q+Ug2zzK7Oa2Ip87VZfHjaFkNk+5UjkDRZvmlqapV7f4OR4hKc9TVRrv9f2o8PT4LQjMABAVVBUKbZloC7p3dVKkkFlUCiTdGJUnxzPju0gmEUjwUu5F2q9bQSQxV0LLZ42EfduMmRMYw5E2EY1Z5GDJP3CrTFZXBRlA9TIG4PBU1Vm7WZj4uFjCWKF5YpIFg3K4H6dKqBjYY8cAkEr6vG43PnQ336FnxGOm76ddmMOqGNkMkUDNukjLEq4HF0dlgsFFcVR3e9HVKaNjHmAJKxdkZLiNtyOaC+f9+qOT1ZJMbvrhyyLz3CXCqpp4zRC7mreeQtC+CKoT5PWfmYITCwRHEsEkDLuLsVugFF2BZ4BUq5sKdrKjmhJ0mIcRjnLTF79fIYZuAE+WkjRggbdJtQlg1ABitXx6ua9z99dr0qerxZWjQs7N3FAJLKQNqmOwoYg81yngg8ocjrORDsPzKiFSk3PJGOTig7wIvTYGQAzMoAYccbku9C6nMs8SZGX3KEcMlAbTkBJO6hYRBeSY2UAg+ijtsh7S8uDByTKZBloE5KgncQCMXg2o4/Rm54/xgasae9JjkCt3JBJbHaRX02a8KKNUCOeR50j6H1qNo5fmFhBGU+OgSI+srQFL6mLeSfsL9hrQ9NzI5Yw8JBQkjgEUQSCCpAIIN2CAdAWtGjRoDO/2iYjS9Ly0RGkdoWCqqlmJ9qA5Jv7aRZGZmNMVbutj9+VVn+XUybOyrqAvb27e9ah9nOxV5LWdvmxsyUho7l964DAtz+VsaXTYT0VaaRvTR/TJB4YEmuPfwK8C9AYpcvPG1yksbKuFI0aY4Kl5HK5K32yxCoQxAa1ocgcakly8uTKWUrMs0cefGpbGYxxnfEIKpLcMib/LXzX+XW0x+nsSWEri/uhBq5GA9R5A3gD7bfzpZldNjkaWEyZTsf8AFEfCklFFN7fQwNNYNVzVaAVzwtm40EWV3IchpZhGzAMtozCrCx3G68o20EgKSSfqX9OycrAy4ceYiRGZQoJ3KAx2BkJG5StkbePfjkHWqyelJJFtnjyJShMoa6YMBwEpy3twOeT+2o8bBiSbumDKkkUBQ8hZ6H+rZ9rPNff7nWPJglKeqO3j4Hn5eGlPJrjs9t77PFCyHq5yOpSQxCPHrcryqimZ9hogMQRRI+x4W/2o/CSBerzAEmu6LJsmmHk+506z+iY88plfFyN/pJ27lBJ49iBY9yNcr0DGWUyLi5CMvICFlH0n6QpH7H7kn+cORk1JutnfX8Ffw2ZzUnTqV9ez9NhQD/6f/wBv/wCzq5/av/hQ/wDTb/q6ZdV6HDkOJnxpd/uVZlY7QpFgck81Y59NX4GpJvh7HnVe/FJEEBCo8xoeSSArkX7k+T9zo8E9E4bbuzsuFycvJBV8ztb/AIKXXekxZUWHCzGOZoiYmq1NLHuUiweQQRX+U/sU/SMzKw82HGnPcUkBQTvoNahkYjcK5BH23ceDrQYkGDlRois7CIgxsXcMhaioDsb5ABAvxRHji7D0zEhlErSBpdpAeWYsQFB3VuahQuz7WfudSlgk5KS2e3adnws5TU1s9t0+zxXaZXJ/5eH/AE1/7IaY/FfXSubDBGkSyHaBO6BmTeSvp/bzyebrjzq1L0npu4ztOu4KsplOWbCnhX39zhSKAa6qq1P1Lp2BlrveSJ+0ey0izDhrA2Owb6rI4bm2/OuLDkUZJVu7OfDZlCaVW5X1/G33Mt1zG7fVsdTI8h3wks5F2X/AAA/AAH9dd5soi64Gk4UuvJ8U0YRT+18X+D9tMendP6bkwxzkCEb3jUmei5jdkJ3bvUbWw13RH4026nh9PyP0pZIWaEFf8f8AUULt3Bju3cb1vdf1AnyNQfDT3e3W0QfB5N2q+pNb93fsTSxSpJEXmxhK/oBGMSzV62APdsDaG5PAJs3wNZboprrclnkmQfaztB/7idaLo8OBjzKkToZniLAmQue2hANMSQos+BV7W87TUWZ07ps8nzDSxEllXcmRtBYgFRat9RUgiuSCDq/JjnPS9rTv3/Rpy4smTS6Vp37dfsJf7WvOP/0Zf/t6g/tQQ78dj9PbYfzBBP8AuI0+6vgdOkhE7ukke0iKsk7G2qSVj9e26Qk1/lJPvrvBycfLxIlME8sbokg3W7L3FEg/ULWCA4F3wPxqrJw85uf+1ehRl4SeR5Oi1VXl3nn9pEq/Je3qkTb/ALz/ANUHSbMjZehRhruwR+xkJX/5SNNT0TGITfBmSLHQRHLsq+PC7vAB8EeBX41eyY8fNG2VJlSPzuYxoDxwQGA3D7Hx+L5lPDOblLvVFmTh8k5Tm6txpfnYVdL/AOQm/wDZTf8AWk0p+F+jfMYTAhCFnY2zmMqdkW1ldQSCD7VRvnwNOZMWERtjwb5YdvcqJncUxddtiXkbka18E+3BI6wOkxxI8Yx8kLJ6GCs4X1bATzIeRY/UHIANHg12GGcZQb7FQx8PkjOEnXyqvexZwPhzIglEiyxyl4UilMga9yCg487gfdSQT/m1Bl/C2S828yRuEy1nTcWBCDjt0FKrX+YXu8nxr3rcaYscjYrXkBSdoO+QKzp3H7fJbYDxYIW6qjt0ZfU5FdQMlzCyzMJhGv1AL203FChrcSOLYrRvaw1sPQIV+DJgNwaLeMt8lVJbaQ4pkJABBHs4B/bWo6VgiKPbtjQklisYpbP5PJP3Y1f2HjWYwOtZRmxxLYEqRhkVQrxuUZmZkZCdhseoMNpSq8gtPgbId8KJpGZpOd+76g1mwRQI/Y/fQD/Ro0aA8Ycc+NfPej9MeTESSMrF/o8sbSFwN5ZvQCQbpeeTVWK19DI1jcjrU394TY5ZYFjELQIYw3zQazLX8VqaW1PorcwYGtAQnBQ9uqA7waRGljAACMjBQpAAbg1/FRJ/PmRhL3JihiEfeheu4oDxxhQ6Xdcld1E0a596Rt8V5Ix3kGxn+Qad/wBBf0MkMgWLx72y9t7f0edWZ+vTpNNckbJFlYqpcSeuOZU7tsByqBmIIojYdxbmgGOV08RyQrkbRG007dsn6Y5FYKgo+1FyqngBqutQgRGUt+nQzGkJsf4RTaR+xYWV8EKfNHUWJ8U5Dyj1rNtycuGSIQhikUXcMbkLTbtyKPIDb6Asg6WYXxjN2n2vHz8nIhMSAkZDt8xagUAtFiLYobt2rQDiLpzy4wSMKwjSZb3j0Fm3x+W2gbeLA3LVAqLu1kdPZpJJKTc0kDx/qJuGwDuUd3BNEcHm9L1+J8mJZJGbfFB1A40gWJd7wuFWJqC8ssrhLUCwDxY0367PkY8eIO4pld1SU9tdrE0TxVhbsUDde986Aim6czR5ChkEzGQrP3gAyOQwU0bvaAvIpR9J13k9FhiX5mfvIoP0EI6gkxsrbUTatPGCCD5Nn1VUedl5EMkWNJIrmV2YvHCu4R8UqrtIs03JBqx586i6vk5BwstJlbYrJ2pGUKzKZBwQABYAHsPOgJovhnFOOEM0pSWBV5AvttCsPNJQZkS79muuONX8To0AakkbcWnf6RyZ2LsD6QeG8e4AonVZMt0iwVWVYleFN21d07Uq0EUow235NccmxqovWZ5cDKLSMGikKBgFDFeBTUKB5PK0fHP3AW9U+EexiMs+TEqyYMXTwwRj9BkIehZNqSa4qvOm3UvhdhOckSIC2XFkom0sDsh7BTjmytuGA4PsdVers8XSIGD7rEZCvHGyqCgoAFK9NcE2eTZPFN8zOfIzvlA2yNIxIxCKzMeCPrVlAG4HxfB0Bnk+HI1275kkAXJWRCkgVkyJGmJ9JulKOpUmnC+Rxq6/SIWGWrlD8zMHUFXUqI9ke0OvqDE4xZWB9J22Dxu4HUmbGzFYRd3GkI39pPWCzIdyldtmmugPP735M7oMGVuy4yNqyKYEAO/km9u7ce45NGrYmgCRoDrB+EpXLVkb3TFmw2aaEMbmKTozK3Em1WVW3gbzZPkjVduh/wCkNE8yh/mMfMa0egIFjUjc3kMU4b+G6rjVzq3W3gyZ0LHFBAMLLEvbcgAXIdjMRwFtfpAr2GrOUjP1cBHC3j/VQbjnxfF+OSCPxoBe3w72P1vmIgFGXuBRiNuS4ksAc7kK7ar1f6up+mfE7YkGPBHC2THFjxIJIyQz1DO3CFOCTjqm0t5mUfa5cTqssmFmCRldoGZQxjX1AexWttcH299c5PV548XBaKQIZCqMO2u0/wCyAKHtS1x4rQFvI+NpVBIxC+2Iy+iUHeB3eI6HrcGNdyjle6PtRr5vxC7RSwyJ3FlGQA4oqoVXZRQWypUcORXizZXdcg6rND1H5eWXuxyR71JVVKfUfKgceg+fx+ba5+XFMksPdVNyEb7FUwcGrNWAjX9q0B82+EfiyfC6f0r9OJoMic45FnuAvI9MD9IA9Xpo3S8izTnqP9pE5fMONCkiYcgi7ZSR5Z23bZNpTiMIb8q+6r9I10/wVjiHDxPmJduHMJ43pOWuZxvPjapRwaA9v30wi+Fo4snImx85scZPqmjXtkbhuJdNynY1h2N7ud1jgUAiwsy/iKWZE2lulCQK6lTZeM0w8g+xB5FaMf8AtTyfkcTPkhgEE0xikVS29RucBwfAoIbWjZrkbvToJPh2JcyXOE5aQ4zQdvhhsBv8uX3LyST78ayHwP8ADaydJwkzWljjgnMnYMRQ790m0SM3/NkEtVD6qs8DQH0MZgDANPIWFg1E22xweQtHnjTPAmDxqwJa/cqVPBo8EA+fxpHidZLvtEzG6oiK/wCJkNgeAGXz+b8A60ajj76A90aNGgDVTM6f3DfckQ1Xpah+5Hv51b0aAQskYyBjGXK3lDKD3DVAgeb82aqte9vtSf8Arr7T/m3K3APi+a8fvpF8XRytlh4BurH2tztD+tWaPePpLKCL/lwSNc5WA80znbkRxSRR/LmNPVEVssoN7Y3LeWPpYcXWgLrZMWMexGmUnc3ZLEEmmdl3g83uJlLBVuyjUOOaJ60zBiTmECLcFIG4se8GUlbUn9IfTajdYNFSGGH0plzpYauAsuUCea4ZO3+Bv9YA4ABH8WrGWztk5CdyRVWHcArEUaB4+2gK79WibtB1yJTDIOQ9BjuCBmUEB1DeoWD9IYC9eZcy57RemeMIonFBDzYoEWST7EAUCrAm6vrGy5Kw3MjkyMVYE+ki6HHi69/OuMrqL3vSSQ1khLLbRX+URg7StfxGidAXOq4C5JiJ+ZjliI2yLHXJryCCCt0fxyPuNVcmJJ8eRWkypd8gjdhECw2eoAIq7VUHyas+LPGrkMbyZk6d2VVQxsAG48BiOfY2eB/vrSzpmZtco5ZInyJLZTVtS0pPkL+3nj2B0BzPhRhsdg2ZHLCOyjCDlgA3sVKml3cjz9ja6Z4vwmixzxGWQrPbFTt3KT/FwLsf0/Gq8k80r5IWQRtEw2lpCoRR7lQpDBgOS331ZwY7zptxaxGvh29wLrnxbGh7XoCtB8Px5WGkQyJXiU8HYoPp4AHpBofmz+dTZWIgmGQrTLLGpjZhFuRwLHIr2I8qR4F8aox5shw4G7jhmn2lg3NG/wCXtq5JkyJJloshpUDKXa9pIBNE+PPjx40BEnRI+zJCPmbnbfJIY/UTd/YAC/sPv99Wm+F1lixh3JFEFFLQBuK27gR7AAVrzood5Ube/bEQLBpdxMnuaDE1R8GhftrzqXU5A+V6ynZVDGOOb8k2PVZ9P/50AdV6RE2+GTIKpK4coQtg+fS1encVJo3fqr31DJHBHkJkrI7WVxwqqNqgi1u6IHj1fka8yWLPlFiVPywJW/B2tx/K/wDfriLMkAhjV1QNjB1ZmCjfQHnab2gfT/X20An6b1HGaCULJNtyQsknEZK9yPvH6SedrAbeTbLV3epOthRjYSI7UstgsBuVQSu4gWKBF3rRYssr5AQy1UUbnaBRPG4C1vaf6+P21f8An5LoQNXjyPvX/AX/AD0BR/ude6ch9+Q0kewFaCBDXCgH+IEm7Pv412+OGNmGe6q93PAdfIb7SNz+fwKzfWuovWaZGljlCxmFdzDavFldpo8mmP8AI/bVrqOWySZSl5QWxA0QDP8AUAeUo8G6uvzfvoBqcJD/AOrzEG/4q89z2sV/jP8A1/C6M1sfe8Tb1kWEzEkEgLToTQ8n9RxQ/P2Gs9mdQYxRrvm3/IBgS7bS4q9oXkzWDbFvTXjzqaPM35Icvyem0XDUd97iNwIIf3rzoDR9PaIRLKj2ZFJQkbd3DMKU+4W/3As350ngkz5HjlMe5e2doVlA9fyZtkZ63qRkbTRIUAeTzUxpLk6Y8jMQY5FZix+rbwCb4Yn+Z1f6XBIMmTGZpSscvfDF2NxkEKl7r4f78Ha2gLfRjlmYd6FEi2k8BLDBMfb4kJ+tsgePCr48totGjQBo0aNAGjRo0At6pjkBpO+0MaqS1KtCgSWsqW8fn+Efm883XgtAZWRvZlVUOOGb1o0y+kC/UiPVVW3bQK1rX5EQZGUgMGBBB8G+KP4OkOP8JohRhGtxurqTNKzAohiXktZAjJG02PUx5JJIEfTfiLDV5eyrWWLyEIeSZJIbJPgd2OQc0BtY8AgmvH8SYjsrDtnurCd3yx9S5JKxbjd+pl20fFc8a8wvhJFdmlkyJAzmQoO8F39zuI4G87GX6fRtDWxINgCNfg9VIEMKdteyE3ySgjsMrw3b3tTdIfyStggaA8j6mj9gbIkZy+xEh3j9Nn7hFxh/CrbAUGKjkst9YvWcdnVDGs7yzGEntINrLEcj1+L9FeL5J8Gxr2P4T2sQI0G70jdJIxMdiRgVM1WZWbdXFGPzVCbpXwtFEblSirpIhE0rPv7fy9m3JPopb8GzY9O4gcdL+IoHWKRRCjSLFuZYSV3TC0Xedh9VULUfUt1YBrt8S4nyskgMCoIosg7sYqGSRiqHbyWLFWULV2R9xphh/DEUfb2YpAjEewd9qHbDCOwWIYoGNEgnhfdFqh1f4XjjxXSLCMo7UMJjEzEtFHIDS7pABIis7q269wHJ0Byetbg8smMIjDEJgZIFYmP2ZCkjjiidpIYCrAsaqdQ+OIhiL1B41MTF0UmDdL6GdSD66FhGqzz71daqdE+FclGy4YHnOFJiOkYyBtPdfgBVIBAX1WwVQdy/URekeb0HNk6GuCuFOJY5ZGJbYFIYysNvrs8ygXVelufFgbbP65jw5KYTxRmVl3qq424G91baI8hCPHGwkkAXqCL4ox58fLlUdp4QVmHYAnj5I9Q3EFTtZeD/AAn3GlXXMzb8SYkm1yPlVJAQlxfzg+kAkkXyB+dcv0eZYes5UsZhWdGESNW4qu/1EAnbYI4PN7rHiwLuH8T4qyYcpikgSS1WRYz22Y0tOxoiiTyAw8ndSk6cZ/xVtyXgjR8mWJd8giiU9sekjcXkRdxu9isWrwD7Y7P6PL1LpXTsSKKUbWUySMu1FTZJHuDHhrD7gFs8UQNaLp+HNhdTzZXhlkiyFVo3jG/1D+BgPUpsmiRtoD1e2gLOV8bQDDGarGWFiQCkPrsHwQxUA2Ks0Dwbog6q539okaY2U6RySHGZEBeHtpuksI3LWV3VdAHkECmB1mIvgXKh6E2N2mbImmEvbWvQAsaUTe3xHfn3r21tPj3pcuX0l44Y2MhMRCHhvRIjNwfelJ/Pt50BY6X0o5AGSxkieUI5U1VhApK+piFbg1Y8XVkk2JPh2MAKZnBKqtbyN20k3W4GzuIJUj2+w1z8O4kj48Zc5UBCKpRig8BbrgkLdgXR/HjUWb02S8oFGk7yoIzwboVR9lo8+w0BZl6KjY8kEkrKHcs1OCQpa1W2XwOPb+eupqWZIiZSChbcJa+kV9IAXnzxQvVOXpTl5NyFz8t2w1Xueq4/P513g4zh8clGqOEo/F0a8f7v+GgJcKSdgCH7aED/ABGDPe9t/t/lAr25/p32Mig/fjoWSb9PgqOaqhfPsTRoVyvwOlOI8NXiNxu5ewDQJJH7+R41yOlyhTSOAuUZdoq9hqioPpsfY6AcwRZBKnuxsu4k0PK7hQFDztsXfnVnA6aIi53O7OeWcgmrYhQQB6VLGh+Trjo+II1ag43OW9ZF2avheAL9v/1q/oA0aNGgDRo0aANGjRoA1BnY3cjZL27gRf8A5/4an0aAzWf01AkhWSIHtuhU8WTv92c0QzGj7AsPfj1saBX9c8aENZQnZtLbGG31ij6bvkEk/tp3LgRmyY0JPk7RZ/nrD4vRs9kxe8ZNxhJmJWJjHOvZ20AyjaVV/dl5NjlaAeJjwUoXJx9yxshICm9wSiRv80n8wfbXkeLDzWTESNpIABICy9wcb7q2Cf0/bSh+ndQDkVcXfssFUP22E/p2bx/huYvUrLuUL6eHDetiZ6MwCSt6GTf+kN57CbW2qQFucN6aNG/VtIAAaYmLDJwswbbRIZPIUSDc1nye5Zf3pfvrjqmSmHiSZQeSWPtKC0AQtVKgkUvJtPgeD/I+dQYEGT3qd5mUQxMdjRbkl3O0qSD/ACspUDg8BtpVuTl8rEyIekTwybu3H0+BCpdGCTqWEi+kkj0mP8e/30BrsMHIhSSOXK25EKSj6QwWUWLqwCF4JB/b3OrUcMwP1ZBANfmhR9hVEgjx/EfsAMFBmTYg6A8U8xGTFDFJAzkxlCIBax+BsVz6qvhbPm5OndcyDj9eJyJi2M8ohJkNxhDMFr7fQL+9c6A1GZ8NdzOXNvKWZCEWtm0INwqjEeCHayST6zRFLU3xZ1zHYQ4eQ88LZrmJe0oYmioYEsrAKSwUmrF36aJGRyuoZzYPS5kM+TCuP3MuOKdknktQFbep7pANmlJsgA8Gx1k/EzSt0R8fIyDFNKyvuamfZJGtPRO4i2UkGm88g6A2WRjt07CRIpZJAJoI17gQlUeSKNlG1FBpWZgWs35JArVXLzeqCJdkIMmwk326DdmQqP8AE8/MBAaJFMea5Gbjknnz+tQtl5SRwRIYwkpXYShcEEcimvwRYNNuAFL4PjLKlwujo0rj5uaRJpFbY7rHKIlTuDlS4YW4IaxweToDc5cec5KsGpciIoybBcX6LOx/UvcCZVKkEEKtA/xV0z+rFVuBVbsgtZTb3axiQCHYgEtkLupq2qdrV60fU8XqcMOTDHMDvmjONGcndk9s9xpIxKxDWVjJUli1JJTWBVJPiHInw5YsI5MeSuQgkxZ5yZgpRmeOGZ27h3GJmtirgLLVekaA+i9Fly2MhyFVOSEUURVnadwN8rVgjhgaNVrD/DnUyqRyMrTZGXkSY4JncJtEjuzMv0/pgbVIG7btW1GmfwH8WxvDIrfNxv3xF2Zy0skTFBaiRyXZbV29YDA7htFAatxfD2EsCKJ5QsUzTRybhujkFlzeyiPU1q4I8iuOAKh+LVFxHHbv/OjD2949vnnubvOzZztom+PHq0Z2Q3zOPDPiiN8tpot4nDbRFbKygJyHBBokEWQQdWm+GsB4nXvOXE65Jm7v6ombhHHG3nwqBdnilvVrI6TjSnHY5MpmhcskoYdwniN9w2bACQEI2qAeBWgM2/xJCsPelxxGDmPjSOJGZI6XaHLLGG5ZVCgAUWux41penx7445Eg3K67v0sgFDu2m1YFdyjwDQJA8eNV8PoCRoVjXOj3u0h/w2IMnDqd4YMpoE3fgH760PQcBIMeOKJHjRBtVXNtwTyTZsnzd++gOem4Cqd/baNuRRfdfjnyefP9Tpjo0aANGjRoA0aNGgDRo0aANGjRoA0aNGgMZl4vUDO+3vCI5ElU8f8Ag/LjZVtYJyRx7geaXUEMPViEJNSHaSWKdtR8sQysqnlvm6a1B4Io7bGtw62CPuNJcrpXbXgyuTS+kWRwLNbttWu7kH1MfudAZaHDz0csEmjMrw9zdJE0jgQMrkVMB6JtrEBl4HAI9Jc9K+H2KZ6Zce9J5Fa2K1KFhgQkhG4t42teP6amkiLA/p5B8ijGPfcL5f23fzrWWUmZ8lZMlMbKGRcRdC0wXjYsah1JQj+Bbv3uwdATdNRIexOmCzOkdRoZJnMIaBp9saybhH61EHAX6lHFBTYyuh4rzPI+IrNlACUrJKEdSSAdobYHBF2u5gxu1JBMGfmY8WWX7m7CeZUlIcbEmUFgAbvt8gsBQvcpJAKa5zmiM/Vd70qxI0Q7hAvZuBUXRO4iv+l/raAmTBiWKBRizJsAjQLkTKyrJNHFKokSUkxKpEgG4rSA+mvSN8N48rYqnDCCKxD255oljAlUMV2MAspsy2AWbatmhuWu2TJ3MRcyRY42xODkXs7lnlrZf1Am3ljYP5OupoQJumwyZLTBlnVpNzRl152fx3VHaGv1DkcHQDmXouJFlzqMbL7mTHc0qyy7HDME2ljLwwviq2rYBA414vwzgfK/LfKydgHuqjO5KMb5RjJujN3YUjljfLG6WVcHUWhx2O5OnkRqXs9wWF4J5alX+WoPhTtyHGcZUYkVZBPFRMsnB3GYl7pSOHYULAHkaAeHo+J2jD2J9vcD7jK/d3qwRW73d7oI9ju4Wx441x/cuGYyny83MizF+4/d7hOxW73d7u4A1YbhTXg1rIYmSo6diTd09z5wDeZTYHqsctwKAJH8z506lnhky82PNmaJrj7BD7XC812PfcxoEJyxNcnQDjD6BGdoxgYtkwyC0m6RpGPcRt7M+8mqIJY8bfateZPSSY850WT9RZFSMrR3su1yB7h2VSD+58HWezW7k+ZHPkpjTd1eyzgmQJfoEI3qbYAAqnLFvc61BXJCvWQt0QhI8EtI1n9Mn6Cg28gbToCCb4dLxiV3IfbDtAiY7TGb9SXuNkm/FCv315P0lSyMN0TK17o8d1r17m8HkOODuvn1ceNMsfEyC+/uLtZgTXkqCSKBSh6aWvPJ9VgHTrQBo0aNAGjRo0AaNGjQBo0aNAGjRo0AaNGjQBo0aNAGjRo0AaW/KZF33Yrs0TDztuwPrHgcX7+aHjTLRoDOHqLxyBXmRgpAb9BgePtXFkeTwB6aHPK6CdIpsnKRjK0qb9hhK0Y0JQWzWLUc8c/jxraaiy8VZEaN7KupVgCQaIo8ggjj3B0BkejfHiPGnfDsSMdnYRqEjOT/AISn1kk+LIHAdCQOagh+KHKCVO92JpVSJ9se1jNLLGjWSW2WUJFWFKkDkqr+H4MxEKlYq2rEoG9yCILMO4FqYpZotZ8fYV4vwXiiIxBHEZcSBRNIAjK/cBjp/wBOn9VJtHj2A0Bl3+Lmk2QmRlfIMsSbhGlNEyY7024ciRmlpSzbFNAGhp5i/H2PIEZI5j3jGIvQv6vcLhaO6gQsbSFWKsFrizWr8XwfiqoURnaJO7Rkdhv392yCxsiQlufufudcj4MxRGsfbfYjh4x3pP02UkgxnfcdbiKShRrxxoCh8N5+XlY6ykxKd8iFStf4c0sZut3JjRRwfN6YnHy/O6EkMPb+GhYHp8k39vbV7pfSo8aPtxKVTczUWZuXYuxtiTyzE+ffVvQC/pcc3Jn2E8bQByPvzXuf91fnTDRo0AaNGjQBo0aNAGjRo0AaNGjQBo0aNAf/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solidFill>
                <a:prstClr val="black"/>
              </a:solidFill>
            </a:endParaRPr>
          </a:p>
        </p:txBody>
      </p:sp>
      <p:sp>
        <p:nvSpPr>
          <p:cNvPr id="3" name="AutoShape 4" descr="data:image/jpeg;base64,/9j/4AAQSkZJRgABAQAAAQABAAD/2wCEAAkGBhQSERUUExQTFBUWGB8YGRgYFiIcGhsfICQbHB4iIBwgHCYeIBwjHRogIDAgJScpLi0tGx4xNTAqNSYrLC0BCQoKDgwOGg8PGjQlHyQ1NDUyNSouNSkyNS8yKi4sMDIqNSw0KjQvMiosNSwqLiwpKi4pMDU0LC8qLzUsLCwsNP/AABEIAOAA4QMBIgACEQEDEQH/xAAbAAACAwEBAQAAAAAAAAAAAAAABQMEBgIBB//EAEgQAAICAQMDAgUCAwQFCAoDAAECAxEEABIhBRMxIkEGFDJRYSNxQoGRBxUzUiRigqGxNUNysrPB0fAlRHODkqLCw+HxFjRj/8QAGQEBAAMBAQAAAAAAAAAAAAAAAAIDBAEF/8QAMBEAAgIBAgMGBQQDAQAAAAAAAAECEQMSIQQTMUFRYYGh8BQiMnHhkcHR8UJisVL/2gAMAwEAAhEDEQA/APuOjRo0AaNGjQBo0aNAGjRo0AaNF6z3UfiaNlCwy7HaQx7mibaGA5U2lbrr0WC3gffQGh1xNKEUsxpVBJP2A5OsrF1N9m9csHdJ26aI7u7SDZs2BhVOxXb4KmxTE+SZndxnimybGTG0KMsDX3KZZCFAsVwVRvUDuFtwdAaebMCmqduL9Kk/8Nc/PD/LJ/8AAffWSfAgkKTCceuQhQIG3FxJHLWy9+5e0wsjgOx496sGBAyJKZ9vcVmEaRF0Kp8wpZ0XkkCbyaoxoK40Bu48gEA8izQDCiffwfx/wOpdYl8fFtJe9TCT5jf2GJKbJIBvNXtuRnVzQJ9QBFnVebBx0b15IBgIBrGfahdoJFJNkKCYeGsAdzz9wN6rg+CD5HH44P8AQ8a91lostI8eWOPIVO07NIWjaMhZN7LViybZaZR6gOKsEc5PW5FDnvpwRGqmJgwcjgONlgNYINAe/jjQGr0azmN8TBMd5JWMjK4QqsbKVY1wQVUjz9RFH28hdaGN7AIvkXyCD/MHkH8HQHWjRo0AaNGjQBo0aNAGjRo0AaNGjQBo0aNAGjRo0AaNGq+Tl7fCs9/5RY+3P/n76AlmnVBbMqj7k0P9+lnUeoOsm2OSBaoEOGLWbNcEf6v3u/65z+1bI39Jn9LCng5YVdzReP8Az769HXsmbJnWNYQsGWkLB9o/TZUttxO7uszApQ2kACiTYAt4qpG4Zhg7VO+ki9Y2gfRwObo82eTz4Gooej7kU92KlzPmrJIBuzsBI88/V+PGlX/8syEx8vcsRnwhOZh2wEO2vlztvcEdPX58RuOOKg+KcmZ8M9ztGIyYUkRG0SEtKu8kIxXYaGw+fqBvzoDUL8NzLv2yKN+V8wRyNyngoSOfYcjzyCK1Qk6e+McdSN/bnMg7a+RI3bAokVtMlnkgAc0OdNvjVyuNuUspDDwxHm/sedQZURE5jWbIeQgPtUilUFjXqYD1b6+9Bfp4IAX9Bx5JRSb4wJfmWWRSodZd1KSCTuTabXwbF6rS9Fkg7EBMVrHMDI5dEZXa9u9SCG9R9P25BvVyXMXakndyiDJ/q+ltpGw24qwSSR9+CNXsiVoTIGnyQEqRmIRhTE0vNkfYUABV+9kCt0/oTyBZu3EiyQrG0MikhdthSB7grXoNfvqXqHwk8gzAHRRk9oDg+gR0PFc2B44r86t9NymMoikefc0Yfa4RRXINbPUDfsTxX9V/SOrNFhzSeqQiUgEm6sIATZurPgc8/udATdV+F2lOQzSIgmWMA+dpjIIu6BBPHtrrK6GZFNfLI6yo8hT/APzG4Bm82QwPPgEeb1xkzgMjOuQpmqgChTcdgv6+PF/7RP7c/wB2KvzCgzEop3M20qSY0QcWdzFUBO5SDuNjkaA7yfh1po8gpJGRPIkyMLK0u2uR5BC3Y+/vq3lfECKHPeQGNbdQhO2tx5J8D0NV0DR/cZboXU8yNcEbS0TY8CNGiBHifY5djF2wrR3SkBlKFOAL9VWDMygkQljsrlQLPNHErxzRuG7jV2QyeoLvWvQSOeSABs3+I40b1TLtABb0UBbdsncT6afg39iBZB01w+oRy7tjBtppvIINBqIPg0Qf56+dLnZTmNX3IrzZatMYAGUq5+W3fpHatEyC1G5lFnkhmvRsvKjzY4nG+J6BaKPtbCsILdyIpYjZxuWQPYYiM+CNAbjRo0aANGjRoA0aNGgDRo0aANGjRoA0aNQZswSNmLFa9wL/AB48aA8z8rtxs/FKLN34/lpIJIDJ69ykkCrcHczeng0eSpqvY88Eapnr6zRqGaRlkAR12gBSydyt+2iQK8f5hq3H1rH7m9Wm3ERq1Kaa2KIG44bfuWuOQwPgjQEUrYxh5SPYxd9k0fdFISN1buOT+TzQ8amhihOSkhTHaVT2lkGNTghSdqybuAUPHt5++p87GixkVyZQELAFaJpzZXx4v38j76jM2OHvdIWE2/x/EQU9x4pf+/QHcfVI/wDECJGs0bSOxT1NsCqCa+ql4om/AGlUXSoUQxdvFUGQXGMNdu9hasVHG4r/ABfuP2tK+NtCHulVjZVB90fgiwLHIAtiCOPzpfldcRXY9pnZcjYG7ygu8cJlANqFX9PgCxyTZAG7QDPqkEmThqqVIxY8gBAApIqma7Hj+R1YGFImW2QI2dZI6KgqGU+n7sFI9PsffSCbrva9CpMG7rwhBKoqQCaf6toUdyNAws/84gIAupMj4j2uQxk47rA90f8ANNDE9+mh/jBvJ8NyPJAZRfDzfKSpJtEkjGQAHgHyBf8AI3+DqaDGnbDLIanlCsT4NUoAs+DsH9SfHnSiLr8WQwieGSbZI5syD+GWTHtfAf1RFivsHWgbA1ocjqwZWUw5FH08IL54sG/AvzoBfidPlTIjl7BA7W1h3FLbueSS3JPHNniv21Dj9Em+TnhKU7OHX1CjynFg+fSfPHI581Zjx4W9BhyFF/Vvavfncz2RRJP2/etcYGbASsmKjyrZG4NJSsKBBUg/wtfPmwR9wBN1XDaTCp17bxqGA3Am0HPINci/92r+BhMYRvZldzvcrwbPt4PgUP8AZGk/UM4ytGzYcx2MQLVuCVDWQKtCwCeCb8gLbavL8S/qKjwyJuL8kVwnvyB59v3H5oCLp/Uu4/oGQ8ZkaLduFAgctQohOKDXd+3I0o+H+qyNBgF5ZiZJJAxsEPy9BieaAHFf+FM8BIod5jyHEbMZdhTgFvztvZfNcHjzybr4fSYYlx4xM1Y7sy2nkmiQeOf8T2+/40BFF1mKWVQsuRUruq1MLsGwdt2qGiF/fmvOo8DqKOIW3ZoWeRowxmHDWaFDmuKH20y6RBHCAsU79tn3JHs8FrIF7b2eWrg8cmr0txo8NcaJo8xZYsfIWniqW5HZQqnt35aQCgP4h486Ac9J+ITIcgyBI0ilaMG/8oF39ze42K4/a9M06jGxADqSTQF+4v8A8D/TWMfquMjukM5bvzu7fp7+0wWd2O0ruYH5aRABzYPnXsWTi77XJSogHUjGHpLPNFakD67ikU8cBW9i1gbvRpH0XriySdoS/MWrP3QoVfSyoVFCjRPJBNEEGqrTzQBo0aNAGjRo0AaNGjQEWVkrGpZjQ/Yn9vAJ0g/vt6NyRGxyDFIR9uAFBo373pp1aWUGIRWN8m122btq7XN//GFH89JU6tPKxA37N0TArHZKM8iv7EFNqobF2CTZF0BL1HJUPBMp/S3hJBRVfHBo8gCyf6ffnl/MFvJczMwQfUV+pBvJBQKKJrkm/tq701ZJ1dclF28DYUIpgWumNBlrbVX4PJuhP1rHDdr9ESnfQu/SNrG7HgEqBzxyNAZvNynfAl3sWKT7RZs0KNX5PnydO1nb59497bOyTV8A2osfnVJIeOcUBGCsVCP5JINiuNorivz48dTuzVI2LuZRQtWLUE30eOfUdgu+b/bQFPH6vKcfHt2uWbazXRqxxftd+R4rT7pOM6tKshUrYZAW3MAb+okX5HBN+/OrP9zw7O3212E3t9r+4+x/bS/4c6osuOskeLkQhibSVAkgIO22DPfNccnjQCr4j688WUY5GeCEqCkixK4Z/wDW3K1gVW1fVwPvoyOts+RFCG2qYRJJJDGJGcsP4bRhsPBvabv20fF0q4+PlTzGWOBkDSrtRvUKjXZ6+HalUE2PHitS4Xw/3e3LGJ8SWC4VLbXEiLwG8kMrAmiaP44GgF/UOuZcWEZXHalSXYGMQBdSL3URwfb7aZ9VOdFBPN3kJUh0VYxQT+IGxfA58nwfvQ66/wBC7kSwu+RJvcu7hQTYFD22qK4CgC/JN2SwHUrTa0M72KNxVYNj7/b/AI+3sBUwM+TIeLtzME+XEklqhO5jSD6fNq+6v8oqrvWc6b8UvD00yKsYdpiihUCotqGJ2qAPY/1HkCtPfh7G+WjaKOPIJaSg7r4BoA+BQAtqqruzzruH4FiGM2MzuyFt6mhuVqqxxR448e50B1nZGTiLLK8izxLHa7lAfuEgAUiquzm/v4/fVDp/V8pmxmHdmSWu8DCFRA22ijBRYAJPJa9v517kZKCBGd8nqEcz/KjsoCEtmVnbbXCtHRkJNECvqN2Om4MkBWInLeKNvQu1ACAeLcHcVB5C8fsRxoB6mdCWWmQn+GvzX/iP66xvQPjmSbKGPN2oZd8obHkiZCUAYxlJdxVj6ebHqG5lFLzr4upMQS0Eq0Cf4TdeAKbyf6fnWaxfhuFXiZ0zJFgV1gjZV2RIy7So2qrEbRtAdmrivbQFDpXx1O+TgoxxZFyWmV+0rbFMe0r2pSdsoG6mYAjcCOD4z+J1kY+LnehXeTq7JGG3bQ4YSKxCEMdvb3AAiyANaTB+C4YzBtPUQcaR2hJCHYr1uXmOihIvm24+r211F8J47RZMJTJlSWZpHO4WJeSXUqg2k1VfTyOArE6AVdW7wizR8j3o42D47GOVVfvApkHsFgbHdksLtBtiassWXw5DFlwvJi9mS5aD3LE6r6prcby3cE8khDLwRIa4LaY4vTgytG8ueZAscnedh3E2l2WlEYj8hgfQd/ht4HHEHSMbbuSd90k3fkMi33SVaPa6KEXaA24AAUyqxs3YF7E6NLC7SrHjKxDEgPJtBYhnoVXqIBJAHNnkk266XkmSFJCY23ruDRklCp5UqSOQVo6yuL02FSsneoBpGCMC6hZHEi19PqjYEqedokdaII0w+Fugx45BWYyUiRLe5fpSMVW7YeIww9NruajROgNJo0aNAGjRo0AajyJwiM5ulBY19hzqTVHqeVt2JsDiVu3RNDkE88Higb/79AJcvHxAHbsnfX8RNblDTKPq44Bb7c171rNf2hIIsB/lUlRDMjZZQvZhUnubSDY5IB8end7A61kfVI3AZoFponYWw/g9DA2AAKJAYnwTda7i6uqk7YQGMixGjVllDA2VB9gPHsPOgPnH9owwI+kZT4LptlkhKhG/Q3XRWJfoDbAxdVF0fV7an+Oem4WKOm/LyKEyOpRzs5yC5dW2h37jOWK8IS90DRu9fQcLq7d6SN/O7dRbhVCoWANeogt4/fxob4iYx71iIB2FS17adttXt+oWDQsc+TWgPk2dBig/EUdxCOERvCm8bElKsGZVuu53Aqk1d0v41svh/NkyMbGb+8Ej348YLd5WfudlAQUPlhIxkNm7VQdyuQun691JMYB5ch03WFRRuJ+4Ar2v6uPbnnS7F6pA2Ssc6ukzFSBPBGC/+UblB/iUEWb3IB541W8kE6bKnmhF6W9ySLG3uGGdE5JEm0AEvEKLqRvJKHcTfsWXyBtPzfFwWOB0xTFLuTqu9x23DLEZHYseNyrW03+x9tbrp2dCclIUdhKQYz/oix0oXcyncAQDtBqj4X211k9TjjnELuTIzIgHyYXkkLYLUCh5AIv8XXPOdCrs5z8dXqXd5mJ+JOjFcLrMGPA4X5iF8aNImq7jEhiAX7BgdvtftpzndFj+am7+OWxf7vrFVYiY1Y2ZQiKKWctRFAN9ta7qubHCYoXd5JCoCxRJy3DC9thVHvya9J+3HWF1MSCUbslZIQC6Mnro3VBSVa69r/4alzI3VkubDVpvcwcXQJJpukx50czFsSWLJPrB9QGxZJF5BI49R83qHrfw+Gn66DjuyfLxfLXGzAusYHo4IZhIfIs2W+51q+mfF0mTkzL+ssfAjEce5l5rc3HF+eeB45o3dzZ48UpD38h5GA2xxjc5PPJs1Z/1j7fjiEc0JR1XsVw4nHOOtPb3/wBMp0LFeLLxZhDOZJOk/wCkEB1aWYBSFdzx3iQwBY2OPsNQfCmMGysb/RpI45sKaKVGx5ApcsDsmd1qV/qt2oGzwN3O0wuqI8xhaSWGUkkRyKVu2L8FXKng1wbIB/Oo+rdcjgfsyTziQ0N2xgBZ+uy6qR9yOOD+2pc2FXZN58aWpy2PnfTOmFei9OT5eZchM9GnHy7h6EkhtzssgIE5NgUg9hq71/pk7xdV3RTPnnLQ4cio28RFk7XalC0FVC4baRttt1E87DK+KIRKqNLMATYkMTBD61YEW/gba3BdvN6M74oiiZQZ5yrcCRY2Kcb7IJf1fUvKhvoHsdR5+P8A9EficSv5kZvr3Re7P1juQs5bBTt/psVaYI30cbWcPtqrIJ48nWl6XkuMDphkeVG2xJLuZla9oDh7o3Y5J586c5kMQi7z5EqxVusP6SGoihRuz4A59Vc3pJJ1uCo5JGzViMm6OV1BWwKr3ejRP0i+dSlkhHqyUs0IfUyaXLZY2qWTYMkCNi5sr/F6ifUo+5sat5H6cux5ZO12GZGaQi2Jv6gRZAPA9hWoev8AXDA29slgj+qIJj7lojgb9wVj5NE+CPwdQYfxHuyVhXMLlyDxANo4B2lt3mh/CODd0dHlgnV7nHnxp6XJWTRZ0hMQyGZFaAkcldz2QLIqzso19z99cdNytgwSXKoRIr+ohb52gi6uzx/+NUYv7Qqxn+Z3xMBkuJVRSjLBMYiqjubu5tKeQBbcHUmV8XOpC3kl6mJAgj9QhEZcg94KQRIrKQxFWpIII1YXFrH6g2yEvI3b7ziRixsD+AM17gp/P251ZlVFyMQ9x2T9QB3c8/bni/NA/wAQrzqrg/GgaUBWmnUhPphVQDJEZ03HfvUbNttt2gyqL87VGD/aNOmO08yrJ/oMeWI1jCcudtdzvNa7gT/hghSPqI5A+kaNJsD4pilypMUK6yxC2DFBxUbWF37yp7lbgu20cX9NudAGjRo0AawXWvjchJrhCTQSJ21ctyrzLAsqkKEdSrhvSTtJKn87xyaNcn21ic7quGgmjkXpw52zo7KPqYtTDnkuS1f5mPvyQKud1BlkzAEiSHDGxi81A9yOOUAXC3DM5Bsk+KDGgPcXrRaWCIRLu+dbHkZi1sY4TKrgcbWIocixRHvYv5udixblkTp6LPHvk3MgEiAUCR4ZQooE2KqtQtmYqKpEfTgBsySfTQBG0SkgekFOBIfYnQC5fiV54ly48eRUl2ujB1IVmlEPrDRl9wRg5CWPSU9gxmXq7QiMTY7CKdp40VmA9cZLRBV7SMve7ZZOR7DkkHTHq+BiGJo5vlccTETelVIlCMJXLrXqj4Bcg/xH1DyYcXEw8ZY6mgEFtlrGCvaNbCJIx6jHElbvSatiSedALPi1z/eeN3KAHZsXaj1ndRPkWDz+Na/qWIjSpNJjqXjIVHaQDkml96J3EUCDRPHOl/xPDg5KIZp0RhH3VdHBqM16j5BiPHqPH2I0YeFjwzKs2Y8zxMoVJJAVRn9MdgfxtdLuNm+PbWSOOUZytWmYI4ZxyTuKabv39uwSRn/0/wD7Z/7E6PjL/lbG/wDc/wDaNrRdY+CI55++JJYpOCShHkCgRYsGgBx9v30tyPh7CkYTjONxsqtIZ0b1j1LuLAgNRFLwKqhzqmWDJUo1/lZnlw2XTKKXWV9ewj+LOhSy5XfxHuaJVDJe118lSpPpIIJBH4I5sjUvwT8RtPkSJOgE4Si4BUkIa2svgMGc8gD3HsNMsnAj70cq5pjmeMKDujIlUWb2EUb5Nrx9q1B8NNhJuyUyUladyvdd1G47gCqigKLbaoc2lcFdWLFJZNS2337v7Llgms2uOyvfu/sS/wBmv/8Aayf2/wDrbUfTCT1x9/nfJX8kIX/5NP4vgmKPIaaOeWLcTaqwHk2RdXV/z+x1P1z4egaRcrutBIhH6ikc+w3AggmuPyODeoRwTUIqvpd/cqjw2RY4xr6ZX91Zmf7QyRn45T69qV+4c7f9966/tEQHOxgRYIUEfcF+dO4umYoyDkzZHelSq3lQqf5SFUDgXwfFm/POjr/w7DNOJJcmRWUAqBspBfp/g4Bb3Y8nSeCclLbq16DJw2SSm6+prbwX8ir+1gcY5/8Aaf8A0asf2hRgYGOAAAJEAA9hsfVz4h6Nj5JUT5TjtDYQNg5NWW9HlqH4HtV6l6x0WKeIQy5UlQepvoBs2FLejigSBVfmzzrs8U5PI0utUSycPklLK0vqqvIzfxMx/urBH8J23++xq/79NIvhybMwcdDPEsYRGUCE7hS1RbuUSLIJoX+PGnMXQITjjEklMqlQyBiodVFUV2gGgfc35o8caox/BqQJtbMyFgJ5QyBFPuRdCgebqr51zkS1W1aarrQ+GlquUbTSXWun7Cb40xBF0/ERZBKFYAOPDDa1EUTxX51p+g4EK4uNM0cYdIEO/YNwGwXzV+5/qfvrzrXwpHlLGpkdIkA2JGF2igQCPST4NVdanxMDZjPCsxlCqYxuK+iloKSoHgUeedWwxNZW2tqXoW48DjmcmtqXoLx0DpzI6bNyuHjKlpCayD3H2AmxvI3Wv+XgitdSdMwmKbu4+yGSpGmlJEclK9uXsltgHJJBXijruPFUbHqR2URnuI0ZQFQyVyw4AYk/9IUfYRRYsTLW2cIU7Za0o8tJZIJo7vcem2HtrWbzrH6Vgwncm9Kj2ELJKLWJe2N67vUyIQNzAsAFN8AirkfDmAFaIQsyiGPEIMsm3tM1qoJYixusHzyADqxKQwJaKcAIyEjtD/EA3WLADCh+PHm6HsQDh6jygPQx9KEExlQu0i9xYAHj2BvadASypjROZ4wZJYlZRukc0rsivRYkcsgsj3B8FmvRays2KDZ7eYd4N+lCQC28cnyQRXk8V9taXFn3qG2snnhhR4JHsT5q/wBiNAS6NGjQBr5W0bPnfEEccTSvLFHGiivqaAKASSAoJPk/5T+NfS+o5RjjLKu4iuP3IH9B5/lrKZXQCvzUsWO6T5MUgZhksWLBSI+DJtuyACK2eBQ0Ash+F50yOkh4TImNC6TkUyKXRlA5ILAMa4HjRm/DU8UvWNsBkXNx0SDZt22I5I9rWRsrcvnjao59hoBmZnopCK+sUpFiSMCjd7TEXbnmwLo8HiXJ6gWpRGthR6lBpm76sRTAlIz2X+5BcWSfSBn+l/DWTh5eJM0DTxjAGLIIip7bA7qpitp7Aj7tYHFyZXw9ImeJflJPlpcP5cpA0YaLm+2RuUbK/wAhI3E80LLjruesWMs2UJ1klAHaWSq5LhTtO0FRwWF34sg66hkYSQxTQOglUqjrP3KIDPTEoCDRPIu+PO0EVvJFPT2lTzQUtLe/89DO9c+DZVXdhx5ME0eMscYDpJHIpLXFIHJW1vy3o9Q+raKtdR+HckZhnx1mSR54e8h2tjSouwmQBjalaqvqtbQAmywyc+M5PyuPE80i/UTJsQUFuztYmtovjyzeb110TqUWTJJiyRyRSRl/pmJB9R3Uy7Te5ifHIrzQ1znQurIriMblpvw8xl1fq0M8E0O6VRJGULqhtd4K2v5F3/8Ao6ywMUK4bvJCr4jBBthdRNsieEk0CwADgj0kLyBe7jsdZnHUo4ljZRGSOz3rDExk2WPHAqh7V9ydXfj7LjCQnJxpGNWpWUKASAWQkWT4HO39vfVMuI+STj2d9lE+LTxzlD/F1unXZ3C/pXwlHjnFZMxVMIQO6khZEDSzmMxm4zHTkq3DRgA2eKhwfhftw4sAyAJMW41yIwyja0o3I0dkPu27GjYEAi7FEa0XVeo4uHjxyNCGMgBSPg16ApAJHCBDtPH8XjnU8GRtnihmw0j7tlXRw67hch3elSGsbr5sm/udXc2N03vt6mjnwvS3vt69P18S31nq2PA4VkaSVlLbEXc5UWxPJArgnk80avVRZYs7CdcShZAIewVIIbnz7eKsf01l8jNl/vkN2/1AQoj3jx2/G7xyCW/nrSZXxBFhduCLGqeWm7Me1VBY0Leqs1VgHgc0K1nhxDbbbpJ109/oZMfFNylKTqKbXR+Xn4HOTIshyGWSKpkVF9R4IUNZ9P07WDbvFV99cSRpvdmaJkkRQwMjKFKCieBTR8Xu4F+486pdPyI4MxMeWF4nNbHXIMl2uyiSqt6goUk2Syg+fUbfWcjHxpYYI43lmHESBqCK5raWN0pr7EgKDYAGtHOhTd+Bq+Ix03fTbzOsuESfMIrxbsgr2xuPIjKBj9PgFlFixbAXphm9HlZpyojqaNV5YjaQK/ym/wB+NI8R4PnPl5sdo5hIJkKyblZwFYNu2qQSEomvV6gxNkGKH4jyZOp7e2f01ZRCJABdCyW8E3+PFfnUHxEFVd9EJcXjVVvbrp2l/wCJIcdGiOTO8TFFUqm71BRIptkpgty7gbUhkRh9J0PiY6StG87IVKtukYbXLhmBQlzTbImLUAKF15Oqf9oGZCGjORiyO207SJQqkcFlJFmgSPYfjV/4q+Ug2zzK7Oa2Ip87VZfHjaFkNk+5UjkDRZvmlqapV7f4OR4hKc9TVRrv9f2o8PT4LQjMABAVVBUKbZloC7p3dVKkkFlUCiTdGJUnxzPju0gmEUjwUu5F2q9bQSQxV0LLZ42EfduMmRMYw5E2EY1Z5GDJP3CrTFZXBRlA9TIG4PBU1Vm7WZj4uFjCWKF5YpIFg3K4H6dKqBjYY8cAkEr6vG43PnQ336FnxGOm76ddmMOqGNkMkUDNukjLEq4HF0dlgsFFcVR3e9HVKaNjHmAJKxdkZLiNtyOaC+f9+qOT1ZJMbvrhyyLz3CXCqpp4zRC7mreeQtC+CKoT5PWfmYITCwRHEsEkDLuLsVugFF2BZ4BUq5sKdrKjmhJ0mIcRjnLTF79fIYZuAE+WkjRggbdJtQlg1ABitXx6ua9z99dr0qerxZWjQs7N3FAJLKQNqmOwoYg81yngg8ocjrORDsPzKiFSk3PJGOTig7wIvTYGQAzMoAYccbku9C6nMs8SZGX3KEcMlAbTkBJO6hYRBeSY2UAg+ijtsh7S8uDByTKZBloE5KgncQCMXg2o4/Rm54/xgasae9JjkCt3JBJbHaRX02a8KKNUCOeR50j6H1qNo5fmFhBGU+OgSI+srQFL6mLeSfsL9hrQ9NzI5Yw8JBQkjgEUQSCCpAIIN2CAdAWtGjRoDO/2iYjS9Ly0RGkdoWCqqlmJ9qA5Jv7aRZGZmNMVbutj9+VVn+XUybOyrqAvb27e9ah9nOxV5LWdvmxsyUho7l964DAtz+VsaXTYT0VaaRvTR/TJB4YEmuPfwK8C9AYpcvPG1yksbKuFI0aY4Kl5HK5K32yxCoQxAa1ocgcakly8uTKWUrMs0cefGpbGYxxnfEIKpLcMib/LXzX+XW0x+nsSWEri/uhBq5GA9R5A3gD7bfzpZldNjkaWEyZTsf8AFEfCklFFN7fQwNNYNVzVaAVzwtm40EWV3IchpZhGzAMtozCrCx3G68o20EgKSSfqX9OycrAy4ceYiRGZQoJ3KAx2BkJG5StkbePfjkHWqyelJJFtnjyJShMoa6YMBwEpy3twOeT+2o8bBiSbumDKkkUBQ8hZ6H+rZ9rPNff7nWPJglKeqO3j4Hn5eGlPJrjs9t77PFCyHq5yOpSQxCPHrcryqimZ9hogMQRRI+x4W/2o/CSBerzAEmu6LJsmmHk+506z+iY88plfFyN/pJ27lBJ49iBY9yNcr0DGWUyLi5CMvICFlH0n6QpH7H7kn+cORk1JutnfX8Ffw2ZzUnTqV9ez9NhQD/6f/wBv/wCzq5/av/hQ/wDTb/q6ZdV6HDkOJnxpd/uVZlY7QpFgck81Y59NX4GpJvh7HnVe/FJEEBCo8xoeSSArkX7k+T9zo8E9E4bbuzsuFycvJBV8ztb/AIKXXekxZUWHCzGOZoiYmq1NLHuUiweQQRX+U/sU/SMzKw82HGnPcUkBQTvoNahkYjcK5BH23ceDrQYkGDlRois7CIgxsXcMhaioDsb5ABAvxRHji7D0zEhlErSBpdpAeWYsQFB3VuahQuz7WfudSlgk5KS2e3adnws5TU1s9t0+zxXaZXJ/5eH/AE1/7IaY/FfXSubDBGkSyHaBO6BmTeSvp/bzyebrjzq1L0npu4ztOu4KsplOWbCnhX39zhSKAa6qq1P1Lp2BlrveSJ+0ey0izDhrA2Owb6rI4bm2/OuLDkUZJVu7OfDZlCaVW5X1/G33Mt1zG7fVsdTI8h3wks5F2X/AAA/AAH9dd5soi64Gk4UuvJ8U0YRT+18X+D9tMendP6bkwxzkCEb3jUmei5jdkJ3bvUbWw13RH4026nh9PyP0pZIWaEFf8f8AUULt3Bju3cb1vdf1AnyNQfDT3e3W0QfB5N2q+pNb93fsTSxSpJEXmxhK/oBGMSzV62APdsDaG5PAJs3wNZboprrclnkmQfaztB/7idaLo8OBjzKkToZniLAmQue2hANMSQos+BV7W87TUWZ07ps8nzDSxEllXcmRtBYgFRat9RUgiuSCDq/JjnPS9rTv3/Rpy4smTS6Vp37dfsJf7WvOP/0Zf/t6g/tQQ78dj9PbYfzBBP8AuI0+6vgdOkhE7ukke0iKsk7G2qSVj9e26Qk1/lJPvrvBycfLxIlME8sbokg3W7L3FEg/ULWCA4F3wPxqrJw85uf+1ehRl4SeR5Oi1VXl3nn9pEq/Je3qkTb/ALz/ANUHSbMjZehRhruwR+xkJX/5SNNT0TGITfBmSLHQRHLsq+PC7vAB8EeBX41eyY8fNG2VJlSPzuYxoDxwQGA3D7Hx+L5lPDOblLvVFmTh8k5Tm6txpfnYVdL/AOQm/wDZTf8AWk0p+F+jfMYTAhCFnY2zmMqdkW1ldQSCD7VRvnwNOZMWERtjwb5YdvcqJncUxddtiXkbka18E+3BI6wOkxxI8Yx8kLJ6GCs4X1bATzIeRY/UHIANHg12GGcZQb7FQx8PkjOEnXyqvexZwPhzIglEiyxyl4UilMga9yCg487gfdSQT/m1Bl/C2S828yRuEy1nTcWBCDjt0FKrX+YXu8nxr3rcaYscjYrXkBSdoO+QKzp3H7fJbYDxYIW6qjt0ZfU5FdQMlzCyzMJhGv1AL203FChrcSOLYrRvaw1sPQIV+DJgNwaLeMt8lVJbaQ4pkJABBHs4B/bWo6VgiKPbtjQklisYpbP5PJP3Y1f2HjWYwOtZRmxxLYEqRhkVQrxuUZmZkZCdhseoMNpSq8gtPgbId8KJpGZpOd+76g1mwRQI/Y/fQD/Ro0aA8Ycc+NfPej9MeTESSMrF/o8sbSFwN5ZvQCQbpeeTVWK19DI1jcjrU394TY5ZYFjELQIYw3zQazLX8VqaW1PorcwYGtAQnBQ9uqA7waRGljAACMjBQpAAbg1/FRJ/PmRhL3JihiEfeheu4oDxxhQ6Xdcld1E0a596Rt8V5Ix3kGxn+Qad/wBBf0MkMgWLx72y9t7f0edWZ+vTpNNckbJFlYqpcSeuOZU7tsByqBmIIojYdxbmgGOV08RyQrkbRG007dsn6Y5FYKgo+1FyqngBqutQgRGUt+nQzGkJsf4RTaR+xYWV8EKfNHUWJ8U5Dyj1rNtycuGSIQhikUXcMbkLTbtyKPIDb6Asg6WYXxjN2n2vHz8nIhMSAkZDt8xagUAtFiLYobt2rQDiLpzy4wSMKwjSZb3j0Fm3x+W2gbeLA3LVAqLu1kdPZpJJKTc0kDx/qJuGwDuUd3BNEcHm9L1+J8mJZJGbfFB1A40gWJd7wuFWJqC8ssrhLUCwDxY0367PkY8eIO4pld1SU9tdrE0TxVhbsUDde986Aim6czR5ChkEzGQrP3gAyOQwU0bvaAvIpR9J13k9FhiX5mfvIoP0EI6gkxsrbUTatPGCCD5Nn1VUedl5EMkWNJIrmV2YvHCu4R8UqrtIs03JBqx586i6vk5BwstJlbYrJ2pGUKzKZBwQABYAHsPOgJovhnFOOEM0pSWBV5AvttCsPNJQZkS79muuONX8To0AakkbcWnf6RyZ2LsD6QeG8e4AonVZMt0iwVWVYleFN21d07Uq0EUow235NccmxqovWZ5cDKLSMGikKBgFDFeBTUKB5PK0fHP3AW9U+EexiMs+TEqyYMXTwwRj9BkIehZNqSa4qvOm3UvhdhOckSIC2XFkom0sDsh7BTjmytuGA4PsdVers8XSIGD7rEZCvHGyqCgoAFK9NcE2eTZPFN8zOfIzvlA2yNIxIxCKzMeCPrVlAG4HxfB0Bnk+HI1275kkAXJWRCkgVkyJGmJ9JulKOpUmnC+Rxq6/SIWGWrlD8zMHUFXUqI9ke0OvqDE4xZWB9J22Dxu4HUmbGzFYRd3GkI39pPWCzIdyldtmmugPP735M7oMGVuy4yNqyKYEAO/km9u7ce45NGrYmgCRoDrB+EpXLVkb3TFmw2aaEMbmKTozK3Em1WVW3gbzZPkjVduh/wCkNE8yh/mMfMa0egIFjUjc3kMU4b+G6rjVzq3W3gyZ0LHFBAMLLEvbcgAXIdjMRwFtfpAr2GrOUjP1cBHC3j/VQbjnxfF+OSCPxoBe3w72P1vmIgFGXuBRiNuS4ksAc7kK7ar1f6up+mfE7YkGPBHC2THFjxIJIyQz1DO3CFOCTjqm0t5mUfa5cTqssmFmCRldoGZQxjX1AexWttcH299c5PV548XBaKQIZCqMO2u0/wCyAKHtS1x4rQFvI+NpVBIxC+2Iy+iUHeB3eI6HrcGNdyjle6PtRr5vxC7RSwyJ3FlGQA4oqoVXZRQWypUcORXizZXdcg6rND1H5eWXuxyR71JVVKfUfKgceg+fx+ba5+XFMksPdVNyEb7FUwcGrNWAjX9q0B82+EfiyfC6f0r9OJoMic45FnuAvI9MD9IA9Xpo3S8izTnqP9pE5fMONCkiYcgi7ZSR5Z23bZNpTiMIb8q+6r9I10/wVjiHDxPmJduHMJ43pOWuZxvPjapRwaA9v30wi+Fo4snImx85scZPqmjXtkbhuJdNynY1h2N7ud1jgUAiwsy/iKWZE2lulCQK6lTZeM0w8g+xB5FaMf8AtTyfkcTPkhgEE0xikVS29RucBwfAoIbWjZrkbvToJPh2JcyXOE5aQ4zQdvhhsBv8uX3LyST78ayHwP8ADaydJwkzWljjgnMnYMRQ790m0SM3/NkEtVD6qs8DQH0MZgDANPIWFg1E22xweQtHnjTPAmDxqwJa/cqVPBo8EA+fxpHidZLvtEzG6oiK/wCJkNgeAGXz+b8A60ajj76A90aNGgDVTM6f3DfckQ1Xpah+5Hv51b0aAQskYyBjGXK3lDKD3DVAgeb82aqte9vtSf8Arr7T/m3K3APi+a8fvpF8XRytlh4BurH2tztD+tWaPePpLKCL/lwSNc5WA80znbkRxSRR/LmNPVEVssoN7Y3LeWPpYcXWgLrZMWMexGmUnc3ZLEEmmdl3g83uJlLBVuyjUOOaJ60zBiTmECLcFIG4se8GUlbUn9IfTajdYNFSGGH0plzpYauAsuUCea4ZO3+Bv9YA4ABH8WrGWztk5CdyRVWHcArEUaB4+2gK79WibtB1yJTDIOQ9BjuCBmUEB1DeoWD9IYC9eZcy57RemeMIonFBDzYoEWST7EAUCrAm6vrGy5Kw3MjkyMVYE+ki6HHi69/OuMrqL3vSSQ1khLLbRX+URg7StfxGidAXOq4C5JiJ+ZjliI2yLHXJryCCCt0fxyPuNVcmJJ8eRWkypd8gjdhECw2eoAIq7VUHyas+LPGrkMbyZk6d2VVQxsAG48BiOfY2eB/vrSzpmZtco5ZInyJLZTVtS0pPkL+3nj2B0BzPhRhsdg2ZHLCOyjCDlgA3sVKml3cjz9ja6Z4vwmixzxGWQrPbFTt3KT/FwLsf0/Gq8k80r5IWQRtEw2lpCoRR7lQpDBgOS331ZwY7zptxaxGvh29wLrnxbGh7XoCtB8Px5WGkQyJXiU8HYoPp4AHpBofmz+dTZWIgmGQrTLLGpjZhFuRwLHIr2I8qR4F8aox5shw4G7jhmn2lg3NG/wCXtq5JkyJJloshpUDKXa9pIBNE+PPjx40BEnRI+zJCPmbnbfJIY/UTd/YAC/sPv99Wm+F1lixh3JFEFFLQBuK27gR7AAVrzood5Ube/bEQLBpdxMnuaDE1R8GhftrzqXU5A+V6ynZVDGOOb8k2PVZ9P/50AdV6RE2+GTIKpK4coQtg+fS1encVJo3fqr31DJHBHkJkrI7WVxwqqNqgi1u6IHj1fka8yWLPlFiVPywJW/B2tx/K/wDfriLMkAhjV1QNjB1ZmCjfQHnab2gfT/X20An6b1HGaCULJNtyQsknEZK9yPvH6SedrAbeTbLV3epOthRjYSI7UstgsBuVQSu4gWKBF3rRYssr5AQy1UUbnaBRPG4C1vaf6+P21f8An5LoQNXjyPvX/AX/AD0BR/ude6ch9+Q0kewFaCBDXCgH+IEm7Pv412+OGNmGe6q93PAdfIb7SNz+fwKzfWuovWaZGljlCxmFdzDavFldpo8mmP8AI/bVrqOWySZSl5QWxA0QDP8AUAeUo8G6uvzfvoBqcJD/AOrzEG/4q89z2sV/jP8A1/C6M1sfe8Tb1kWEzEkEgLToTQ8n9RxQ/P2Gs9mdQYxRrvm3/IBgS7bS4q9oXkzWDbFvTXjzqaPM35Icvyem0XDUd97iNwIIf3rzoDR9PaIRLKj2ZFJQkbd3DMKU+4W/3As350ngkz5HjlMe5e2doVlA9fyZtkZ63qRkbTRIUAeTzUxpLk6Y8jMQY5FZix+rbwCb4Yn+Z1f6XBIMmTGZpSscvfDF2NxkEKl7r4f78Ha2gLfRjlmYd6FEi2k8BLDBMfb4kJ+tsgePCr48totGjQBo0aNAGjRo0At6pjkBpO+0MaqS1KtCgSWsqW8fn+Efm883XgtAZWRvZlVUOOGb1o0y+kC/UiPVVW3bQK1rX5EQZGUgMGBBB8G+KP4OkOP8JohRhGtxurqTNKzAohiXktZAjJG02PUx5JJIEfTfiLDV5eyrWWLyEIeSZJIbJPgd2OQc0BtY8AgmvH8SYjsrDtnurCd3yx9S5JKxbjd+pl20fFc8a8wvhJFdmlkyJAzmQoO8F39zuI4G87GX6fRtDWxINgCNfg9VIEMKdteyE3ySgjsMrw3b3tTdIfyStggaA8j6mj9gbIkZy+xEh3j9Nn7hFxh/CrbAUGKjkst9YvWcdnVDGs7yzGEntINrLEcj1+L9FeL5J8Gxr2P4T2sQI0G70jdJIxMdiRgVM1WZWbdXFGPzVCbpXwtFEblSirpIhE0rPv7fy9m3JPopb8GzY9O4gcdL+IoHWKRRCjSLFuZYSV3TC0Xedh9VULUfUt1YBrt8S4nyskgMCoIosg7sYqGSRiqHbyWLFWULV2R9xphh/DEUfb2YpAjEewd9qHbDCOwWIYoGNEgnhfdFqh1f4XjjxXSLCMo7UMJjEzEtFHIDS7pABIis7q269wHJ0Byetbg8smMIjDEJgZIFYmP2ZCkjjiidpIYCrAsaqdQ+OIhiL1B41MTF0UmDdL6GdSD66FhGqzz71daqdE+FclGy4YHnOFJiOkYyBtPdfgBVIBAX1WwVQdy/URekeb0HNk6GuCuFOJY5ZGJbYFIYysNvrs8ygXVelufFgbbP65jw5KYTxRmVl3qq424G91baI8hCPHGwkkAXqCL4ox58fLlUdp4QVmHYAnj5I9Q3EFTtZeD/AAn3GlXXMzb8SYkm1yPlVJAQlxfzg+kAkkXyB+dcv0eZYes5UsZhWdGESNW4qu/1EAnbYI4PN7rHiwLuH8T4qyYcpikgSS1WRYz22Y0tOxoiiTyAw8ndSk6cZ/xVtyXgjR8mWJd8giiU9sekjcXkRdxu9isWrwD7Y7P6PL1LpXTsSKKUbWUySMu1FTZJHuDHhrD7gFs8UQNaLp+HNhdTzZXhlkiyFVo3jG/1D+BgPUpsmiRtoD1e2gLOV8bQDDGarGWFiQCkPrsHwQxUA2Ks0Dwbog6q539okaY2U6RySHGZEBeHtpuksI3LWV3VdAHkECmB1mIvgXKh6E2N2mbImmEvbWvQAsaUTe3xHfn3r21tPj3pcuX0l44Y2MhMRCHhvRIjNwfelJ/Pt50BY6X0o5AGSxkieUI5U1VhApK+piFbg1Y8XVkk2JPh2MAKZnBKqtbyN20k3W4GzuIJUj2+w1z8O4kj48Zc5UBCKpRig8BbrgkLdgXR/HjUWb02S8oFGk7yoIzwboVR9lo8+w0BZl6KjY8kEkrKHcs1OCQpa1W2XwOPb+eupqWZIiZSChbcJa+kV9IAXnzxQvVOXpTl5NyFz8t2w1Xueq4/P513g4zh8clGqOEo/F0a8f7v+GgJcKSdgCH7aED/ABGDPe9t/t/lAr25/p32Mig/fjoWSb9PgqOaqhfPsTRoVyvwOlOI8NXiNxu5ewDQJJH7+R41yOlyhTSOAuUZdoq9hqioPpsfY6AcwRZBKnuxsu4k0PK7hQFDztsXfnVnA6aIi53O7OeWcgmrYhQQB6VLGh+Trjo+II1ag43OW9ZF2avheAL9v/1q/oA0aNGgDRo0aANGjRoA1BnY3cjZL27gRf8A5/4an0aAzWf01AkhWSIHtuhU8WTv92c0QzGj7AsPfj1saBX9c8aENZQnZtLbGG31ij6bvkEk/tp3LgRmyY0JPk7RZ/nrD4vRs9kxe8ZNxhJmJWJjHOvZ20AyjaVV/dl5NjlaAeJjwUoXJx9yxshICm9wSiRv80n8wfbXkeLDzWTESNpIABICy9wcb7q2Cf0/bSh+ndQDkVcXfssFUP22E/p2bx/huYvUrLuUL6eHDetiZ6MwCSt6GTf+kN57CbW2qQFucN6aNG/VtIAAaYmLDJwswbbRIZPIUSDc1nye5Zf3pfvrjqmSmHiSZQeSWPtKC0AQtVKgkUvJtPgeD/I+dQYEGT3qd5mUQxMdjRbkl3O0qSD/ACspUDg8BtpVuTl8rEyIekTwybu3H0+BCpdGCTqWEi+kkj0mP8e/30BrsMHIhSSOXK25EKSj6QwWUWLqwCF4JB/b3OrUcMwP1ZBANfmhR9hVEgjx/EfsAMFBmTYg6A8U8xGTFDFJAzkxlCIBax+BsVz6qvhbPm5OndcyDj9eJyJi2M8ohJkNxhDMFr7fQL+9c6A1GZ8NdzOXNvKWZCEWtm0INwqjEeCHayST6zRFLU3xZ1zHYQ4eQ88LZrmJe0oYmioYEsrAKSwUmrF36aJGRyuoZzYPS5kM+TCuP3MuOKdknktQFbep7pANmlJsgA8Gx1k/EzSt0R8fIyDFNKyvuamfZJGtPRO4i2UkGm88g6A2WRjt07CRIpZJAJoI17gQlUeSKNlG1FBpWZgWs35JArVXLzeqCJdkIMmwk326DdmQqP8AE8/MBAaJFMea5Gbjknnz+tQtl5SRwRIYwkpXYShcEEcimvwRYNNuAFL4PjLKlwujo0rj5uaRJpFbY7rHKIlTuDlS4YW4IaxweToDc5cec5KsGpciIoybBcX6LOx/UvcCZVKkEEKtA/xV0z+rFVuBVbsgtZTb3axiQCHYgEtkLupq2qdrV60fU8XqcMOTDHMDvmjONGcndk9s9xpIxKxDWVjJUli1JJTWBVJPiHInw5YsI5MeSuQgkxZ5yZgpRmeOGZ27h3GJmtirgLLVekaA+i9Fly2MhyFVOSEUURVnadwN8rVgjhgaNVrD/DnUyqRyMrTZGXkSY4JncJtEjuzMv0/pgbVIG7btW1GmfwH8WxvDIrfNxv3xF2Zy0skTFBaiRyXZbV29YDA7htFAatxfD2EsCKJ5QsUzTRybhujkFlzeyiPU1q4I8iuOAKh+LVFxHHbv/OjD2949vnnubvOzZztom+PHq0Z2Q3zOPDPiiN8tpot4nDbRFbKygJyHBBokEWQQdWm+GsB4nXvOXE65Jm7v6ombhHHG3nwqBdnilvVrI6TjSnHY5MpmhcskoYdwniN9w2bACQEI2qAeBWgM2/xJCsPelxxGDmPjSOJGZI6XaHLLGG5ZVCgAUWux41penx7445Eg3K67v0sgFDu2m1YFdyjwDQJA8eNV8PoCRoVjXOj3u0h/w2IMnDqd4YMpoE3fgH760PQcBIMeOKJHjRBtVXNtwTyTZsnzd++gOem4Cqd/baNuRRfdfjnyefP9Tpjo0aANGjRoA0aNGgDRo0aANGjRoA0aNGgMZl4vUDO+3vCI5ElU8f8Ag/LjZVtYJyRx7geaXUEMPViEJNSHaSWKdtR8sQysqnlvm6a1B4Io7bGtw62CPuNJcrpXbXgyuTS+kWRwLNbttWu7kH1MfudAZaHDz0csEmjMrw9zdJE0jgQMrkVMB6JtrEBl4HAI9Jc9K+H2KZ6Zce9J5Fa2K1KFhgQkhG4t42teP6amkiLA/p5B8ijGPfcL5f23fzrWWUmZ8lZMlMbKGRcRdC0wXjYsah1JQj+Bbv3uwdATdNRIexOmCzOkdRoZJnMIaBp9saybhH61EHAX6lHFBTYyuh4rzPI+IrNlACUrJKEdSSAdobYHBF2u5gxu1JBMGfmY8WWX7m7CeZUlIcbEmUFgAbvt8gsBQvcpJAKa5zmiM/Vd70qxI0Q7hAvZuBUXRO4iv+l/raAmTBiWKBRizJsAjQLkTKyrJNHFKokSUkxKpEgG4rSA+mvSN8N48rYqnDCCKxD255oljAlUMV2MAspsy2AWbatmhuWu2TJ3MRcyRY42xODkXs7lnlrZf1Am3ljYP5OupoQJumwyZLTBlnVpNzRl152fx3VHaGv1DkcHQDmXouJFlzqMbL7mTHc0qyy7HDME2ljLwwviq2rYBA414vwzgfK/LfKydgHuqjO5KMb5RjJujN3YUjljfLG6WVcHUWhx2O5OnkRqXs9wWF4J5alX+WoPhTtyHGcZUYkVZBPFRMsnB3GYl7pSOHYULAHkaAeHo+J2jD2J9vcD7jK/d3qwRW73d7oI9ju4Wx441x/cuGYyny83MizF+4/d7hOxW73d7u4A1YbhTXg1rIYmSo6diTd09z5wDeZTYHqsctwKAJH8z506lnhky82PNmaJrj7BD7XC812PfcxoEJyxNcnQDjD6BGdoxgYtkwyC0m6RpGPcRt7M+8mqIJY8bfateZPSSY850WT9RZFSMrR3su1yB7h2VSD+58HWezW7k+ZHPkpjTd1eyzgmQJfoEI3qbYAAqnLFvc61BXJCvWQt0QhI8EtI1n9Mn6Cg28gbToCCb4dLxiV3IfbDtAiY7TGb9SXuNkm/FCv315P0lSyMN0TK17o8d1r17m8HkOODuvn1ceNMsfEyC+/uLtZgTXkqCSKBSh6aWvPJ9VgHTrQBo0aNAGjRo0AaNGjQBo0aNAGjRo0AaNGjQBo0aNAGjRo0AaW/KZF33Yrs0TDztuwPrHgcX7+aHjTLRoDOHqLxyBXmRgpAb9BgePtXFkeTwB6aHPK6CdIpsnKRjK0qb9hhK0Y0JQWzWLUc8c/jxraaiy8VZEaN7KupVgCQaIo8ggjj3B0BkejfHiPGnfDsSMdnYRqEjOT/AISn1kk+LIHAdCQOagh+KHKCVO92JpVSJ9se1jNLLGjWSW2WUJFWFKkDkqr+H4MxEKlYq2rEoG9yCILMO4FqYpZotZ8fYV4vwXiiIxBHEZcSBRNIAjK/cBjp/wBOn9VJtHj2A0Bl3+Lmk2QmRlfIMsSbhGlNEyY7024ciRmlpSzbFNAGhp5i/H2PIEZI5j3jGIvQv6vcLhaO6gQsbSFWKsFrizWr8XwfiqoURnaJO7Rkdhv392yCxsiQlufufudcj4MxRGsfbfYjh4x3pP02UkgxnfcdbiKShRrxxoCh8N5+XlY6ykxKd8iFStf4c0sZut3JjRRwfN6YnHy/O6EkMPb+GhYHp8k39vbV7pfSo8aPtxKVTczUWZuXYuxtiTyzE+ffVvQC/pcc3Jn2E8bQByPvzXuf91fnTDRo0AaNGjQBo0aNAGjRo0AaNGjQBo0aNAf/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solidFill>
                <a:prstClr val="black"/>
              </a:solidFill>
            </a:endParaRPr>
          </a:p>
        </p:txBody>
      </p:sp>
      <p:sp>
        <p:nvSpPr>
          <p:cNvPr id="7" name="Slide Number Placeholder 2">
            <a:extLst>
              <a:ext uri="{FF2B5EF4-FFF2-40B4-BE49-F238E27FC236}">
                <a16:creationId xmlns:a16="http://schemas.microsoft.com/office/drawing/2014/main" id="{34E6F63A-FCE4-4965-ABE2-3B67337C4FC2}"/>
              </a:ext>
            </a:extLst>
          </p:cNvPr>
          <p:cNvSpPr>
            <a:spLocks noGrp="1"/>
          </p:cNvSpPr>
          <p:nvPr>
            <p:ph type="sldNum" sz="quarter" idx="10"/>
          </p:nvPr>
        </p:nvSpPr>
        <p:spPr>
          <a:xfrm>
            <a:off x="4067175" y="6407150"/>
            <a:ext cx="2133600" cy="365125"/>
          </a:xfrm>
        </p:spPr>
        <p:txBody>
          <a:bodyPr/>
          <a:lstStyle/>
          <a:p>
            <a:fld id="{DC127C40-BA8C-430E-A6E3-A8822CAB994A}" type="slidenum">
              <a:rPr lang="en-NZ">
                <a:solidFill>
                  <a:prstClr val="white">
                    <a:lumMod val="50000"/>
                  </a:prstClr>
                </a:solidFill>
              </a:rPr>
              <a:pPr/>
              <a:t>33</a:t>
            </a:fld>
            <a:endParaRPr lang="en-NZ" dirty="0">
              <a:solidFill>
                <a:prstClr val="white">
                  <a:lumMod val="50000"/>
                </a:prstClr>
              </a:solidFill>
            </a:endParaRPr>
          </a:p>
        </p:txBody>
      </p:sp>
    </p:spTree>
    <p:extLst>
      <p:ext uri="{BB962C8B-B14F-4D97-AF65-F5344CB8AC3E}">
        <p14:creationId xmlns:p14="http://schemas.microsoft.com/office/powerpoint/2010/main" val="1708207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C127C40-BA8C-430E-A6E3-A8822CAB994A}" type="slidenum">
              <a:rPr lang="en-NZ">
                <a:solidFill>
                  <a:prstClr val="white">
                    <a:lumMod val="50000"/>
                  </a:prstClr>
                </a:solidFill>
              </a:rPr>
              <a:pPr/>
              <a:t>34</a:t>
            </a:fld>
            <a:endParaRPr lang="en-NZ" dirty="0">
              <a:solidFill>
                <a:prstClr val="white">
                  <a:lumMod val="50000"/>
                </a:prstClr>
              </a:solidFill>
            </a:endParaRPr>
          </a:p>
        </p:txBody>
      </p:sp>
      <p:sp>
        <p:nvSpPr>
          <p:cNvPr id="11" name="Title 1">
            <a:extLst>
              <a:ext uri="{FF2B5EF4-FFF2-40B4-BE49-F238E27FC236}">
                <a16:creationId xmlns:a16="http://schemas.microsoft.com/office/drawing/2014/main" id="{458C59C5-3E13-473E-A7AA-4D735E6E6478}"/>
              </a:ext>
            </a:extLst>
          </p:cNvPr>
          <p:cNvSpPr>
            <a:spLocks noGrp="1"/>
          </p:cNvSpPr>
          <p:nvPr>
            <p:ph type="title"/>
          </p:nvPr>
        </p:nvSpPr>
        <p:spPr>
          <a:xfrm>
            <a:off x="-47625" y="392828"/>
            <a:ext cx="8229600" cy="706437"/>
          </a:xfrm>
        </p:spPr>
        <p:txBody>
          <a:bodyPr>
            <a:noAutofit/>
          </a:bodyPr>
          <a:lstStyle/>
          <a:p>
            <a:r>
              <a:rPr lang="en-NZ" dirty="0"/>
              <a:t>Means of Contacting Council</a:t>
            </a:r>
            <a:br>
              <a:rPr lang="en-NZ" dirty="0"/>
            </a:br>
            <a:r>
              <a:rPr lang="en-NZ" dirty="0"/>
              <a:t>Currently Used &amp; Preferred – 2020 </a:t>
            </a:r>
            <a:br>
              <a:rPr lang="en-NZ" kern="0" dirty="0">
                <a:solidFill>
                  <a:srgbClr val="003366"/>
                </a:solidFill>
              </a:rPr>
            </a:br>
            <a:endParaRPr lang="en-NZ" dirty="0"/>
          </a:p>
        </p:txBody>
      </p:sp>
      <p:sp>
        <p:nvSpPr>
          <p:cNvPr id="16" name="Rectangle 15">
            <a:extLst>
              <a:ext uri="{FF2B5EF4-FFF2-40B4-BE49-F238E27FC236}">
                <a16:creationId xmlns:a16="http://schemas.microsoft.com/office/drawing/2014/main" id="{787F03BC-E295-4E55-A185-B3BD804B6BDE}"/>
              </a:ext>
            </a:extLst>
          </p:cNvPr>
          <p:cNvSpPr/>
          <p:nvPr/>
        </p:nvSpPr>
        <p:spPr>
          <a:xfrm>
            <a:off x="208529" y="1187460"/>
            <a:ext cx="8679158" cy="1000274"/>
          </a:xfrm>
          <a:prstGeom prst="rect">
            <a:avLst/>
          </a:prstGeom>
        </p:spPr>
        <p:txBody>
          <a:bodyPr wrap="square">
            <a:spAutoFit/>
          </a:bodyPr>
          <a:lstStyle/>
          <a:p>
            <a:pPr>
              <a:spcAft>
                <a:spcPts val="600"/>
              </a:spcAft>
            </a:pPr>
            <a:r>
              <a:rPr lang="en-NZ" sz="1800" b="1" dirty="0">
                <a:solidFill>
                  <a:srgbClr val="474747"/>
                </a:solidFill>
                <a:latin typeface="+mj-lt"/>
              </a:rPr>
              <a:t>Q: </a:t>
            </a:r>
            <a:r>
              <a:rPr lang="en-NZ" b="1" dirty="0">
                <a:solidFill>
                  <a:srgbClr val="474747"/>
                </a:solidFill>
                <a:latin typeface="+mj-lt"/>
              </a:rPr>
              <a:t>Thinking about contacting the Council, which of the following means of contact do you use?</a:t>
            </a:r>
          </a:p>
          <a:p>
            <a:pPr>
              <a:spcAft>
                <a:spcPts val="600"/>
              </a:spcAft>
            </a:pPr>
            <a:r>
              <a:rPr lang="en-NZ" sz="1800" b="1" dirty="0">
                <a:solidFill>
                  <a:srgbClr val="474747"/>
                </a:solidFill>
                <a:latin typeface="+mj-lt"/>
              </a:rPr>
              <a:t>Q: And which means of contact do you most want to use?</a:t>
            </a:r>
          </a:p>
        </p:txBody>
      </p:sp>
      <p:sp>
        <p:nvSpPr>
          <p:cNvPr id="7" name="TextBox 6">
            <a:extLst>
              <a:ext uri="{FF2B5EF4-FFF2-40B4-BE49-F238E27FC236}">
                <a16:creationId xmlns:a16="http://schemas.microsoft.com/office/drawing/2014/main" id="{92210E98-7E2E-4C71-BCB3-4ED8DB47FC21}"/>
              </a:ext>
            </a:extLst>
          </p:cNvPr>
          <p:cNvSpPr txBox="1"/>
          <p:nvPr/>
        </p:nvSpPr>
        <p:spPr>
          <a:xfrm>
            <a:off x="192863" y="6086371"/>
            <a:ext cx="7416824" cy="523220"/>
          </a:xfrm>
          <a:prstGeom prst="rect">
            <a:avLst/>
          </a:prstGeom>
          <a:noFill/>
        </p:spPr>
        <p:txBody>
          <a:bodyPr wrap="square" rtlCol="0">
            <a:spAutoFit/>
          </a:bodyPr>
          <a:lstStyle/>
          <a:p>
            <a:r>
              <a:rPr lang="en-NZ" sz="1400" b="1" dirty="0">
                <a:solidFill>
                  <a:schemeClr val="tx1">
                    <a:lumMod val="75000"/>
                    <a:lumOff val="25000"/>
                  </a:schemeClr>
                </a:solidFill>
              </a:rPr>
              <a:t>Total sample: 2020: 395</a:t>
            </a:r>
          </a:p>
          <a:p>
            <a:r>
              <a:rPr lang="en-NZ" sz="1400" b="1" dirty="0">
                <a:solidFill>
                  <a:schemeClr val="tx1">
                    <a:lumMod val="75000"/>
                    <a:lumOff val="25000"/>
                  </a:schemeClr>
                </a:solidFill>
              </a:rPr>
              <a:t>Note: These questions were not asked in 2018 </a:t>
            </a:r>
          </a:p>
        </p:txBody>
      </p:sp>
      <p:graphicFrame>
        <p:nvGraphicFramePr>
          <p:cNvPr id="12" name="Content Placeholder 3">
            <a:extLst>
              <a:ext uri="{FF2B5EF4-FFF2-40B4-BE49-F238E27FC236}">
                <a16:creationId xmlns:a16="http://schemas.microsoft.com/office/drawing/2014/main" id="{DCC976BC-5DA0-476E-AC86-DC0F8D42E63D}"/>
              </a:ext>
            </a:extLst>
          </p:cNvPr>
          <p:cNvGraphicFramePr>
            <a:graphicFrameLocks noGrp="1"/>
          </p:cNvGraphicFramePr>
          <p:nvPr>
            <p:ph idx="1"/>
            <p:extLst>
              <p:ext uri="{D42A27DB-BD31-4B8C-83A1-F6EECF244321}">
                <p14:modId xmlns:p14="http://schemas.microsoft.com/office/powerpoint/2010/main" val="201682652"/>
              </p:ext>
            </p:extLst>
          </p:nvPr>
        </p:nvGraphicFramePr>
        <p:xfrm>
          <a:off x="755576" y="2275928"/>
          <a:ext cx="7200800" cy="41312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82380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C127C40-BA8C-430E-A6E3-A8822CAB994A}" type="slidenum">
              <a:rPr lang="en-NZ" smtClean="0">
                <a:solidFill>
                  <a:prstClr val="white">
                    <a:lumMod val="50000"/>
                  </a:prstClr>
                </a:solidFill>
              </a:rPr>
              <a:pPr/>
              <a:t>35</a:t>
            </a:fld>
            <a:endParaRPr lang="en-NZ" dirty="0">
              <a:solidFill>
                <a:prstClr val="white">
                  <a:lumMod val="50000"/>
                </a:prstClr>
              </a:solidFill>
            </a:endParaRPr>
          </a:p>
        </p:txBody>
      </p:sp>
      <p:sp>
        <p:nvSpPr>
          <p:cNvPr id="11" name="Title 1">
            <a:extLst>
              <a:ext uri="{FF2B5EF4-FFF2-40B4-BE49-F238E27FC236}">
                <a16:creationId xmlns:a16="http://schemas.microsoft.com/office/drawing/2014/main" id="{458C59C5-3E13-473E-A7AA-4D735E6E6478}"/>
              </a:ext>
            </a:extLst>
          </p:cNvPr>
          <p:cNvSpPr>
            <a:spLocks noGrp="1"/>
          </p:cNvSpPr>
          <p:nvPr>
            <p:ph type="title"/>
          </p:nvPr>
        </p:nvSpPr>
        <p:spPr>
          <a:xfrm>
            <a:off x="-47625" y="392828"/>
            <a:ext cx="8229600" cy="706437"/>
          </a:xfrm>
        </p:spPr>
        <p:txBody>
          <a:bodyPr>
            <a:noAutofit/>
          </a:bodyPr>
          <a:lstStyle/>
          <a:p>
            <a:r>
              <a:rPr lang="en-NZ" dirty="0"/>
              <a:t>Means of Contacting Council Prefer to Use</a:t>
            </a:r>
            <a:br>
              <a:rPr lang="en-NZ" dirty="0"/>
            </a:br>
            <a:r>
              <a:rPr lang="en-NZ" dirty="0"/>
              <a:t>by Means Currently Used – 2020 </a:t>
            </a:r>
            <a:br>
              <a:rPr lang="en-NZ" kern="0" dirty="0">
                <a:solidFill>
                  <a:srgbClr val="003366"/>
                </a:solidFill>
              </a:rPr>
            </a:br>
            <a:endParaRPr lang="en-NZ" dirty="0"/>
          </a:p>
        </p:txBody>
      </p:sp>
      <p:graphicFrame>
        <p:nvGraphicFramePr>
          <p:cNvPr id="2" name="Table 1">
            <a:extLst>
              <a:ext uri="{FF2B5EF4-FFF2-40B4-BE49-F238E27FC236}">
                <a16:creationId xmlns:a16="http://schemas.microsoft.com/office/drawing/2014/main" id="{73AD4D8C-6496-4454-B1F2-D96DE2571FC3}"/>
              </a:ext>
            </a:extLst>
          </p:cNvPr>
          <p:cNvGraphicFramePr>
            <a:graphicFrameLocks noGrp="1"/>
          </p:cNvGraphicFramePr>
          <p:nvPr>
            <p:extLst>
              <p:ext uri="{D42A27DB-BD31-4B8C-83A1-F6EECF244321}">
                <p14:modId xmlns:p14="http://schemas.microsoft.com/office/powerpoint/2010/main" val="1999727833"/>
              </p:ext>
            </p:extLst>
          </p:nvPr>
        </p:nvGraphicFramePr>
        <p:xfrm>
          <a:off x="395536" y="1645395"/>
          <a:ext cx="8343854" cy="3740325"/>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4105755854"/>
                    </a:ext>
                  </a:extLst>
                </a:gridCol>
                <a:gridCol w="1764000">
                  <a:extLst>
                    <a:ext uri="{9D8B030D-6E8A-4147-A177-3AD203B41FA5}">
                      <a16:colId xmlns:a16="http://schemas.microsoft.com/office/drawing/2014/main" val="3729120935"/>
                    </a:ext>
                  </a:extLst>
                </a:gridCol>
                <a:gridCol w="504000">
                  <a:extLst>
                    <a:ext uri="{9D8B030D-6E8A-4147-A177-3AD203B41FA5}">
                      <a16:colId xmlns:a16="http://schemas.microsoft.com/office/drawing/2014/main" val="2826825116"/>
                    </a:ext>
                  </a:extLst>
                </a:gridCol>
                <a:gridCol w="648000">
                  <a:extLst>
                    <a:ext uri="{9D8B030D-6E8A-4147-A177-3AD203B41FA5}">
                      <a16:colId xmlns:a16="http://schemas.microsoft.com/office/drawing/2014/main" val="2979956523"/>
                    </a:ext>
                  </a:extLst>
                </a:gridCol>
                <a:gridCol w="540000">
                  <a:extLst>
                    <a:ext uri="{9D8B030D-6E8A-4147-A177-3AD203B41FA5}">
                      <a16:colId xmlns:a16="http://schemas.microsoft.com/office/drawing/2014/main" val="290910204"/>
                    </a:ext>
                  </a:extLst>
                </a:gridCol>
                <a:gridCol w="792000">
                  <a:extLst>
                    <a:ext uri="{9D8B030D-6E8A-4147-A177-3AD203B41FA5}">
                      <a16:colId xmlns:a16="http://schemas.microsoft.com/office/drawing/2014/main" val="2204460137"/>
                    </a:ext>
                  </a:extLst>
                </a:gridCol>
                <a:gridCol w="720000">
                  <a:extLst>
                    <a:ext uri="{9D8B030D-6E8A-4147-A177-3AD203B41FA5}">
                      <a16:colId xmlns:a16="http://schemas.microsoft.com/office/drawing/2014/main" val="3088599556"/>
                    </a:ext>
                  </a:extLst>
                </a:gridCol>
                <a:gridCol w="576000">
                  <a:extLst>
                    <a:ext uri="{9D8B030D-6E8A-4147-A177-3AD203B41FA5}">
                      <a16:colId xmlns:a16="http://schemas.microsoft.com/office/drawing/2014/main" val="2882903706"/>
                    </a:ext>
                  </a:extLst>
                </a:gridCol>
                <a:gridCol w="711854">
                  <a:extLst>
                    <a:ext uri="{9D8B030D-6E8A-4147-A177-3AD203B41FA5}">
                      <a16:colId xmlns:a16="http://schemas.microsoft.com/office/drawing/2014/main" val="1703417027"/>
                    </a:ext>
                  </a:extLst>
                </a:gridCol>
                <a:gridCol w="792000">
                  <a:extLst>
                    <a:ext uri="{9D8B030D-6E8A-4147-A177-3AD203B41FA5}">
                      <a16:colId xmlns:a16="http://schemas.microsoft.com/office/drawing/2014/main" val="1549488823"/>
                    </a:ext>
                  </a:extLst>
                </a:gridCol>
              </a:tblGrid>
              <a:tr h="396000">
                <a:tc rowSpan="2" gridSpan="2">
                  <a:txBody>
                    <a:bodyPr/>
                    <a:lstStyle/>
                    <a:p>
                      <a:pPr algn="l" fontAlgn="b"/>
                      <a:endParaRPr lang="en-NZ" sz="1400" b="1" i="0" u="none" strike="noStrike" dirty="0">
                        <a:solidFill>
                          <a:schemeClr val="bg1"/>
                        </a:solidFill>
                        <a:effectLst/>
                        <a:latin typeface="+mn-lt"/>
                      </a:endParaRPr>
                    </a:p>
                  </a:txBody>
                  <a:tcPr marL="9525" marR="9525" marT="9525" marB="0" anchor="b">
                    <a:solidFill>
                      <a:srgbClr val="000D8C"/>
                    </a:solidFill>
                  </a:tcPr>
                </a:tc>
                <a:tc rowSpan="2" hMerge="1">
                  <a:txBody>
                    <a:bodyPr/>
                    <a:lstStyle/>
                    <a:p>
                      <a:pPr algn="l" fontAlgn="b"/>
                      <a:endParaRPr lang="en-NZ" sz="1400" b="1" i="0" u="none" strike="noStrike" dirty="0">
                        <a:solidFill>
                          <a:schemeClr val="bg1"/>
                        </a:solidFill>
                        <a:effectLst/>
                        <a:latin typeface="+mn-lt"/>
                      </a:endParaRPr>
                    </a:p>
                  </a:txBody>
                  <a:tcPr marL="9525" marR="9525" marT="9525" marB="0" anchor="b">
                    <a:solidFill>
                      <a:srgbClr val="000D8C"/>
                    </a:solidFill>
                  </a:tcPr>
                </a:tc>
                <a:tc>
                  <a:txBody>
                    <a:bodyPr/>
                    <a:lstStyle/>
                    <a:p>
                      <a:pPr algn="l" fontAlgn="b"/>
                      <a:endParaRPr lang="en-NZ" sz="1400" b="1" i="0" u="none" strike="noStrike" dirty="0">
                        <a:solidFill>
                          <a:schemeClr val="bg1"/>
                        </a:solidFill>
                        <a:effectLst/>
                        <a:latin typeface="+mn-lt"/>
                      </a:endParaRPr>
                    </a:p>
                  </a:txBody>
                  <a:tcPr marL="9525" marR="9525" marT="9525" marB="0" anchor="b">
                    <a:solidFill>
                      <a:srgbClr val="000D8C"/>
                    </a:solidFill>
                  </a:tcPr>
                </a:tc>
                <a:tc gridSpan="7">
                  <a:txBody>
                    <a:bodyPr/>
                    <a:lstStyle/>
                    <a:p>
                      <a:pPr algn="ctr" fontAlgn="b"/>
                      <a:r>
                        <a:rPr lang="en-NZ" sz="1400" b="1" i="0" u="none" strike="noStrike" dirty="0">
                          <a:solidFill>
                            <a:schemeClr val="bg1"/>
                          </a:solidFill>
                          <a:effectLst/>
                          <a:latin typeface="+mn-lt"/>
                        </a:rPr>
                        <a:t>Means of Contact Currently Use</a:t>
                      </a:r>
                    </a:p>
                  </a:txBody>
                  <a:tcPr marL="9525" marR="9525" marT="9525" marB="0" anchor="ctr">
                    <a:solidFill>
                      <a:srgbClr val="000D8C"/>
                    </a:solidFill>
                  </a:tcPr>
                </a:tc>
                <a:tc hMerge="1">
                  <a:txBody>
                    <a:bodyPr/>
                    <a:lstStyle/>
                    <a:p>
                      <a:pPr algn="l" fontAlgn="b"/>
                      <a:endParaRPr lang="en-NZ" sz="1400" b="1" i="0" u="none" strike="noStrike" dirty="0">
                        <a:solidFill>
                          <a:schemeClr val="bg1"/>
                        </a:solidFill>
                        <a:effectLst/>
                        <a:latin typeface="+mn-lt"/>
                      </a:endParaRPr>
                    </a:p>
                  </a:txBody>
                  <a:tcPr marL="9525" marR="9525" marT="9525" marB="0" anchor="b">
                    <a:solidFill>
                      <a:srgbClr val="000D8C"/>
                    </a:solidFill>
                  </a:tcPr>
                </a:tc>
                <a:tc hMerge="1">
                  <a:txBody>
                    <a:bodyPr/>
                    <a:lstStyle/>
                    <a:p>
                      <a:pPr algn="l" fontAlgn="b"/>
                      <a:endParaRPr lang="en-NZ" sz="1400" b="1" i="0" u="none" strike="noStrike" dirty="0">
                        <a:solidFill>
                          <a:schemeClr val="bg1"/>
                        </a:solidFill>
                        <a:effectLst/>
                        <a:latin typeface="+mn-lt"/>
                      </a:endParaRPr>
                    </a:p>
                  </a:txBody>
                  <a:tcPr marL="9525" marR="9525" marT="9525" marB="0" anchor="b">
                    <a:solidFill>
                      <a:srgbClr val="000D8C"/>
                    </a:solidFill>
                  </a:tcPr>
                </a:tc>
                <a:tc hMerge="1">
                  <a:txBody>
                    <a:bodyPr/>
                    <a:lstStyle/>
                    <a:p>
                      <a:pPr algn="l" fontAlgn="b"/>
                      <a:endParaRPr lang="en-NZ" sz="1400" b="1" i="0" u="none" strike="noStrike" dirty="0">
                        <a:solidFill>
                          <a:schemeClr val="bg1"/>
                        </a:solidFill>
                        <a:effectLst/>
                        <a:latin typeface="+mn-lt"/>
                      </a:endParaRPr>
                    </a:p>
                  </a:txBody>
                  <a:tcPr marL="9525" marR="9525" marT="9525" marB="0" anchor="b">
                    <a:solidFill>
                      <a:srgbClr val="000D8C"/>
                    </a:solidFill>
                  </a:tcPr>
                </a:tc>
                <a:tc hMerge="1">
                  <a:txBody>
                    <a:bodyPr/>
                    <a:lstStyle/>
                    <a:p>
                      <a:pPr algn="l" fontAlgn="b"/>
                      <a:endParaRPr lang="en-NZ" sz="1400" b="1" i="0" u="none" strike="noStrike" dirty="0">
                        <a:solidFill>
                          <a:schemeClr val="bg1"/>
                        </a:solidFill>
                        <a:effectLst/>
                        <a:latin typeface="+mn-lt"/>
                      </a:endParaRPr>
                    </a:p>
                  </a:txBody>
                  <a:tcPr marL="9525" marR="9525" marT="9525" marB="0" anchor="b">
                    <a:solidFill>
                      <a:srgbClr val="000D8C"/>
                    </a:solidFill>
                  </a:tcPr>
                </a:tc>
                <a:tc hMerge="1">
                  <a:txBody>
                    <a:bodyPr/>
                    <a:lstStyle/>
                    <a:p>
                      <a:pPr algn="l" fontAlgn="b"/>
                      <a:endParaRPr lang="en-NZ" sz="1400" b="1" i="0" u="none" strike="noStrike" dirty="0">
                        <a:solidFill>
                          <a:schemeClr val="bg1"/>
                        </a:solidFill>
                        <a:effectLst/>
                        <a:latin typeface="+mn-lt"/>
                      </a:endParaRPr>
                    </a:p>
                  </a:txBody>
                  <a:tcPr marL="9525" marR="9525" marT="9525" marB="0" anchor="b">
                    <a:solidFill>
                      <a:srgbClr val="000D8C"/>
                    </a:solidFill>
                  </a:tcPr>
                </a:tc>
                <a:tc hMerge="1">
                  <a:txBody>
                    <a:bodyPr/>
                    <a:lstStyle/>
                    <a:p>
                      <a:pPr algn="l" fontAlgn="b"/>
                      <a:endParaRPr lang="en-NZ" sz="1400" b="1" i="0" u="none" strike="noStrike" dirty="0">
                        <a:solidFill>
                          <a:schemeClr val="bg1"/>
                        </a:solidFill>
                        <a:effectLst/>
                        <a:latin typeface="+mn-lt"/>
                      </a:endParaRPr>
                    </a:p>
                  </a:txBody>
                  <a:tcPr marL="9525" marR="9525" marT="9525" marB="0" anchor="b">
                    <a:solidFill>
                      <a:srgbClr val="000D8C"/>
                    </a:solidFill>
                  </a:tcPr>
                </a:tc>
                <a:extLst>
                  <a:ext uri="{0D108BD9-81ED-4DB2-BD59-A6C34878D82A}">
                    <a16:rowId xmlns:a16="http://schemas.microsoft.com/office/drawing/2014/main" val="3055038825"/>
                  </a:ext>
                </a:extLst>
              </a:tr>
              <a:tr h="190500">
                <a:tc gridSpan="2" vMerge="1">
                  <a:txBody>
                    <a:bodyPr/>
                    <a:lstStyle/>
                    <a:p>
                      <a:pPr algn="l" fontAlgn="b"/>
                      <a:endParaRPr lang="en-NZ" sz="1400" b="1" i="0" u="none" strike="noStrike" dirty="0">
                        <a:solidFill>
                          <a:schemeClr val="bg1"/>
                        </a:solidFill>
                        <a:effectLst/>
                        <a:latin typeface="+mn-lt"/>
                      </a:endParaRPr>
                    </a:p>
                  </a:txBody>
                  <a:tcPr marL="9525" marR="9525" marT="9525" marB="0" anchor="b">
                    <a:solidFill>
                      <a:srgbClr val="000D8C"/>
                    </a:solidFill>
                  </a:tcPr>
                </a:tc>
                <a:tc hMerge="1" vMerge="1">
                  <a:txBody>
                    <a:bodyPr/>
                    <a:lstStyle/>
                    <a:p>
                      <a:pPr algn="l" fontAlgn="b"/>
                      <a:endParaRPr lang="en-NZ" sz="1400" b="1" i="0" u="none" strike="noStrike" dirty="0">
                        <a:solidFill>
                          <a:schemeClr val="bg1"/>
                        </a:solidFill>
                        <a:effectLst/>
                        <a:latin typeface="+mn-lt"/>
                      </a:endParaRPr>
                    </a:p>
                  </a:txBody>
                  <a:tcPr marL="9525" marR="9525" marT="9525" marB="0" anchor="b">
                    <a:solidFill>
                      <a:srgbClr val="000D8C"/>
                    </a:solidFill>
                  </a:tcPr>
                </a:tc>
                <a:tc>
                  <a:txBody>
                    <a:bodyPr/>
                    <a:lstStyle/>
                    <a:p>
                      <a:pPr algn="ctr" fontAlgn="b"/>
                      <a:r>
                        <a:rPr lang="en-NZ" sz="1400" b="1" i="0" u="none" strike="noStrike" dirty="0">
                          <a:solidFill>
                            <a:schemeClr val="bg1"/>
                          </a:solidFill>
                          <a:effectLst/>
                          <a:latin typeface="Calibri" panose="020F0502020204030204" pitchFamily="34" charset="0"/>
                        </a:rPr>
                        <a:t>Total </a:t>
                      </a:r>
                    </a:p>
                    <a:p>
                      <a:pPr algn="ctr" fontAlgn="b"/>
                      <a:r>
                        <a:rPr lang="en-NZ" sz="1400" b="1" i="0" u="none" strike="noStrike" dirty="0">
                          <a:solidFill>
                            <a:schemeClr val="bg1"/>
                          </a:solidFill>
                          <a:effectLst/>
                          <a:latin typeface="Calibri" panose="020F0502020204030204" pitchFamily="34" charset="0"/>
                        </a:rPr>
                        <a:t>(395)</a:t>
                      </a:r>
                    </a:p>
                    <a:p>
                      <a:pPr algn="ctr" fontAlgn="b"/>
                      <a:r>
                        <a:rPr lang="en-NZ" sz="1400" b="1" i="0" u="none" strike="noStrike" dirty="0">
                          <a:solidFill>
                            <a:schemeClr val="bg1"/>
                          </a:solidFill>
                          <a:effectLst/>
                          <a:latin typeface="Calibri" panose="020F0502020204030204" pitchFamily="34" charset="0"/>
                        </a:rPr>
                        <a:t>%</a:t>
                      </a:r>
                    </a:p>
                  </a:txBody>
                  <a:tcPr marL="9525" marR="9525" marT="9525" marB="0" anchor="b">
                    <a:solidFill>
                      <a:srgbClr val="000D8C"/>
                    </a:solidFill>
                  </a:tcPr>
                </a:tc>
                <a:tc>
                  <a:txBody>
                    <a:bodyPr/>
                    <a:lstStyle/>
                    <a:p>
                      <a:pPr algn="ctr" fontAlgn="b"/>
                      <a:r>
                        <a:rPr lang="en-NZ" sz="1400" b="1" i="0" u="none" strike="noStrike" dirty="0">
                          <a:solidFill>
                            <a:schemeClr val="bg1"/>
                          </a:solidFill>
                          <a:effectLst/>
                          <a:latin typeface="Calibri" panose="020F0502020204030204" pitchFamily="34" charset="0"/>
                        </a:rPr>
                        <a:t>Phone</a:t>
                      </a:r>
                    </a:p>
                    <a:p>
                      <a:pPr algn="ctr" fontAlgn="b"/>
                      <a:r>
                        <a:rPr lang="en-NZ" sz="1400" b="1" i="0" u="none" strike="noStrike" dirty="0">
                          <a:solidFill>
                            <a:schemeClr val="bg1"/>
                          </a:solidFill>
                          <a:effectLst/>
                          <a:latin typeface="Calibri" panose="020F0502020204030204" pitchFamily="34" charset="0"/>
                        </a:rPr>
                        <a:t>(334)</a:t>
                      </a:r>
                    </a:p>
                    <a:p>
                      <a:pPr algn="ctr" fontAlgn="b"/>
                      <a:r>
                        <a:rPr lang="en-NZ" sz="1400" b="1" i="0" u="none" strike="noStrike" dirty="0">
                          <a:solidFill>
                            <a:schemeClr val="bg1"/>
                          </a:solidFill>
                          <a:effectLst/>
                          <a:latin typeface="Calibri" panose="020F0502020204030204" pitchFamily="34" charset="0"/>
                        </a:rPr>
                        <a:t>%</a:t>
                      </a:r>
                    </a:p>
                  </a:txBody>
                  <a:tcPr marL="9525" marR="9525" marT="9525" marB="0" anchor="b">
                    <a:solidFill>
                      <a:srgbClr val="000D8C"/>
                    </a:solidFill>
                  </a:tcPr>
                </a:tc>
                <a:tc>
                  <a:txBody>
                    <a:bodyPr/>
                    <a:lstStyle/>
                    <a:p>
                      <a:pPr algn="ctr" fontAlgn="b"/>
                      <a:r>
                        <a:rPr lang="en-NZ" sz="1400" b="1" i="0" u="none" strike="noStrike" dirty="0">
                          <a:solidFill>
                            <a:schemeClr val="bg1"/>
                          </a:solidFill>
                          <a:effectLst/>
                          <a:latin typeface="Calibri" panose="020F0502020204030204" pitchFamily="34" charset="0"/>
                        </a:rPr>
                        <a:t>Email</a:t>
                      </a:r>
                    </a:p>
                    <a:p>
                      <a:pPr algn="ctr" fontAlgn="b"/>
                      <a:r>
                        <a:rPr lang="en-NZ" sz="1400" b="1" i="0" u="none" strike="noStrike" dirty="0">
                          <a:solidFill>
                            <a:schemeClr val="bg1"/>
                          </a:solidFill>
                          <a:effectLst/>
                          <a:latin typeface="Calibri" panose="020F0502020204030204" pitchFamily="34" charset="0"/>
                        </a:rPr>
                        <a:t>(226)</a:t>
                      </a:r>
                    </a:p>
                    <a:p>
                      <a:pPr algn="ctr" fontAlgn="b"/>
                      <a:r>
                        <a:rPr lang="en-NZ" sz="1400" b="1" i="0" u="none" strike="noStrike" dirty="0">
                          <a:solidFill>
                            <a:schemeClr val="bg1"/>
                          </a:solidFill>
                          <a:effectLst/>
                          <a:latin typeface="Calibri" panose="020F0502020204030204" pitchFamily="34" charset="0"/>
                        </a:rPr>
                        <a:t>%</a:t>
                      </a:r>
                    </a:p>
                  </a:txBody>
                  <a:tcPr marL="9525" marR="9525" marT="9525" marB="0" anchor="b">
                    <a:solidFill>
                      <a:srgbClr val="000D8C"/>
                    </a:solidFill>
                  </a:tcPr>
                </a:tc>
                <a:tc>
                  <a:txBody>
                    <a:bodyPr/>
                    <a:lstStyle/>
                    <a:p>
                      <a:pPr algn="ctr" fontAlgn="b"/>
                      <a:r>
                        <a:rPr lang="en-NZ" sz="1400" b="1" i="0" u="none" strike="noStrike" dirty="0">
                          <a:solidFill>
                            <a:schemeClr val="bg1"/>
                          </a:solidFill>
                          <a:effectLst/>
                          <a:latin typeface="Calibri" panose="020F0502020204030204" pitchFamily="34" charset="0"/>
                        </a:rPr>
                        <a:t>Visit a Council office</a:t>
                      </a:r>
                    </a:p>
                    <a:p>
                      <a:pPr algn="ctr" fontAlgn="b"/>
                      <a:r>
                        <a:rPr lang="en-NZ" sz="1400" b="1" i="0" u="none" strike="noStrike" dirty="0">
                          <a:solidFill>
                            <a:schemeClr val="bg1"/>
                          </a:solidFill>
                          <a:effectLst/>
                          <a:latin typeface="Calibri" panose="020F0502020204030204" pitchFamily="34" charset="0"/>
                        </a:rPr>
                        <a:t>(179)</a:t>
                      </a:r>
                    </a:p>
                    <a:p>
                      <a:pPr algn="ctr" fontAlgn="b"/>
                      <a:r>
                        <a:rPr lang="en-NZ" sz="1400" b="1" i="0" u="none" strike="noStrike" dirty="0">
                          <a:solidFill>
                            <a:schemeClr val="bg1"/>
                          </a:solidFill>
                          <a:effectLst/>
                          <a:latin typeface="Calibri" panose="020F0502020204030204" pitchFamily="34" charset="0"/>
                        </a:rPr>
                        <a:t>%</a:t>
                      </a:r>
                    </a:p>
                  </a:txBody>
                  <a:tcPr marL="9525" marR="9525" marT="9525" marB="0" anchor="b">
                    <a:solidFill>
                      <a:srgbClr val="000D8C"/>
                    </a:solidFill>
                  </a:tcPr>
                </a:tc>
                <a:tc>
                  <a:txBody>
                    <a:bodyPr/>
                    <a:lstStyle/>
                    <a:p>
                      <a:pPr algn="ctr" fontAlgn="b"/>
                      <a:r>
                        <a:rPr lang="en-NZ" sz="1400" b="1" i="0" u="none" strike="noStrike" dirty="0">
                          <a:solidFill>
                            <a:schemeClr val="bg1"/>
                          </a:solidFill>
                          <a:effectLst/>
                          <a:latin typeface="Calibri" panose="020F0502020204030204" pitchFamily="34" charset="0"/>
                        </a:rPr>
                        <a:t>Council website</a:t>
                      </a:r>
                    </a:p>
                    <a:p>
                      <a:pPr algn="ctr" fontAlgn="b"/>
                      <a:r>
                        <a:rPr lang="en-NZ" sz="1400" b="1" i="0" u="none" strike="noStrike" dirty="0">
                          <a:solidFill>
                            <a:schemeClr val="bg1"/>
                          </a:solidFill>
                          <a:effectLst/>
                          <a:latin typeface="Calibri" panose="020F0502020204030204" pitchFamily="34" charset="0"/>
                        </a:rPr>
                        <a:t>(97)</a:t>
                      </a:r>
                    </a:p>
                    <a:p>
                      <a:pPr algn="ctr" fontAlgn="b"/>
                      <a:r>
                        <a:rPr lang="en-NZ" sz="1400" b="1" i="0" u="none" strike="noStrike" dirty="0">
                          <a:solidFill>
                            <a:schemeClr val="bg1"/>
                          </a:solidFill>
                          <a:effectLst/>
                          <a:latin typeface="Calibri" panose="020F0502020204030204" pitchFamily="34" charset="0"/>
                        </a:rPr>
                        <a:t>%</a:t>
                      </a:r>
                    </a:p>
                  </a:txBody>
                  <a:tcPr marL="9525" marR="9525" marT="9525" marB="0" anchor="b">
                    <a:solidFill>
                      <a:srgbClr val="000D8C"/>
                    </a:solidFill>
                  </a:tcPr>
                </a:tc>
                <a:tc>
                  <a:txBody>
                    <a:bodyPr/>
                    <a:lstStyle/>
                    <a:p>
                      <a:pPr algn="ctr" fontAlgn="b"/>
                      <a:r>
                        <a:rPr lang="en-NZ" sz="1400" b="1" i="0" u="none" strike="noStrike" dirty="0">
                          <a:solidFill>
                            <a:schemeClr val="bg1"/>
                          </a:solidFill>
                          <a:effectLst/>
                          <a:latin typeface="Calibri" panose="020F0502020204030204" pitchFamily="34" charset="0"/>
                        </a:rPr>
                        <a:t>Visit a library</a:t>
                      </a:r>
                    </a:p>
                    <a:p>
                      <a:pPr algn="ctr" fontAlgn="b"/>
                      <a:r>
                        <a:rPr lang="en-NZ" sz="1400" b="1" i="0" u="none" strike="noStrike" dirty="0">
                          <a:solidFill>
                            <a:schemeClr val="bg1"/>
                          </a:solidFill>
                          <a:effectLst/>
                          <a:latin typeface="Calibri" panose="020F0502020204030204" pitchFamily="34" charset="0"/>
                        </a:rPr>
                        <a:t>(63)</a:t>
                      </a:r>
                    </a:p>
                    <a:p>
                      <a:pPr algn="ctr" fontAlgn="b"/>
                      <a:r>
                        <a:rPr lang="en-NZ" sz="1400" b="1" i="0" u="none" strike="noStrike" dirty="0">
                          <a:solidFill>
                            <a:schemeClr val="bg1"/>
                          </a:solidFill>
                          <a:effectLst/>
                          <a:latin typeface="Calibri" panose="020F0502020204030204" pitchFamily="34" charset="0"/>
                        </a:rPr>
                        <a:t>%</a:t>
                      </a:r>
                    </a:p>
                  </a:txBody>
                  <a:tcPr marL="9525" marR="9525" marT="9525" marB="0" anchor="b">
                    <a:solidFill>
                      <a:srgbClr val="000D8C"/>
                    </a:solidFill>
                  </a:tcPr>
                </a:tc>
                <a:tc>
                  <a:txBody>
                    <a:bodyPr/>
                    <a:lstStyle/>
                    <a:p>
                      <a:pPr algn="ctr" fontAlgn="b"/>
                      <a:r>
                        <a:rPr lang="en-NZ" sz="1400" b="1" i="0" u="none" strike="noStrike" dirty="0">
                          <a:solidFill>
                            <a:schemeClr val="bg1"/>
                          </a:solidFill>
                          <a:effectLst/>
                          <a:latin typeface="Calibri" panose="020F0502020204030204" pitchFamily="34" charset="0"/>
                        </a:rPr>
                        <a:t>Snap, Send, Solve</a:t>
                      </a:r>
                    </a:p>
                    <a:p>
                      <a:pPr algn="ctr" fontAlgn="b"/>
                      <a:r>
                        <a:rPr lang="en-NZ" sz="1400" b="1" i="0" u="none" strike="noStrike" dirty="0">
                          <a:solidFill>
                            <a:schemeClr val="bg1"/>
                          </a:solidFill>
                          <a:effectLst/>
                          <a:latin typeface="Calibri" panose="020F0502020204030204" pitchFamily="34" charset="0"/>
                        </a:rPr>
                        <a:t>(41*)</a:t>
                      </a:r>
                    </a:p>
                    <a:p>
                      <a:pPr algn="ctr" fontAlgn="b"/>
                      <a:r>
                        <a:rPr lang="en-NZ" sz="1400" b="1" i="0" u="none" strike="noStrike" dirty="0">
                          <a:solidFill>
                            <a:schemeClr val="bg1"/>
                          </a:solidFill>
                          <a:effectLst/>
                          <a:latin typeface="Calibri" panose="020F0502020204030204" pitchFamily="34" charset="0"/>
                        </a:rPr>
                        <a:t>%</a:t>
                      </a:r>
                    </a:p>
                  </a:txBody>
                  <a:tcPr marL="9525" marR="9525" marT="9525" marB="0" anchor="b">
                    <a:solidFill>
                      <a:srgbClr val="000D8C"/>
                    </a:solidFill>
                  </a:tcPr>
                </a:tc>
                <a:tc>
                  <a:txBody>
                    <a:bodyPr/>
                    <a:lstStyle/>
                    <a:p>
                      <a:pPr algn="ctr" fontAlgn="b"/>
                      <a:r>
                        <a:rPr lang="en-NZ" sz="1400" b="1" i="0" u="none" strike="noStrike" dirty="0">
                          <a:solidFill>
                            <a:schemeClr val="bg1"/>
                          </a:solidFill>
                          <a:effectLst/>
                          <a:latin typeface="Calibri" panose="020F0502020204030204" pitchFamily="34" charset="0"/>
                        </a:rPr>
                        <a:t>Facebook</a:t>
                      </a:r>
                    </a:p>
                    <a:p>
                      <a:pPr algn="ctr" fontAlgn="b"/>
                      <a:r>
                        <a:rPr lang="en-NZ" sz="1400" b="1" i="0" u="none" strike="noStrike" dirty="0">
                          <a:solidFill>
                            <a:schemeClr val="bg1"/>
                          </a:solidFill>
                          <a:effectLst/>
                          <a:latin typeface="Calibri" panose="020F0502020204030204" pitchFamily="34" charset="0"/>
                        </a:rPr>
                        <a:t>(29*)</a:t>
                      </a:r>
                    </a:p>
                    <a:p>
                      <a:pPr algn="ctr" fontAlgn="b"/>
                      <a:r>
                        <a:rPr lang="en-NZ" sz="1400" b="1" i="0" u="none" strike="noStrike" dirty="0">
                          <a:solidFill>
                            <a:schemeClr val="bg1"/>
                          </a:solidFill>
                          <a:effectLst/>
                          <a:latin typeface="Calibri" panose="020F0502020204030204" pitchFamily="34" charset="0"/>
                        </a:rPr>
                        <a:t>%</a:t>
                      </a:r>
                    </a:p>
                  </a:txBody>
                  <a:tcPr marL="9525" marR="9525" marT="9525" marB="0" anchor="b">
                    <a:solidFill>
                      <a:srgbClr val="000D8C"/>
                    </a:solidFill>
                  </a:tcPr>
                </a:tc>
                <a:extLst>
                  <a:ext uri="{0D108BD9-81ED-4DB2-BD59-A6C34878D82A}">
                    <a16:rowId xmlns:a16="http://schemas.microsoft.com/office/drawing/2014/main" val="957159149"/>
                  </a:ext>
                </a:extLst>
              </a:tr>
              <a:tr h="324000">
                <a:tc rowSpan="7">
                  <a:txBody>
                    <a:bodyPr/>
                    <a:lstStyle/>
                    <a:p>
                      <a:pPr algn="l" fontAlgn="b"/>
                      <a:r>
                        <a:rPr lang="en-NZ" sz="1400" b="1" i="0" u="none" strike="noStrike" dirty="0">
                          <a:solidFill>
                            <a:schemeClr val="tx1">
                              <a:lumMod val="75000"/>
                              <a:lumOff val="25000"/>
                            </a:schemeClr>
                          </a:solidFill>
                          <a:effectLst/>
                          <a:latin typeface="+mn-lt"/>
                        </a:rPr>
                        <a:t>Preferred Means of Contact</a:t>
                      </a:r>
                    </a:p>
                  </a:txBody>
                  <a:tcPr marL="36000" marR="9525" marT="9525" marB="0" anchor="ctr">
                    <a:solidFill>
                      <a:srgbClr val="D2D6E5"/>
                    </a:solidFill>
                  </a:tcPr>
                </a:tc>
                <a:tc>
                  <a:txBody>
                    <a:bodyPr/>
                    <a:lstStyle/>
                    <a:p>
                      <a:pPr algn="l" fontAlgn="b"/>
                      <a:r>
                        <a:rPr lang="en-NZ" sz="1400" b="1" u="none" strike="noStrike" dirty="0">
                          <a:solidFill>
                            <a:schemeClr val="tx1">
                              <a:lumMod val="75000"/>
                              <a:lumOff val="25000"/>
                            </a:schemeClr>
                          </a:solidFill>
                          <a:effectLst/>
                          <a:latin typeface="+mn-lt"/>
                        </a:rPr>
                        <a:t>Phone</a:t>
                      </a:r>
                      <a:endParaRPr lang="en-NZ" sz="1400" b="1" i="0" u="none" strike="noStrike" dirty="0">
                        <a:solidFill>
                          <a:schemeClr val="tx1">
                            <a:lumMod val="75000"/>
                            <a:lumOff val="25000"/>
                          </a:schemeClr>
                        </a:solidFill>
                        <a:effectLst/>
                        <a:latin typeface="+mn-lt"/>
                      </a:endParaRPr>
                    </a:p>
                  </a:txBody>
                  <a:tcPr marL="36000" marR="9525" marT="9525" marB="0" anchor="ctr">
                    <a:solidFill>
                      <a:srgbClr val="D2D6E5"/>
                    </a:solidFill>
                  </a:tcPr>
                </a:tc>
                <a:tc>
                  <a:txBody>
                    <a:bodyPr/>
                    <a:lstStyle/>
                    <a:p>
                      <a:pPr algn="ctr" fontAlgn="b"/>
                      <a:r>
                        <a:rPr lang="en-NZ" sz="1400" b="1" i="0" u="none" strike="noStrike" dirty="0">
                          <a:solidFill>
                            <a:schemeClr val="tx1">
                              <a:lumMod val="75000"/>
                              <a:lumOff val="25000"/>
                            </a:schemeClr>
                          </a:solidFill>
                          <a:effectLst/>
                          <a:latin typeface="Calibri" panose="020F0502020204030204" pitchFamily="34" charset="0"/>
                        </a:rPr>
                        <a:t>45</a:t>
                      </a: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53</a:t>
                      </a:r>
                      <a:endParaRPr lang="en-NZ" sz="1400" b="0" i="0" u="none" strike="noStrike" dirty="0">
                        <a:solidFill>
                          <a:schemeClr val="tx1">
                            <a:lumMod val="75000"/>
                            <a:lumOff val="25000"/>
                          </a:schemeClr>
                        </a:solidFill>
                        <a:effectLst/>
                        <a:latin typeface="+mn-lt"/>
                      </a:endParaRPr>
                    </a:p>
                  </a:txBody>
                  <a:tcPr marL="9525" marR="9525" marT="9525" marB="0" anchor="ctr">
                    <a:solidFill>
                      <a:srgbClr val="D9D9D9"/>
                    </a:solidFill>
                  </a:tcPr>
                </a:tc>
                <a:tc>
                  <a:txBody>
                    <a:bodyPr/>
                    <a:lstStyle/>
                    <a:p>
                      <a:pPr algn="ctr" fontAlgn="b"/>
                      <a:r>
                        <a:rPr lang="en-NZ" sz="1400" b="0" u="none" strike="noStrike" dirty="0">
                          <a:solidFill>
                            <a:schemeClr val="tx1">
                              <a:lumMod val="75000"/>
                              <a:lumOff val="25000"/>
                            </a:schemeClr>
                          </a:solidFill>
                          <a:effectLst/>
                          <a:latin typeface="+mn-lt"/>
                        </a:rPr>
                        <a:t>36</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39</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35</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42</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21</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48</a:t>
                      </a:r>
                      <a:endParaRPr lang="en-NZ" sz="1400" b="0" i="0" u="none" strike="noStrike" dirty="0">
                        <a:solidFill>
                          <a:schemeClr val="tx1">
                            <a:lumMod val="75000"/>
                            <a:lumOff val="25000"/>
                          </a:schemeClr>
                        </a:solidFill>
                        <a:effectLst/>
                        <a:latin typeface="+mn-lt"/>
                      </a:endParaRPr>
                    </a:p>
                  </a:txBody>
                  <a:tcPr marL="9525" marR="9525" marT="9525" marB="0" anchor="ctr"/>
                </a:tc>
                <a:extLst>
                  <a:ext uri="{0D108BD9-81ED-4DB2-BD59-A6C34878D82A}">
                    <a16:rowId xmlns:a16="http://schemas.microsoft.com/office/drawing/2014/main" val="1650216039"/>
                  </a:ext>
                </a:extLst>
              </a:tr>
              <a:tr h="324000">
                <a:tc vMerge="1">
                  <a:txBody>
                    <a:bodyPr/>
                    <a:lstStyle/>
                    <a:p>
                      <a:pPr algn="l" fontAlgn="b"/>
                      <a:endParaRPr lang="en-NZ" sz="1400" b="1" i="0" u="none" strike="noStrike" dirty="0">
                        <a:solidFill>
                          <a:schemeClr val="tx1">
                            <a:lumMod val="75000"/>
                            <a:lumOff val="25000"/>
                          </a:schemeClr>
                        </a:solidFill>
                        <a:effectLst/>
                        <a:latin typeface="+mn-lt"/>
                      </a:endParaRPr>
                    </a:p>
                  </a:txBody>
                  <a:tcPr marL="9525" marR="9525" marT="9525" marB="0" anchor="ctr"/>
                </a:tc>
                <a:tc>
                  <a:txBody>
                    <a:bodyPr/>
                    <a:lstStyle/>
                    <a:p>
                      <a:pPr algn="l" fontAlgn="b"/>
                      <a:r>
                        <a:rPr lang="en-NZ" sz="1400" b="1" u="none" strike="noStrike" dirty="0">
                          <a:solidFill>
                            <a:schemeClr val="tx1">
                              <a:lumMod val="75000"/>
                              <a:lumOff val="25000"/>
                            </a:schemeClr>
                          </a:solidFill>
                          <a:effectLst/>
                          <a:latin typeface="+mn-lt"/>
                        </a:rPr>
                        <a:t>Email</a:t>
                      </a:r>
                      <a:endParaRPr lang="en-NZ" sz="1400" b="1" i="0" u="none" strike="noStrike" dirty="0">
                        <a:solidFill>
                          <a:schemeClr val="tx1">
                            <a:lumMod val="75000"/>
                            <a:lumOff val="25000"/>
                          </a:schemeClr>
                        </a:solidFill>
                        <a:effectLst/>
                        <a:latin typeface="+mn-lt"/>
                      </a:endParaRPr>
                    </a:p>
                  </a:txBody>
                  <a:tcPr marL="36000" marR="9525" marT="9525" marB="0" anchor="ctr">
                    <a:solidFill>
                      <a:srgbClr val="D2D6E5"/>
                    </a:solidFill>
                  </a:tcPr>
                </a:tc>
                <a:tc>
                  <a:txBody>
                    <a:bodyPr/>
                    <a:lstStyle/>
                    <a:p>
                      <a:pPr algn="ctr" fontAlgn="b"/>
                      <a:r>
                        <a:rPr lang="en-NZ" sz="1400" b="1" i="0" u="none" strike="noStrike" dirty="0">
                          <a:solidFill>
                            <a:schemeClr val="tx1">
                              <a:lumMod val="75000"/>
                              <a:lumOff val="25000"/>
                            </a:schemeClr>
                          </a:solidFill>
                          <a:effectLst/>
                          <a:latin typeface="Calibri" panose="020F0502020204030204" pitchFamily="34" charset="0"/>
                        </a:rPr>
                        <a:t>31</a:t>
                      </a: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26</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48</a:t>
                      </a:r>
                      <a:endParaRPr lang="en-NZ" sz="1400" b="0" i="0" u="none" strike="noStrike" dirty="0">
                        <a:solidFill>
                          <a:schemeClr val="tx1">
                            <a:lumMod val="75000"/>
                            <a:lumOff val="25000"/>
                          </a:schemeClr>
                        </a:solidFill>
                        <a:effectLst/>
                        <a:latin typeface="+mn-lt"/>
                      </a:endParaRPr>
                    </a:p>
                  </a:txBody>
                  <a:tcPr marL="9525" marR="9525" marT="9525" marB="0" anchor="ctr">
                    <a:solidFill>
                      <a:srgbClr val="D9D9D9"/>
                    </a:solidFill>
                  </a:tcPr>
                </a:tc>
                <a:tc>
                  <a:txBody>
                    <a:bodyPr/>
                    <a:lstStyle/>
                    <a:p>
                      <a:pPr algn="ctr" fontAlgn="b"/>
                      <a:r>
                        <a:rPr lang="en-NZ" sz="1400" b="0" u="none" strike="noStrike" dirty="0">
                          <a:solidFill>
                            <a:schemeClr val="tx1">
                              <a:lumMod val="75000"/>
                              <a:lumOff val="25000"/>
                            </a:schemeClr>
                          </a:solidFill>
                          <a:effectLst/>
                          <a:latin typeface="+mn-lt"/>
                        </a:rPr>
                        <a:t>24</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35</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24</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46</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26</a:t>
                      </a:r>
                      <a:endParaRPr lang="en-NZ" sz="1400" b="0" i="0" u="none" strike="noStrike" dirty="0">
                        <a:solidFill>
                          <a:schemeClr val="tx1">
                            <a:lumMod val="75000"/>
                            <a:lumOff val="25000"/>
                          </a:schemeClr>
                        </a:solidFill>
                        <a:effectLst/>
                        <a:latin typeface="+mn-lt"/>
                      </a:endParaRPr>
                    </a:p>
                  </a:txBody>
                  <a:tcPr marL="9525" marR="9525" marT="9525" marB="0" anchor="ctr"/>
                </a:tc>
                <a:extLst>
                  <a:ext uri="{0D108BD9-81ED-4DB2-BD59-A6C34878D82A}">
                    <a16:rowId xmlns:a16="http://schemas.microsoft.com/office/drawing/2014/main" val="3394461857"/>
                  </a:ext>
                </a:extLst>
              </a:tr>
              <a:tr h="324000">
                <a:tc vMerge="1">
                  <a:txBody>
                    <a:bodyPr/>
                    <a:lstStyle/>
                    <a:p>
                      <a:pPr algn="l" fontAlgn="b"/>
                      <a:endParaRPr lang="en-NZ" sz="1400" b="1" i="0" u="none" strike="noStrike" dirty="0">
                        <a:solidFill>
                          <a:schemeClr val="tx1">
                            <a:lumMod val="75000"/>
                            <a:lumOff val="25000"/>
                          </a:schemeClr>
                        </a:solidFill>
                        <a:effectLst/>
                        <a:latin typeface="+mn-lt"/>
                      </a:endParaRPr>
                    </a:p>
                  </a:txBody>
                  <a:tcPr marL="9525" marR="9525" marT="9525" marB="0" anchor="ctr"/>
                </a:tc>
                <a:tc>
                  <a:txBody>
                    <a:bodyPr/>
                    <a:lstStyle/>
                    <a:p>
                      <a:pPr algn="l" fontAlgn="b"/>
                      <a:r>
                        <a:rPr lang="en-NZ" sz="1400" b="1" u="none" strike="noStrike" dirty="0">
                          <a:solidFill>
                            <a:schemeClr val="tx1">
                              <a:lumMod val="75000"/>
                              <a:lumOff val="25000"/>
                            </a:schemeClr>
                          </a:solidFill>
                          <a:effectLst/>
                          <a:latin typeface="+mn-lt"/>
                        </a:rPr>
                        <a:t>Visit a Council office</a:t>
                      </a:r>
                      <a:endParaRPr lang="en-NZ" sz="1400" b="1" i="0" u="none" strike="noStrike" dirty="0">
                        <a:solidFill>
                          <a:schemeClr val="tx1">
                            <a:lumMod val="75000"/>
                            <a:lumOff val="25000"/>
                          </a:schemeClr>
                        </a:solidFill>
                        <a:effectLst/>
                        <a:latin typeface="+mn-lt"/>
                      </a:endParaRPr>
                    </a:p>
                  </a:txBody>
                  <a:tcPr marL="36000" marR="9525" marT="9525" marB="0" anchor="ctr">
                    <a:solidFill>
                      <a:srgbClr val="D2D6E5"/>
                    </a:solidFill>
                  </a:tcPr>
                </a:tc>
                <a:tc>
                  <a:txBody>
                    <a:bodyPr/>
                    <a:lstStyle/>
                    <a:p>
                      <a:pPr algn="ctr" fontAlgn="b"/>
                      <a:r>
                        <a:rPr lang="en-NZ" sz="1400" b="1" i="0" u="none" strike="noStrike" dirty="0">
                          <a:solidFill>
                            <a:schemeClr val="tx1">
                              <a:lumMod val="75000"/>
                              <a:lumOff val="25000"/>
                            </a:schemeClr>
                          </a:solidFill>
                          <a:effectLst/>
                          <a:latin typeface="Calibri" panose="020F0502020204030204" pitchFamily="34" charset="0"/>
                        </a:rPr>
                        <a:t>15</a:t>
                      </a: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14</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7</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32</a:t>
                      </a:r>
                      <a:endParaRPr lang="en-NZ" sz="1400" b="0" i="0" u="none" strike="noStrike" dirty="0">
                        <a:solidFill>
                          <a:schemeClr val="tx1">
                            <a:lumMod val="75000"/>
                            <a:lumOff val="25000"/>
                          </a:schemeClr>
                        </a:solidFill>
                        <a:effectLst/>
                        <a:latin typeface="+mn-lt"/>
                      </a:endParaRPr>
                    </a:p>
                  </a:txBody>
                  <a:tcPr marL="9525" marR="9525" marT="9525" marB="0" anchor="ctr">
                    <a:solidFill>
                      <a:srgbClr val="D9D9D9"/>
                    </a:solidFill>
                  </a:tcPr>
                </a:tc>
                <a:tc>
                  <a:txBody>
                    <a:bodyPr/>
                    <a:lstStyle/>
                    <a:p>
                      <a:pPr algn="ctr" fontAlgn="b"/>
                      <a:r>
                        <a:rPr lang="en-NZ" sz="1400" b="0" u="none" strike="noStrike" dirty="0">
                          <a:solidFill>
                            <a:schemeClr val="tx1">
                              <a:lumMod val="75000"/>
                              <a:lumOff val="25000"/>
                            </a:schemeClr>
                          </a:solidFill>
                          <a:effectLst/>
                          <a:latin typeface="+mn-lt"/>
                        </a:rPr>
                        <a:t>8</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17</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6</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8</a:t>
                      </a:r>
                      <a:endParaRPr lang="en-NZ" sz="1400" b="0" i="0" u="none" strike="noStrike" dirty="0">
                        <a:solidFill>
                          <a:schemeClr val="tx1">
                            <a:lumMod val="75000"/>
                            <a:lumOff val="25000"/>
                          </a:schemeClr>
                        </a:solidFill>
                        <a:effectLst/>
                        <a:latin typeface="+mn-lt"/>
                      </a:endParaRPr>
                    </a:p>
                  </a:txBody>
                  <a:tcPr marL="9525" marR="9525" marT="9525" marB="0" anchor="ctr"/>
                </a:tc>
                <a:extLst>
                  <a:ext uri="{0D108BD9-81ED-4DB2-BD59-A6C34878D82A}">
                    <a16:rowId xmlns:a16="http://schemas.microsoft.com/office/drawing/2014/main" val="772475950"/>
                  </a:ext>
                </a:extLst>
              </a:tr>
              <a:tr h="324000">
                <a:tc vMerge="1">
                  <a:txBody>
                    <a:bodyPr/>
                    <a:lstStyle/>
                    <a:p>
                      <a:pPr algn="l" fontAlgn="b"/>
                      <a:endParaRPr lang="en-NZ" sz="1400" b="1" i="0" u="none" strike="noStrike" dirty="0">
                        <a:solidFill>
                          <a:schemeClr val="tx1">
                            <a:lumMod val="75000"/>
                            <a:lumOff val="25000"/>
                          </a:schemeClr>
                        </a:solidFill>
                        <a:effectLst/>
                        <a:latin typeface="+mn-lt"/>
                      </a:endParaRPr>
                    </a:p>
                  </a:txBody>
                  <a:tcPr marL="9525" marR="9525" marT="9525" marB="0" anchor="ctr"/>
                </a:tc>
                <a:tc>
                  <a:txBody>
                    <a:bodyPr/>
                    <a:lstStyle/>
                    <a:p>
                      <a:pPr algn="l" fontAlgn="b"/>
                      <a:r>
                        <a:rPr lang="en-NZ" sz="1400" b="1" u="none" strike="noStrike" dirty="0">
                          <a:solidFill>
                            <a:schemeClr val="tx1">
                              <a:lumMod val="75000"/>
                              <a:lumOff val="25000"/>
                            </a:schemeClr>
                          </a:solidFill>
                          <a:effectLst/>
                          <a:latin typeface="+mn-lt"/>
                        </a:rPr>
                        <a:t>Council website</a:t>
                      </a:r>
                      <a:endParaRPr lang="en-NZ" sz="1400" b="1" i="0" u="none" strike="noStrike" dirty="0">
                        <a:solidFill>
                          <a:schemeClr val="tx1">
                            <a:lumMod val="75000"/>
                            <a:lumOff val="25000"/>
                          </a:schemeClr>
                        </a:solidFill>
                        <a:effectLst/>
                        <a:latin typeface="+mn-lt"/>
                      </a:endParaRPr>
                    </a:p>
                  </a:txBody>
                  <a:tcPr marL="36000" marR="9525" marT="9525" marB="0" anchor="ctr">
                    <a:solidFill>
                      <a:srgbClr val="D2D6E5"/>
                    </a:solidFill>
                  </a:tcPr>
                </a:tc>
                <a:tc>
                  <a:txBody>
                    <a:bodyPr/>
                    <a:lstStyle/>
                    <a:p>
                      <a:pPr algn="ctr" fontAlgn="b"/>
                      <a:r>
                        <a:rPr lang="en-NZ" sz="1400" b="1" i="0" u="none" strike="noStrike" dirty="0">
                          <a:solidFill>
                            <a:schemeClr val="tx1">
                              <a:lumMod val="75000"/>
                              <a:lumOff val="25000"/>
                            </a:schemeClr>
                          </a:solidFill>
                          <a:effectLst/>
                          <a:latin typeface="Calibri" panose="020F0502020204030204" pitchFamily="34" charset="0"/>
                        </a:rPr>
                        <a:t>4</a:t>
                      </a: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3</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4</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1</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16</a:t>
                      </a:r>
                      <a:endParaRPr lang="en-NZ" sz="1400" b="0" i="0" u="none" strike="noStrike" dirty="0">
                        <a:solidFill>
                          <a:schemeClr val="tx1">
                            <a:lumMod val="75000"/>
                            <a:lumOff val="25000"/>
                          </a:schemeClr>
                        </a:solidFill>
                        <a:effectLst/>
                        <a:latin typeface="+mn-lt"/>
                      </a:endParaRPr>
                    </a:p>
                  </a:txBody>
                  <a:tcPr marL="9525" marR="9525" marT="9525" marB="0" anchor="ctr">
                    <a:solidFill>
                      <a:srgbClr val="D9D9D9"/>
                    </a:solidFill>
                  </a:tcPr>
                </a:tc>
                <a:tc>
                  <a:txBody>
                    <a:bodyPr/>
                    <a:lstStyle/>
                    <a:p>
                      <a:pPr algn="ctr" fontAlgn="b"/>
                      <a:r>
                        <a:rPr lang="en-NZ" sz="1400" b="0" u="none" strike="noStrike" dirty="0">
                          <a:solidFill>
                            <a:schemeClr val="tx1">
                              <a:lumMod val="75000"/>
                              <a:lumOff val="25000"/>
                            </a:schemeClr>
                          </a:solidFill>
                          <a:effectLst/>
                          <a:latin typeface="+mn-lt"/>
                        </a:rPr>
                        <a:t>3</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i="0" u="none" strike="noStrike" dirty="0">
                          <a:solidFill>
                            <a:schemeClr val="tx1">
                              <a:lumMod val="75000"/>
                              <a:lumOff val="25000"/>
                            </a:schemeClr>
                          </a:solidFill>
                          <a:effectLst/>
                          <a:latin typeface="+mn-lt"/>
                        </a:rPr>
                        <a:t>-</a:t>
                      </a: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6</a:t>
                      </a:r>
                      <a:endParaRPr lang="en-NZ" sz="1400" b="0" i="0" u="none" strike="noStrike" dirty="0">
                        <a:solidFill>
                          <a:schemeClr val="tx1">
                            <a:lumMod val="75000"/>
                            <a:lumOff val="25000"/>
                          </a:schemeClr>
                        </a:solidFill>
                        <a:effectLst/>
                        <a:latin typeface="+mn-lt"/>
                      </a:endParaRPr>
                    </a:p>
                  </a:txBody>
                  <a:tcPr marL="9525" marR="9525" marT="9525" marB="0" anchor="ctr"/>
                </a:tc>
                <a:extLst>
                  <a:ext uri="{0D108BD9-81ED-4DB2-BD59-A6C34878D82A}">
                    <a16:rowId xmlns:a16="http://schemas.microsoft.com/office/drawing/2014/main" val="90652610"/>
                  </a:ext>
                </a:extLst>
              </a:tr>
              <a:tr h="324000">
                <a:tc vMerge="1">
                  <a:txBody>
                    <a:bodyPr/>
                    <a:lstStyle/>
                    <a:p>
                      <a:pPr algn="l" fontAlgn="b"/>
                      <a:endParaRPr lang="en-NZ" sz="1400" b="1" i="0" u="none" strike="noStrike" dirty="0">
                        <a:solidFill>
                          <a:schemeClr val="tx1">
                            <a:lumMod val="75000"/>
                            <a:lumOff val="25000"/>
                          </a:schemeClr>
                        </a:solidFill>
                        <a:effectLst/>
                        <a:latin typeface="+mn-lt"/>
                      </a:endParaRPr>
                    </a:p>
                  </a:txBody>
                  <a:tcPr marL="9525" marR="9525" marT="9525" marB="0" anchor="ctr"/>
                </a:tc>
                <a:tc>
                  <a:txBody>
                    <a:bodyPr/>
                    <a:lstStyle/>
                    <a:p>
                      <a:pPr algn="l" fontAlgn="b"/>
                      <a:r>
                        <a:rPr lang="en-NZ" sz="1400" b="1" u="none" strike="noStrike" dirty="0">
                          <a:solidFill>
                            <a:schemeClr val="tx1">
                              <a:lumMod val="75000"/>
                              <a:lumOff val="25000"/>
                            </a:schemeClr>
                          </a:solidFill>
                          <a:effectLst/>
                          <a:latin typeface="+mn-lt"/>
                        </a:rPr>
                        <a:t>Visit a library</a:t>
                      </a:r>
                      <a:endParaRPr lang="en-NZ" sz="1400" b="1" i="0" u="none" strike="noStrike" dirty="0">
                        <a:solidFill>
                          <a:schemeClr val="tx1">
                            <a:lumMod val="75000"/>
                            <a:lumOff val="25000"/>
                          </a:schemeClr>
                        </a:solidFill>
                        <a:effectLst/>
                        <a:latin typeface="+mn-lt"/>
                      </a:endParaRPr>
                    </a:p>
                  </a:txBody>
                  <a:tcPr marL="36000" marR="9525" marT="9525" marB="0" anchor="ctr">
                    <a:solidFill>
                      <a:srgbClr val="D2D6E5"/>
                    </a:solidFill>
                  </a:tcPr>
                </a:tc>
                <a:tc>
                  <a:txBody>
                    <a:bodyPr/>
                    <a:lstStyle/>
                    <a:p>
                      <a:pPr algn="ctr" fontAlgn="b"/>
                      <a:r>
                        <a:rPr lang="en-NZ" sz="1400" b="1" i="0" u="none" strike="noStrike" dirty="0">
                          <a:solidFill>
                            <a:schemeClr val="tx1">
                              <a:lumMod val="75000"/>
                              <a:lumOff val="25000"/>
                            </a:schemeClr>
                          </a:solidFill>
                          <a:effectLst/>
                          <a:latin typeface="Calibri" panose="020F0502020204030204" pitchFamily="34" charset="0"/>
                        </a:rPr>
                        <a:t>1</a:t>
                      </a: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1</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1</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1</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1</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7</a:t>
                      </a:r>
                      <a:endParaRPr lang="en-NZ" sz="1400" b="0" i="0" u="none" strike="noStrike" dirty="0">
                        <a:solidFill>
                          <a:schemeClr val="tx1">
                            <a:lumMod val="75000"/>
                            <a:lumOff val="25000"/>
                          </a:schemeClr>
                        </a:solidFill>
                        <a:effectLst/>
                        <a:latin typeface="+mn-lt"/>
                      </a:endParaRPr>
                    </a:p>
                  </a:txBody>
                  <a:tcPr marL="9525" marR="9525" marT="9525" marB="0" anchor="ctr">
                    <a:solidFill>
                      <a:srgbClr val="D9D9D9"/>
                    </a:solidFill>
                  </a:tcPr>
                </a:tc>
                <a:tc>
                  <a:txBody>
                    <a:bodyPr/>
                    <a:lstStyle/>
                    <a:p>
                      <a:pPr algn="ctr" fontAlgn="b"/>
                      <a:r>
                        <a:rPr lang="en-NZ" sz="1400" b="0" u="none" strike="noStrike" dirty="0">
                          <a:solidFill>
                            <a:schemeClr val="tx1">
                              <a:lumMod val="75000"/>
                              <a:lumOff val="25000"/>
                            </a:schemeClr>
                          </a:solidFill>
                          <a:effectLst/>
                          <a:latin typeface="+mn-lt"/>
                        </a:rPr>
                        <a:t>1</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3</a:t>
                      </a:r>
                      <a:endParaRPr lang="en-NZ" sz="1400" b="0" i="0" u="none" strike="noStrike" dirty="0">
                        <a:solidFill>
                          <a:schemeClr val="tx1">
                            <a:lumMod val="75000"/>
                            <a:lumOff val="25000"/>
                          </a:schemeClr>
                        </a:solidFill>
                        <a:effectLst/>
                        <a:latin typeface="+mn-lt"/>
                      </a:endParaRPr>
                    </a:p>
                  </a:txBody>
                  <a:tcPr marL="9525" marR="9525" marT="9525" marB="0" anchor="ctr"/>
                </a:tc>
                <a:extLst>
                  <a:ext uri="{0D108BD9-81ED-4DB2-BD59-A6C34878D82A}">
                    <a16:rowId xmlns:a16="http://schemas.microsoft.com/office/drawing/2014/main" val="2789003527"/>
                  </a:ext>
                </a:extLst>
              </a:tr>
              <a:tr h="324000">
                <a:tc vMerge="1">
                  <a:txBody>
                    <a:bodyPr/>
                    <a:lstStyle/>
                    <a:p>
                      <a:pPr algn="l" fontAlgn="b"/>
                      <a:endParaRPr lang="en-NZ" sz="1400" b="1" i="0" u="none" strike="noStrike" dirty="0">
                        <a:solidFill>
                          <a:schemeClr val="tx1">
                            <a:lumMod val="75000"/>
                            <a:lumOff val="25000"/>
                          </a:schemeClr>
                        </a:solidFill>
                        <a:effectLst/>
                        <a:latin typeface="+mn-lt"/>
                      </a:endParaRPr>
                    </a:p>
                  </a:txBody>
                  <a:tcPr marL="9525" marR="9525" marT="9525" marB="0" anchor="ctr"/>
                </a:tc>
                <a:tc>
                  <a:txBody>
                    <a:bodyPr/>
                    <a:lstStyle/>
                    <a:p>
                      <a:pPr algn="l" fontAlgn="b"/>
                      <a:r>
                        <a:rPr lang="en-NZ" sz="1400" b="1" u="none" strike="noStrike" dirty="0">
                          <a:solidFill>
                            <a:schemeClr val="tx1">
                              <a:lumMod val="75000"/>
                              <a:lumOff val="25000"/>
                            </a:schemeClr>
                          </a:solidFill>
                          <a:effectLst/>
                          <a:latin typeface="+mn-lt"/>
                        </a:rPr>
                        <a:t>Snap, Send, Solve</a:t>
                      </a:r>
                      <a:endParaRPr lang="en-NZ" sz="1400" b="1" i="0" u="none" strike="noStrike" dirty="0">
                        <a:solidFill>
                          <a:schemeClr val="tx1">
                            <a:lumMod val="75000"/>
                            <a:lumOff val="25000"/>
                          </a:schemeClr>
                        </a:solidFill>
                        <a:effectLst/>
                        <a:latin typeface="+mn-lt"/>
                      </a:endParaRPr>
                    </a:p>
                  </a:txBody>
                  <a:tcPr marL="36000" marR="9525" marT="9525" marB="0" anchor="ctr">
                    <a:solidFill>
                      <a:srgbClr val="D2D6E5"/>
                    </a:solidFill>
                  </a:tcPr>
                </a:tc>
                <a:tc>
                  <a:txBody>
                    <a:bodyPr/>
                    <a:lstStyle/>
                    <a:p>
                      <a:pPr algn="ctr" fontAlgn="b"/>
                      <a:r>
                        <a:rPr lang="en-NZ" sz="1400" b="1" i="0" u="none" strike="noStrike" dirty="0">
                          <a:solidFill>
                            <a:schemeClr val="tx1">
                              <a:lumMod val="75000"/>
                              <a:lumOff val="25000"/>
                            </a:schemeClr>
                          </a:solidFill>
                          <a:effectLst/>
                          <a:latin typeface="Calibri" panose="020F0502020204030204" pitchFamily="34" charset="0"/>
                        </a:rPr>
                        <a:t>3</a:t>
                      </a: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3</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3</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3</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4</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5</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26</a:t>
                      </a:r>
                      <a:endParaRPr lang="en-NZ" sz="1400" b="0" i="0" u="none" strike="noStrike" dirty="0">
                        <a:solidFill>
                          <a:schemeClr val="tx1">
                            <a:lumMod val="75000"/>
                            <a:lumOff val="25000"/>
                          </a:schemeClr>
                        </a:solidFill>
                        <a:effectLst/>
                        <a:latin typeface="+mn-lt"/>
                      </a:endParaRPr>
                    </a:p>
                  </a:txBody>
                  <a:tcPr marL="9525" marR="9525" marT="9525" marB="0" anchor="ctr">
                    <a:solidFill>
                      <a:srgbClr val="D9D9D9"/>
                    </a:solidFill>
                  </a:tcPr>
                </a:tc>
                <a:tc>
                  <a:txBody>
                    <a:bodyPr/>
                    <a:lstStyle/>
                    <a:p>
                      <a:pPr algn="ctr" fontAlgn="b"/>
                      <a:r>
                        <a:rPr lang="en-NZ" sz="1400" b="0" i="0" u="none" strike="noStrike" dirty="0">
                          <a:solidFill>
                            <a:schemeClr val="tx1">
                              <a:lumMod val="75000"/>
                              <a:lumOff val="25000"/>
                            </a:schemeClr>
                          </a:solidFill>
                          <a:effectLst/>
                          <a:latin typeface="+mn-lt"/>
                        </a:rPr>
                        <a:t>-</a:t>
                      </a:r>
                    </a:p>
                  </a:txBody>
                  <a:tcPr marL="9525" marR="9525" marT="9525" marB="0" anchor="ctr"/>
                </a:tc>
                <a:extLst>
                  <a:ext uri="{0D108BD9-81ED-4DB2-BD59-A6C34878D82A}">
                    <a16:rowId xmlns:a16="http://schemas.microsoft.com/office/drawing/2014/main" val="2662490912"/>
                  </a:ext>
                </a:extLst>
              </a:tr>
              <a:tr h="324000">
                <a:tc vMerge="1">
                  <a:txBody>
                    <a:bodyPr/>
                    <a:lstStyle/>
                    <a:p>
                      <a:pPr algn="l" fontAlgn="b"/>
                      <a:endParaRPr lang="en-NZ" sz="1400" b="1" i="0" u="none" strike="noStrike" dirty="0">
                        <a:solidFill>
                          <a:schemeClr val="tx1">
                            <a:lumMod val="75000"/>
                            <a:lumOff val="25000"/>
                          </a:schemeClr>
                        </a:solidFill>
                        <a:effectLst/>
                        <a:latin typeface="+mn-lt"/>
                      </a:endParaRPr>
                    </a:p>
                  </a:txBody>
                  <a:tcPr marL="9525" marR="9525" marT="9525" marB="0" anchor="ctr"/>
                </a:tc>
                <a:tc>
                  <a:txBody>
                    <a:bodyPr/>
                    <a:lstStyle/>
                    <a:p>
                      <a:pPr algn="l" fontAlgn="b"/>
                      <a:r>
                        <a:rPr lang="en-NZ" sz="1400" b="1" u="none" strike="noStrike" dirty="0">
                          <a:solidFill>
                            <a:schemeClr val="tx1">
                              <a:lumMod val="75000"/>
                              <a:lumOff val="25000"/>
                            </a:schemeClr>
                          </a:solidFill>
                          <a:effectLst/>
                          <a:latin typeface="+mn-lt"/>
                        </a:rPr>
                        <a:t>Facebook</a:t>
                      </a:r>
                      <a:endParaRPr lang="en-NZ" sz="1400" b="1" i="0" u="none" strike="noStrike" dirty="0">
                        <a:solidFill>
                          <a:schemeClr val="tx1">
                            <a:lumMod val="75000"/>
                            <a:lumOff val="25000"/>
                          </a:schemeClr>
                        </a:solidFill>
                        <a:effectLst/>
                        <a:latin typeface="+mn-lt"/>
                      </a:endParaRPr>
                    </a:p>
                  </a:txBody>
                  <a:tcPr marL="36000" marR="9525" marT="9525" marB="0" anchor="ctr">
                    <a:solidFill>
                      <a:srgbClr val="D2D6E5"/>
                    </a:solidFill>
                  </a:tcPr>
                </a:tc>
                <a:tc>
                  <a:txBody>
                    <a:bodyPr/>
                    <a:lstStyle/>
                    <a:p>
                      <a:pPr algn="ctr" fontAlgn="b"/>
                      <a:r>
                        <a:rPr lang="en-NZ" sz="1400" b="1" i="0" u="none" strike="noStrike" dirty="0">
                          <a:solidFill>
                            <a:schemeClr val="tx1">
                              <a:lumMod val="75000"/>
                              <a:lumOff val="25000"/>
                            </a:schemeClr>
                          </a:solidFill>
                          <a:effectLst/>
                          <a:latin typeface="Calibri" panose="020F0502020204030204" pitchFamily="34" charset="0"/>
                        </a:rPr>
                        <a:t>1</a:t>
                      </a: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1</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i="0" u="none" strike="noStrike" dirty="0">
                          <a:solidFill>
                            <a:schemeClr val="tx1">
                              <a:lumMod val="75000"/>
                              <a:lumOff val="25000"/>
                            </a:schemeClr>
                          </a:solidFill>
                          <a:effectLst/>
                          <a:latin typeface="+mn-lt"/>
                        </a:rPr>
                        <a:t>-</a:t>
                      </a: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1</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1</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2</a:t>
                      </a:r>
                      <a:endParaRPr lang="en-NZ" sz="1400" b="0" i="0" u="none" strike="noStrike" dirty="0">
                        <a:solidFill>
                          <a:schemeClr val="tx1">
                            <a:lumMod val="75000"/>
                            <a:lumOff val="25000"/>
                          </a:schemeClr>
                        </a:solidFill>
                        <a:effectLst/>
                        <a:latin typeface="+mn-lt"/>
                      </a:endParaRPr>
                    </a:p>
                  </a:txBody>
                  <a:tcPr marL="9525" marR="9525" marT="9525" marB="0" anchor="ctr"/>
                </a:tc>
                <a:tc>
                  <a:txBody>
                    <a:bodyPr/>
                    <a:lstStyle/>
                    <a:p>
                      <a:pPr algn="ctr" fontAlgn="b"/>
                      <a:r>
                        <a:rPr lang="en-NZ" sz="1400" b="0" i="0" u="none" strike="noStrike" dirty="0">
                          <a:solidFill>
                            <a:schemeClr val="tx1">
                              <a:lumMod val="75000"/>
                              <a:lumOff val="25000"/>
                            </a:schemeClr>
                          </a:solidFill>
                          <a:effectLst/>
                          <a:latin typeface="+mn-lt"/>
                        </a:rPr>
                        <a:t>-</a:t>
                      </a:r>
                    </a:p>
                  </a:txBody>
                  <a:tcPr marL="9525" marR="9525" marT="9525" marB="0" anchor="ctr"/>
                </a:tc>
                <a:tc>
                  <a:txBody>
                    <a:bodyPr/>
                    <a:lstStyle/>
                    <a:p>
                      <a:pPr algn="ctr" fontAlgn="b"/>
                      <a:r>
                        <a:rPr lang="en-NZ" sz="1400" b="0" u="none" strike="noStrike" dirty="0">
                          <a:solidFill>
                            <a:schemeClr val="tx1">
                              <a:lumMod val="75000"/>
                              <a:lumOff val="25000"/>
                            </a:schemeClr>
                          </a:solidFill>
                          <a:effectLst/>
                          <a:latin typeface="+mn-lt"/>
                        </a:rPr>
                        <a:t>9</a:t>
                      </a:r>
                      <a:endParaRPr lang="en-NZ" sz="1400" b="0" i="0" u="none" strike="noStrike" dirty="0">
                        <a:solidFill>
                          <a:schemeClr val="tx1">
                            <a:lumMod val="75000"/>
                            <a:lumOff val="25000"/>
                          </a:schemeClr>
                        </a:solidFill>
                        <a:effectLst/>
                        <a:latin typeface="+mn-lt"/>
                      </a:endParaRPr>
                    </a:p>
                  </a:txBody>
                  <a:tcPr marL="9525" marR="9525" marT="9525" marB="0" anchor="ctr">
                    <a:solidFill>
                      <a:srgbClr val="D9D9D9"/>
                    </a:solidFill>
                  </a:tcPr>
                </a:tc>
                <a:extLst>
                  <a:ext uri="{0D108BD9-81ED-4DB2-BD59-A6C34878D82A}">
                    <a16:rowId xmlns:a16="http://schemas.microsoft.com/office/drawing/2014/main" val="2832261476"/>
                  </a:ext>
                </a:extLst>
              </a:tr>
            </a:tbl>
          </a:graphicData>
        </a:graphic>
      </p:graphicFrame>
      <p:sp>
        <p:nvSpPr>
          <p:cNvPr id="4" name="TextBox 3">
            <a:extLst>
              <a:ext uri="{FF2B5EF4-FFF2-40B4-BE49-F238E27FC236}">
                <a16:creationId xmlns:a16="http://schemas.microsoft.com/office/drawing/2014/main" id="{6C499F84-AE9D-4E91-B0E7-61B7AF4910C1}"/>
              </a:ext>
            </a:extLst>
          </p:cNvPr>
          <p:cNvSpPr txBox="1"/>
          <p:nvPr/>
        </p:nvSpPr>
        <p:spPr>
          <a:xfrm>
            <a:off x="192863" y="5805264"/>
            <a:ext cx="7416824" cy="738664"/>
          </a:xfrm>
          <a:prstGeom prst="rect">
            <a:avLst/>
          </a:prstGeom>
          <a:noFill/>
        </p:spPr>
        <p:txBody>
          <a:bodyPr wrap="square" rtlCol="0">
            <a:spAutoFit/>
          </a:bodyPr>
          <a:lstStyle/>
          <a:p>
            <a:r>
              <a:rPr lang="en-NZ" sz="1400" b="1" dirty="0">
                <a:solidFill>
                  <a:schemeClr val="tx1">
                    <a:lumMod val="75000"/>
                    <a:lumOff val="25000"/>
                  </a:schemeClr>
                </a:solidFill>
              </a:rPr>
              <a:t>Total sample: 2020: 395</a:t>
            </a:r>
          </a:p>
          <a:p>
            <a:r>
              <a:rPr lang="en-NZ" sz="1400" b="1" dirty="0">
                <a:solidFill>
                  <a:schemeClr val="tx1">
                    <a:lumMod val="75000"/>
                    <a:lumOff val="25000"/>
                  </a:schemeClr>
                </a:solidFill>
              </a:rPr>
              <a:t>Note: These questions were not asked in 2018</a:t>
            </a:r>
          </a:p>
          <a:p>
            <a:r>
              <a:rPr lang="en-NZ" sz="1400" b="1" dirty="0">
                <a:solidFill>
                  <a:schemeClr val="tx1">
                    <a:lumMod val="75000"/>
                    <a:lumOff val="25000"/>
                  </a:schemeClr>
                </a:solidFill>
              </a:rPr>
              <a:t>*Small sample size – results indicative only </a:t>
            </a:r>
          </a:p>
        </p:txBody>
      </p:sp>
    </p:spTree>
    <p:extLst>
      <p:ext uri="{BB962C8B-B14F-4D97-AF65-F5344CB8AC3E}">
        <p14:creationId xmlns:p14="http://schemas.microsoft.com/office/powerpoint/2010/main" val="252445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2135758"/>
            <a:ext cx="7344816" cy="1077218"/>
          </a:xfrm>
          <a:prstGeom prst="rect">
            <a:avLst/>
          </a:prstGeom>
          <a:noFill/>
        </p:spPr>
        <p:txBody>
          <a:bodyPr wrap="square" rtlCol="0">
            <a:spAutoFit/>
          </a:bodyPr>
          <a:lstStyle/>
          <a:p>
            <a:pPr algn="ctr" fontAlgn="base">
              <a:spcBef>
                <a:spcPct val="0"/>
              </a:spcBef>
              <a:spcAft>
                <a:spcPct val="0"/>
              </a:spcAft>
            </a:pPr>
            <a:r>
              <a:rPr lang="en-NZ" sz="3200" b="1" dirty="0">
                <a:solidFill>
                  <a:srgbClr val="000D8C"/>
                </a:solidFill>
                <a:ea typeface="+mj-ea"/>
                <a:cs typeface="+mj-cs"/>
              </a:rPr>
              <a:t>Further Comments </a:t>
            </a:r>
          </a:p>
          <a:p>
            <a:pPr algn="ctr" fontAlgn="base">
              <a:spcBef>
                <a:spcPct val="0"/>
              </a:spcBef>
              <a:spcAft>
                <a:spcPct val="0"/>
              </a:spcAft>
            </a:pPr>
            <a:r>
              <a:rPr lang="en-NZ" sz="3200" b="1" dirty="0">
                <a:solidFill>
                  <a:srgbClr val="000D8C"/>
                </a:solidFill>
                <a:ea typeface="+mj-ea"/>
                <a:cs typeface="+mj-cs"/>
              </a:rPr>
              <a:t>About Council Services</a:t>
            </a:r>
          </a:p>
        </p:txBody>
      </p:sp>
      <p:sp>
        <p:nvSpPr>
          <p:cNvPr id="2" name="AutoShape 2" descr="data:image/jpeg;base64,/9j/4AAQSkZJRgABAQAAAQABAAD/2wCEAAkGBhQSERUUExQTFBUWGB8YGRgYFiIcGhsfICQbHB4iIBwgHCYeIBwjHRogIDAgJScpLi0tGx4xNTAqNSYrLC0BCQoKDgwOGg8PGjQlHyQ1NDUyNSouNSkyNS8yKi4sMDIqNSw0KjQvMiosNSwqLiwpKi4pMDU0LC8qLzUsLCwsNP/AABEIAOAA4QMBIgACEQEDEQH/xAAbAAACAwEBAQAAAAAAAAAAAAAABQMEBgIBB//EAEgQAAICAQMDAgUCAwQFCAoDAAECAxEEABIhBRMxIkEGFDJRYSNxQoGRBxUzUiRigqGxNUNysrPB0fAlRHODkqLCw+HxFjRj/8QAGQEBAAMBAQAAAAAAAAAAAAAAAAIDBAEF/8QAMBEAAgIBAgMGBQQDAQAAAAAAAAECEQMSIQQTMUFRYYGh8BQiMnHhkcHR8UJisVL/2gAMAwEAAhEDEQA/APuOjRo0AaNGjQBo0aNAGjRo0AaNF6z3UfiaNlCwy7HaQx7mibaGA5U2lbrr0WC3gffQGh1xNKEUsxpVBJP2A5OsrF1N9m9csHdJ26aI7u7SDZs2BhVOxXb4KmxTE+SZndxnimybGTG0KMsDX3KZZCFAsVwVRvUDuFtwdAaebMCmqduL9Kk/8Nc/PD/LJ/8AAffWSfAgkKTCceuQhQIG3FxJHLWy9+5e0wsjgOx496sGBAyJKZ9vcVmEaRF0Kp8wpZ0XkkCbyaoxoK40Bu48gEA8izQDCiffwfx/wOpdYl8fFtJe9TCT5jf2GJKbJIBvNXtuRnVzQJ9QBFnVebBx0b15IBgIBrGfahdoJFJNkKCYeGsAdzz9wN6rg+CD5HH44P8AQ8a91lostI8eWOPIVO07NIWjaMhZN7LViybZaZR6gOKsEc5PW5FDnvpwRGqmJgwcjgONlgNYINAe/jjQGr0azmN8TBMd5JWMjK4QqsbKVY1wQVUjz9RFH28hdaGN7AIvkXyCD/MHkH8HQHWjRo0AaNGjQBo0aNAGjRo0AaNGjQBo0aNAGjRo0AaNGq+Tl7fCs9/5RY+3P/n76AlmnVBbMqj7k0P9+lnUeoOsm2OSBaoEOGLWbNcEf6v3u/65z+1bI39Jn9LCng5YVdzReP8Az769HXsmbJnWNYQsGWkLB9o/TZUttxO7uszApQ2kACiTYAt4qpG4Zhg7VO+ki9Y2gfRwObo82eTz4Gooej7kU92KlzPmrJIBuzsBI88/V+PGlX/8syEx8vcsRnwhOZh2wEO2vlztvcEdPX58RuOOKg+KcmZ8M9ztGIyYUkRG0SEtKu8kIxXYaGw+fqBvzoDUL8NzLv2yKN+V8wRyNyngoSOfYcjzyCK1Qk6e+McdSN/bnMg7a+RI3bAokVtMlnkgAc0OdNvjVyuNuUspDDwxHm/sedQZURE5jWbIeQgPtUilUFjXqYD1b6+9Bfp4IAX9Bx5JRSb4wJfmWWRSodZd1KSCTuTabXwbF6rS9Fkg7EBMVrHMDI5dEZXa9u9SCG9R9P25BvVyXMXakndyiDJ/q+ltpGw24qwSSR9+CNXsiVoTIGnyQEqRmIRhTE0vNkfYUABV+9kCt0/oTyBZu3EiyQrG0MikhdthSB7grXoNfvqXqHwk8gzAHRRk9oDg+gR0PFc2B44r86t9NymMoikefc0Yfa4RRXINbPUDfsTxX9V/SOrNFhzSeqQiUgEm6sIATZurPgc8/udATdV+F2lOQzSIgmWMA+dpjIIu6BBPHtrrK6GZFNfLI6yo8hT/APzG4Bm82QwPPgEeb1xkzgMjOuQpmqgChTcdgv6+PF/7RP7c/wB2KvzCgzEop3M20qSY0QcWdzFUBO5SDuNjkaA7yfh1po8gpJGRPIkyMLK0u2uR5BC3Y+/vq3lfECKHPeQGNbdQhO2tx5J8D0NV0DR/cZboXU8yNcEbS0TY8CNGiBHifY5djF2wrR3SkBlKFOAL9VWDMygkQljsrlQLPNHErxzRuG7jV2QyeoLvWvQSOeSABs3+I40b1TLtABb0UBbdsncT6afg39iBZB01w+oRy7tjBtppvIINBqIPg0Qf56+dLnZTmNX3IrzZatMYAGUq5+W3fpHatEyC1G5lFnkhmvRsvKjzY4nG+J6BaKPtbCsILdyIpYjZxuWQPYYiM+CNAbjRo0aANGjRoA0aNGgDRo0aANGjRoA0aNQZswSNmLFa9wL/AB48aA8z8rtxs/FKLN34/lpIJIDJ69ykkCrcHczeng0eSpqvY88Eapnr6zRqGaRlkAR12gBSydyt+2iQK8f5hq3H1rH7m9Wm3ERq1Kaa2KIG44bfuWuOQwPgjQEUrYxh5SPYxd9k0fdFISN1buOT+TzQ8amhihOSkhTHaVT2lkGNTghSdqybuAUPHt5++p87GixkVyZQELAFaJpzZXx4v38j76jM2OHvdIWE2/x/EQU9x4pf+/QHcfVI/wDECJGs0bSOxT1NsCqCa+ql4om/AGlUXSoUQxdvFUGQXGMNdu9hasVHG4r/ABfuP2tK+NtCHulVjZVB90fgiwLHIAtiCOPzpfldcRXY9pnZcjYG7ygu8cJlANqFX9PgCxyTZAG7QDPqkEmThqqVIxY8gBAApIqma7Hj+R1YGFImW2QI2dZI6KgqGU+n7sFI9PsffSCbrva9CpMG7rwhBKoqQCaf6toUdyNAws/84gIAupMj4j2uQxk47rA90f8ANNDE9+mh/jBvJ8NyPJAZRfDzfKSpJtEkjGQAHgHyBf8AI3+DqaDGnbDLIanlCsT4NUoAs+DsH9SfHnSiLr8WQwieGSbZI5syD+GWTHtfAf1RFivsHWgbA1ocjqwZWUw5FH08IL54sG/AvzoBfidPlTIjl7BA7W1h3FLbueSS3JPHNniv21Dj9Em+TnhKU7OHX1CjynFg+fSfPHI581Zjx4W9BhyFF/Vvavfncz2RRJP2/etcYGbASsmKjyrZG4NJSsKBBUg/wtfPmwR9wBN1XDaTCp17bxqGA3Am0HPINci/92r+BhMYRvZldzvcrwbPt4PgUP8AZGk/UM4ytGzYcx2MQLVuCVDWQKtCwCeCb8gLbavL8S/qKjwyJuL8kVwnvyB59v3H5oCLp/Uu4/oGQ8ZkaLduFAgctQohOKDXd+3I0o+H+qyNBgF5ZiZJJAxsEPy9BieaAHFf+FM8BIod5jyHEbMZdhTgFvztvZfNcHjzybr4fSYYlx4xM1Y7sy2nkmiQeOf8T2+/40BFF1mKWVQsuRUruq1MLsGwdt2qGiF/fmvOo8DqKOIW3ZoWeRowxmHDWaFDmuKH20y6RBHCAsU79tn3JHs8FrIF7b2eWrg8cmr0txo8NcaJo8xZYsfIWniqW5HZQqnt35aQCgP4h486Ac9J+ITIcgyBI0ilaMG/8oF39ze42K4/a9M06jGxADqSTQF+4v8A8D/TWMfquMjukM5bvzu7fp7+0wWd2O0ruYH5aRABzYPnXsWTi77XJSogHUjGHpLPNFakD67ikU8cBW9i1gbvRpH0XriySdoS/MWrP3QoVfSyoVFCjRPJBNEEGqrTzQBo0aNAGjRo0AaNGjQEWVkrGpZjQ/Yn9vAJ0g/vt6NyRGxyDFIR9uAFBo373pp1aWUGIRWN8m122btq7XN//GFH89JU6tPKxA37N0TArHZKM8iv7EFNqobF2CTZF0BL1HJUPBMp/S3hJBRVfHBo8gCyf6ffnl/MFvJczMwQfUV+pBvJBQKKJrkm/tq701ZJ1dclF28DYUIpgWumNBlrbVX4PJuhP1rHDdr9ESnfQu/SNrG7HgEqBzxyNAZvNynfAl3sWKT7RZs0KNX5PnydO1nb59497bOyTV8A2osfnVJIeOcUBGCsVCP5JINiuNorivz48dTuzVI2LuZRQtWLUE30eOfUdgu+b/bQFPH6vKcfHt2uWbazXRqxxftd+R4rT7pOM6tKshUrYZAW3MAb+okX5HBN+/OrP9zw7O3212E3t9r+4+x/bS/4c6osuOskeLkQhibSVAkgIO22DPfNccnjQCr4j688WUY5GeCEqCkixK4Z/wDW3K1gVW1fVwPvoyOts+RFCG2qYRJJJDGJGcsP4bRhsPBvabv20fF0q4+PlTzGWOBkDSrtRvUKjXZ6+HalUE2PHitS4Xw/3e3LGJ8SWC4VLbXEiLwG8kMrAmiaP44GgF/UOuZcWEZXHalSXYGMQBdSL3URwfb7aZ9VOdFBPN3kJUh0VYxQT+IGxfA58nwfvQ66/wBC7kSwu+RJvcu7hQTYFD22qK4CgC/JN2SwHUrTa0M72KNxVYNj7/b/AI+3sBUwM+TIeLtzME+XEklqhO5jSD6fNq+6v8oqrvWc6b8UvD00yKsYdpiihUCotqGJ2qAPY/1HkCtPfh7G+WjaKOPIJaSg7r4BoA+BQAtqqruzzruH4FiGM2MzuyFt6mhuVqqxxR448e50B1nZGTiLLK8izxLHa7lAfuEgAUiquzm/v4/fVDp/V8pmxmHdmSWu8DCFRA22ijBRYAJPJa9v517kZKCBGd8nqEcz/KjsoCEtmVnbbXCtHRkJNECvqN2Om4MkBWInLeKNvQu1ACAeLcHcVB5C8fsRxoB6mdCWWmQn+GvzX/iP66xvQPjmSbKGPN2oZd8obHkiZCUAYxlJdxVj6ebHqG5lFLzr4upMQS0Eq0Cf4TdeAKbyf6fnWaxfhuFXiZ0zJFgV1gjZV2RIy7So2qrEbRtAdmrivbQFDpXx1O+TgoxxZFyWmV+0rbFMe0r2pSdsoG6mYAjcCOD4z+J1kY+LnehXeTq7JGG3bQ4YSKxCEMdvb3AAiyANaTB+C4YzBtPUQcaR2hJCHYr1uXmOihIvm24+r211F8J47RZMJTJlSWZpHO4WJeSXUqg2k1VfTyOArE6AVdW7wizR8j3o42D47GOVVfvApkHsFgbHdksLtBtiassWXw5DFlwvJi9mS5aD3LE6r6prcby3cE8khDLwRIa4LaY4vTgytG8ueZAscnedh3E2l2WlEYj8hgfQd/ht4HHEHSMbbuSd90k3fkMi33SVaPa6KEXaA24AAUyqxs3YF7E6NLC7SrHjKxDEgPJtBYhnoVXqIBJAHNnkk266XkmSFJCY23ruDRklCp5UqSOQVo6yuL02FSsneoBpGCMC6hZHEi19PqjYEqedokdaII0w+Fugx45BWYyUiRLe5fpSMVW7YeIww9NruajROgNJo0aNAGjRo0AajyJwiM5ulBY19hzqTVHqeVt2JsDiVu3RNDkE88Higb/79AJcvHxAHbsnfX8RNblDTKPq44Bb7c171rNf2hIIsB/lUlRDMjZZQvZhUnubSDY5IB8end7A61kfVI3AZoFponYWw/g9DA2AAKJAYnwTda7i6uqk7YQGMixGjVllDA2VB9gPHsPOgPnH9owwI+kZT4LptlkhKhG/Q3XRWJfoDbAxdVF0fV7an+Oem4WKOm/LyKEyOpRzs5yC5dW2h37jOWK8IS90DRu9fQcLq7d6SN/O7dRbhVCoWANeogt4/fxob4iYx71iIB2FS17adttXt+oWDQsc+TWgPk2dBig/EUdxCOERvCm8bElKsGZVuu53Aqk1d0v41svh/NkyMbGb+8Ej348YLd5WfudlAQUPlhIxkNm7VQdyuQun691JMYB5ch03WFRRuJ+4Ar2v6uPbnnS7F6pA2Ssc6ukzFSBPBGC/+UblB/iUEWb3IB541W8kE6bKnmhF6W9ySLG3uGGdE5JEm0AEvEKLqRvJKHcTfsWXyBtPzfFwWOB0xTFLuTqu9x23DLEZHYseNyrW03+x9tbrp2dCclIUdhKQYz/oix0oXcyncAQDtBqj4X211k9TjjnELuTIzIgHyYXkkLYLUCh5AIv8XXPOdCrs5z8dXqXd5mJ+JOjFcLrMGPA4X5iF8aNImq7jEhiAX7BgdvtftpzndFj+am7+OWxf7vrFVYiY1Y2ZQiKKWctRFAN9ta7qubHCYoXd5JCoCxRJy3DC9thVHvya9J+3HWF1MSCUbslZIQC6Mnro3VBSVa69r/4alzI3VkubDVpvcwcXQJJpukx50czFsSWLJPrB9QGxZJF5BI49R83qHrfw+Gn66DjuyfLxfLXGzAusYHo4IZhIfIs2W+51q+mfF0mTkzL+ssfAjEce5l5rc3HF+eeB45o3dzZ48UpD38h5GA2xxjc5PPJs1Z/1j7fjiEc0JR1XsVw4nHOOtPb3/wBMp0LFeLLxZhDOZJOk/wCkEB1aWYBSFdzx3iQwBY2OPsNQfCmMGysb/RpI45sKaKVGx5ApcsDsmd1qV/qt2oGzwN3O0wuqI8xhaSWGUkkRyKVu2L8FXKng1wbIB/Oo+rdcjgfsyTziQ0N2xgBZ+uy6qR9yOOD+2pc2FXZN58aWpy2PnfTOmFei9OT5eZchM9GnHy7h6EkhtzssgIE5NgUg9hq71/pk7xdV3RTPnnLQ4cio28RFk7XalC0FVC4baRttt1E87DK+KIRKqNLMATYkMTBD61YEW/gba3BdvN6M74oiiZQZ5yrcCRY2Kcb7IJf1fUvKhvoHsdR5+P8A9EficSv5kZvr3Re7P1juQs5bBTt/psVaYI30cbWcPtqrIJ48nWl6XkuMDphkeVG2xJLuZla9oDh7o3Y5J586c5kMQi7z5EqxVusP6SGoihRuz4A59Vc3pJJ1uCo5JGzViMm6OV1BWwKr3ejRP0i+dSlkhHqyUs0IfUyaXLZY2qWTYMkCNi5sr/F6ifUo+5sat5H6cux5ZO12GZGaQi2Jv6gRZAPA9hWoev8AXDA29slgj+qIJj7lojgb9wVj5NE+CPwdQYfxHuyVhXMLlyDxANo4B2lt3mh/CODd0dHlgnV7nHnxp6XJWTRZ0hMQyGZFaAkcldz2QLIqzso19z99cdNytgwSXKoRIr+ohb52gi6uzx/+NUYv7Qqxn+Z3xMBkuJVRSjLBMYiqjubu5tKeQBbcHUmV8XOpC3kl6mJAgj9QhEZcg94KQRIrKQxFWpIII1YXFrH6g2yEvI3b7ziRixsD+AM17gp/P251ZlVFyMQ9x2T9QB3c8/bni/NA/wAQrzqrg/GgaUBWmnUhPphVQDJEZ03HfvUbNttt2gyqL87VGD/aNOmO08yrJ/oMeWI1jCcudtdzvNa7gT/hghSPqI5A+kaNJsD4pilypMUK6yxC2DFBxUbWF37yp7lbgu20cX9NudAGjRo0AawXWvjchJrhCTQSJ21ctyrzLAsqkKEdSrhvSTtJKn87xyaNcn21ic7quGgmjkXpw52zo7KPqYtTDnkuS1f5mPvyQKud1BlkzAEiSHDGxi81A9yOOUAXC3DM5Bsk+KDGgPcXrRaWCIRLu+dbHkZi1sY4TKrgcbWIocixRHvYv5udixblkTp6LPHvk3MgEiAUCR4ZQooE2KqtQtmYqKpEfTgBsySfTQBG0SkgekFOBIfYnQC5fiV54ly48eRUl2ujB1IVmlEPrDRl9wRg5CWPSU9gxmXq7QiMTY7CKdp40VmA9cZLRBV7SMve7ZZOR7DkkHTHq+BiGJo5vlccTETelVIlCMJXLrXqj4Bcg/xH1DyYcXEw8ZY6mgEFtlrGCvaNbCJIx6jHElbvSatiSedALPi1z/eeN3KAHZsXaj1ndRPkWDz+Na/qWIjSpNJjqXjIVHaQDkml96J3EUCDRPHOl/xPDg5KIZp0RhH3VdHBqM16j5BiPHqPH2I0YeFjwzKs2Y8zxMoVJJAVRn9MdgfxtdLuNm+PbWSOOUZytWmYI4ZxyTuKabv39uwSRn/0/wD7Z/7E6PjL/lbG/wDc/wDaNrRdY+CI55++JJYpOCShHkCgRYsGgBx9v30tyPh7CkYTjONxsqtIZ0b1j1LuLAgNRFLwKqhzqmWDJUo1/lZnlw2XTKKXWV9ewj+LOhSy5XfxHuaJVDJe118lSpPpIIJBH4I5sjUvwT8RtPkSJOgE4Si4BUkIa2svgMGc8gD3HsNMsnAj70cq5pjmeMKDujIlUWb2EUb5Nrx9q1B8NNhJuyUyUladyvdd1G47gCqigKLbaoc2lcFdWLFJZNS2337v7Llgms2uOyvfu/sS/wBmv/8Aayf2/wDrbUfTCT1x9/nfJX8kIX/5NP4vgmKPIaaOeWLcTaqwHk2RdXV/z+x1P1z4egaRcrutBIhH6ikc+w3AggmuPyODeoRwTUIqvpd/cqjw2RY4xr6ZX91Zmf7QyRn45T69qV+4c7f9966/tEQHOxgRYIUEfcF+dO4umYoyDkzZHelSq3lQqf5SFUDgXwfFm/POjr/w7DNOJJcmRWUAqBspBfp/g4Bb3Y8nSeCclLbq16DJw2SSm6+prbwX8ir+1gcY5/8Aaf8A0asf2hRgYGOAAAJEAA9hsfVz4h6Nj5JUT5TjtDYQNg5NWW9HlqH4HtV6l6x0WKeIQy5UlQepvoBs2FLejigSBVfmzzrs8U5PI0utUSycPklLK0vqqvIzfxMx/urBH8J23++xq/79NIvhybMwcdDPEsYRGUCE7hS1RbuUSLIJoX+PGnMXQITjjEklMqlQyBiodVFUV2gGgfc35o8caox/BqQJtbMyFgJ5QyBFPuRdCgebqr51zkS1W1aarrQ+GlquUbTSXWun7Cb40xBF0/ERZBKFYAOPDDa1EUTxX51p+g4EK4uNM0cYdIEO/YNwGwXzV+5/qfvrzrXwpHlLGpkdIkA2JGF2igQCPST4NVdanxMDZjPCsxlCqYxuK+iloKSoHgUeedWwxNZW2tqXoW48DjmcmtqXoLx0DpzI6bNyuHjKlpCayD3H2AmxvI3Wv+XgitdSdMwmKbu4+yGSpGmlJEclK9uXsltgHJJBXijruPFUbHqR2URnuI0ZQFQyVyw4AYk/9IUfYRRYsTLW2cIU7Za0o8tJZIJo7vcem2HtrWbzrH6Vgwncm9Kj2ELJKLWJe2N67vUyIQNzAsAFN8AirkfDmAFaIQsyiGPEIMsm3tM1qoJYixusHzyADqxKQwJaKcAIyEjtD/EA3WLADCh+PHm6HsQDh6jygPQx9KEExlQu0i9xYAHj2BvadASypjROZ4wZJYlZRukc0rsivRYkcsgsj3B8FmvRays2KDZ7eYd4N+lCQC28cnyQRXk8V9taXFn3qG2snnhhR4JHsT5q/wBiNAS6NGjQBr5W0bPnfEEccTSvLFHGiivqaAKASSAoJPk/5T+NfS+o5RjjLKu4iuP3IH9B5/lrKZXQCvzUsWO6T5MUgZhksWLBSI+DJtuyACK2eBQ0Ash+F50yOkh4TImNC6TkUyKXRlA5ILAMa4HjRm/DU8UvWNsBkXNx0SDZt22I5I9rWRsrcvnjao59hoBmZnopCK+sUpFiSMCjd7TEXbnmwLo8HiXJ6gWpRGthR6lBpm76sRTAlIz2X+5BcWSfSBn+l/DWTh5eJM0DTxjAGLIIip7bA7qpitp7Aj7tYHFyZXw9ImeJflJPlpcP5cpA0YaLm+2RuUbK/wAhI3E80LLjruesWMs2UJ1klAHaWSq5LhTtO0FRwWF34sg66hkYSQxTQOglUqjrP3KIDPTEoCDRPIu+PO0EVvJFPT2lTzQUtLe/89DO9c+DZVXdhx5ME0eMscYDpJHIpLXFIHJW1vy3o9Q+raKtdR+HckZhnx1mSR54e8h2tjSouwmQBjalaqvqtbQAmywyc+M5PyuPE80i/UTJsQUFuztYmtovjyzeb110TqUWTJJiyRyRSRl/pmJB9R3Uy7Te5ifHIrzQ1znQurIriMblpvw8xl1fq0M8E0O6VRJGULqhtd4K2v5F3/8Ao6ywMUK4bvJCr4jBBthdRNsieEk0CwADgj0kLyBe7jsdZnHUo4ljZRGSOz3rDExk2WPHAqh7V9ydXfj7LjCQnJxpGNWpWUKASAWQkWT4HO39vfVMuI+STj2d9lE+LTxzlD/F1unXZ3C/pXwlHjnFZMxVMIQO6khZEDSzmMxm4zHTkq3DRgA2eKhwfhftw4sAyAJMW41yIwyja0o3I0dkPu27GjYEAi7FEa0XVeo4uHjxyNCGMgBSPg16ApAJHCBDtPH8XjnU8GRtnihmw0j7tlXRw67hch3elSGsbr5sm/udXc2N03vt6mjnwvS3vt69P18S31nq2PA4VkaSVlLbEXc5UWxPJArgnk80avVRZYs7CdcShZAIewVIIbnz7eKsf01l8jNl/vkN2/1AQoj3jx2/G7xyCW/nrSZXxBFhduCLGqeWm7Me1VBY0Leqs1VgHgc0K1nhxDbbbpJ109/oZMfFNylKTqKbXR+Xn4HOTIshyGWSKpkVF9R4IUNZ9P07WDbvFV99cSRpvdmaJkkRQwMjKFKCieBTR8Xu4F+486pdPyI4MxMeWF4nNbHXIMl2uyiSqt6goUk2Syg+fUbfWcjHxpYYI43lmHESBqCK5raWN0pr7EgKDYAGtHOhTd+Bq+Ix03fTbzOsuESfMIrxbsgr2xuPIjKBj9PgFlFixbAXphm9HlZpyojqaNV5YjaQK/ym/wB+NI8R4PnPl5sdo5hIJkKyblZwFYNu2qQSEomvV6gxNkGKH4jyZOp7e2f01ZRCJABdCyW8E3+PFfnUHxEFVd9EJcXjVVvbrp2l/wCJIcdGiOTO8TFFUqm71BRIptkpgty7gbUhkRh9J0PiY6StG87IVKtukYbXLhmBQlzTbImLUAKF15Oqf9oGZCGjORiyO207SJQqkcFlJFmgSPYfjV/4q+Ug2zzK7Oa2Ip87VZfHjaFkNk+5UjkDRZvmlqapV7f4OR4hKc9TVRrv9f2o8PT4LQjMABAVVBUKbZloC7p3dVKkkFlUCiTdGJUnxzPju0gmEUjwUu5F2q9bQSQxV0LLZ42EfduMmRMYw5E2EY1Z5GDJP3CrTFZXBRlA9TIG4PBU1Vm7WZj4uFjCWKF5YpIFg3K4H6dKqBjYY8cAkEr6vG43PnQ336FnxGOm76ddmMOqGNkMkUDNukjLEq4HF0dlgsFFcVR3e9HVKaNjHmAJKxdkZLiNtyOaC+f9+qOT1ZJMbvrhyyLz3CXCqpp4zRC7mreeQtC+CKoT5PWfmYITCwRHEsEkDLuLsVugFF2BZ4BUq5sKdrKjmhJ0mIcRjnLTF79fIYZuAE+WkjRggbdJtQlg1ABitXx6ua9z99dr0qerxZWjQs7N3FAJLKQNqmOwoYg81yngg8ocjrORDsPzKiFSk3PJGOTig7wIvTYGQAzMoAYccbku9C6nMs8SZGX3KEcMlAbTkBJO6hYRBeSY2UAg+ijtsh7S8uDByTKZBloE5KgncQCMXg2o4/Rm54/xgasae9JjkCt3JBJbHaRX02a8KKNUCOeR50j6H1qNo5fmFhBGU+OgSI+srQFL6mLeSfsL9hrQ9NzI5Yw8JBQkjgEUQSCCpAIIN2CAdAWtGjRoDO/2iYjS9Ly0RGkdoWCqqlmJ9qA5Jv7aRZGZmNMVbutj9+VVn+XUybOyrqAvb27e9ah9nOxV5LWdvmxsyUho7l964DAtz+VsaXTYT0VaaRvTR/TJB4YEmuPfwK8C9AYpcvPG1yksbKuFI0aY4Kl5HK5K32yxCoQxAa1ocgcakly8uTKWUrMs0cefGpbGYxxnfEIKpLcMib/LXzX+XW0x+nsSWEri/uhBq5GA9R5A3gD7bfzpZldNjkaWEyZTsf8AFEfCklFFN7fQwNNYNVzVaAVzwtm40EWV3IchpZhGzAMtozCrCx3G68o20EgKSSfqX9OycrAy4ceYiRGZQoJ3KAx2BkJG5StkbePfjkHWqyelJJFtnjyJShMoa6YMBwEpy3twOeT+2o8bBiSbumDKkkUBQ8hZ6H+rZ9rPNff7nWPJglKeqO3j4Hn5eGlPJrjs9t77PFCyHq5yOpSQxCPHrcryqimZ9hogMQRRI+x4W/2o/CSBerzAEmu6LJsmmHk+506z+iY88plfFyN/pJ27lBJ49iBY9yNcr0DGWUyLi5CMvICFlH0n6QpH7H7kn+cORk1JutnfX8Ffw2ZzUnTqV9ez9NhQD/6f/wBv/wCzq5/av/hQ/wDTb/q6ZdV6HDkOJnxpd/uVZlY7QpFgck81Y59NX4GpJvh7HnVe/FJEEBCo8xoeSSArkX7k+T9zo8E9E4bbuzsuFycvJBV8ztb/AIKXXekxZUWHCzGOZoiYmq1NLHuUiweQQRX+U/sU/SMzKw82HGnPcUkBQTvoNahkYjcK5BH23ceDrQYkGDlRois7CIgxsXcMhaioDsb5ABAvxRHji7D0zEhlErSBpdpAeWYsQFB3VuahQuz7WfudSlgk5KS2e3adnws5TU1s9t0+zxXaZXJ/5eH/AE1/7IaY/FfXSubDBGkSyHaBO6BmTeSvp/bzyebrjzq1L0npu4ztOu4KsplOWbCnhX39zhSKAa6qq1P1Lp2BlrveSJ+0ey0izDhrA2Owb6rI4bm2/OuLDkUZJVu7OfDZlCaVW5X1/G33Mt1zG7fVsdTI8h3wks5F2X/AAA/AAH9dd5soi64Gk4UuvJ8U0YRT+18X+D9tMendP6bkwxzkCEb3jUmei5jdkJ3bvUbWw13RH4026nh9PyP0pZIWaEFf8f8AUULt3Bju3cb1vdf1AnyNQfDT3e3W0QfB5N2q+pNb93fsTSxSpJEXmxhK/oBGMSzV62APdsDaG5PAJs3wNZboprrclnkmQfaztB/7idaLo8OBjzKkToZniLAmQue2hANMSQos+BV7W87TUWZ07ps8nzDSxEllXcmRtBYgFRat9RUgiuSCDq/JjnPS9rTv3/Rpy4smTS6Vp37dfsJf7WvOP/0Zf/t6g/tQQ78dj9PbYfzBBP8AuI0+6vgdOkhE7ukke0iKsk7G2qSVj9e26Qk1/lJPvrvBycfLxIlME8sbokg3W7L3FEg/ULWCA4F3wPxqrJw85uf+1ehRl4SeR5Oi1VXl3nn9pEq/Je3qkTb/ALz/ANUHSbMjZehRhruwR+xkJX/5SNNT0TGITfBmSLHQRHLsq+PC7vAB8EeBX41eyY8fNG2VJlSPzuYxoDxwQGA3D7Hx+L5lPDOblLvVFmTh8k5Tm6txpfnYVdL/AOQm/wDZTf8AWk0p+F+jfMYTAhCFnY2zmMqdkW1ldQSCD7VRvnwNOZMWERtjwb5YdvcqJncUxddtiXkbka18E+3BI6wOkxxI8Yx8kLJ6GCs4X1bATzIeRY/UHIANHg12GGcZQb7FQx8PkjOEnXyqvexZwPhzIglEiyxyl4UilMga9yCg487gfdSQT/m1Bl/C2S828yRuEy1nTcWBCDjt0FKrX+YXu8nxr3rcaYscjYrXkBSdoO+QKzp3H7fJbYDxYIW6qjt0ZfU5FdQMlzCyzMJhGv1AL203FChrcSOLYrRvaw1sPQIV+DJgNwaLeMt8lVJbaQ4pkJABBHs4B/bWo6VgiKPbtjQklisYpbP5PJP3Y1f2HjWYwOtZRmxxLYEqRhkVQrxuUZmZkZCdhseoMNpSq8gtPgbId8KJpGZpOd+76g1mwRQI/Y/fQD/Ro0aA8Ycc+NfPej9MeTESSMrF/o8sbSFwN5ZvQCQbpeeTVWK19DI1jcjrU394TY5ZYFjELQIYw3zQazLX8VqaW1PorcwYGtAQnBQ9uqA7waRGljAACMjBQpAAbg1/FRJ/PmRhL3JihiEfeheu4oDxxhQ6Xdcld1E0a596Rt8V5Ix3kGxn+Qad/wBBf0MkMgWLx72y9t7f0edWZ+vTpNNckbJFlYqpcSeuOZU7tsByqBmIIojYdxbmgGOV08RyQrkbRG007dsn6Y5FYKgo+1FyqngBqutQgRGUt+nQzGkJsf4RTaR+xYWV8EKfNHUWJ8U5Dyj1rNtycuGSIQhikUXcMbkLTbtyKPIDb6Asg6WYXxjN2n2vHz8nIhMSAkZDt8xagUAtFiLYobt2rQDiLpzy4wSMKwjSZb3j0Fm3x+W2gbeLA3LVAqLu1kdPZpJJKTc0kDx/qJuGwDuUd3BNEcHm9L1+J8mJZJGbfFB1A40gWJd7wuFWJqC8ssrhLUCwDxY0367PkY8eIO4pld1SU9tdrE0TxVhbsUDde986Aim6czR5ChkEzGQrP3gAyOQwU0bvaAvIpR9J13k9FhiX5mfvIoP0EI6gkxsrbUTatPGCCD5Nn1VUedl5EMkWNJIrmV2YvHCu4R8UqrtIs03JBqx586i6vk5BwstJlbYrJ2pGUKzKZBwQABYAHsPOgJovhnFOOEM0pSWBV5AvttCsPNJQZkS79muuONX8To0AakkbcWnf6RyZ2LsD6QeG8e4AonVZMt0iwVWVYleFN21d07Uq0EUow235NccmxqovWZ5cDKLSMGikKBgFDFeBTUKB5PK0fHP3AW9U+EexiMs+TEqyYMXTwwRj9BkIehZNqSa4qvOm3UvhdhOckSIC2XFkom0sDsh7BTjmytuGA4PsdVers8XSIGD7rEZCvHGyqCgoAFK9NcE2eTZPFN8zOfIzvlA2yNIxIxCKzMeCPrVlAG4HxfB0Bnk+HI1275kkAXJWRCkgVkyJGmJ9JulKOpUmnC+Rxq6/SIWGWrlD8zMHUFXUqI9ke0OvqDE4xZWB9J22Dxu4HUmbGzFYRd3GkI39pPWCzIdyldtmmugPP735M7oMGVuy4yNqyKYEAO/km9u7ce45NGrYmgCRoDrB+EpXLVkb3TFmw2aaEMbmKTozK3Em1WVW3gbzZPkjVduh/wCkNE8yh/mMfMa0egIFjUjc3kMU4b+G6rjVzq3W3gyZ0LHFBAMLLEvbcgAXIdjMRwFtfpAr2GrOUjP1cBHC3j/VQbjnxfF+OSCPxoBe3w72P1vmIgFGXuBRiNuS4ksAc7kK7ar1f6up+mfE7YkGPBHC2THFjxIJIyQz1DO3CFOCTjqm0t5mUfa5cTqssmFmCRldoGZQxjX1AexWttcH299c5PV548XBaKQIZCqMO2u0/wCyAKHtS1x4rQFvI+NpVBIxC+2Iy+iUHeB3eI6HrcGNdyjle6PtRr5vxC7RSwyJ3FlGQA4oqoVXZRQWypUcORXizZXdcg6rND1H5eWXuxyR71JVVKfUfKgceg+fx+ba5+XFMksPdVNyEb7FUwcGrNWAjX9q0B82+EfiyfC6f0r9OJoMic45FnuAvI9MD9IA9Xpo3S8izTnqP9pE5fMONCkiYcgi7ZSR5Z23bZNpTiMIb8q+6r9I10/wVjiHDxPmJduHMJ43pOWuZxvPjapRwaA9v30wi+Fo4snImx85scZPqmjXtkbhuJdNynY1h2N7ud1jgUAiwsy/iKWZE2lulCQK6lTZeM0w8g+xB5FaMf8AtTyfkcTPkhgEE0xikVS29RucBwfAoIbWjZrkbvToJPh2JcyXOE5aQ4zQdvhhsBv8uX3LyST78ayHwP8ADaydJwkzWljjgnMnYMRQ790m0SM3/NkEtVD6qs8DQH0MZgDANPIWFg1E22xweQtHnjTPAmDxqwJa/cqVPBo8EA+fxpHidZLvtEzG6oiK/wCJkNgeAGXz+b8A60ajj76A90aNGgDVTM6f3DfckQ1Xpah+5Hv51b0aAQskYyBjGXK3lDKD3DVAgeb82aqte9vtSf8Arr7T/m3K3APi+a8fvpF8XRytlh4BurH2tztD+tWaPePpLKCL/lwSNc5WA80znbkRxSRR/LmNPVEVssoN7Y3LeWPpYcXWgLrZMWMexGmUnc3ZLEEmmdl3g83uJlLBVuyjUOOaJ60zBiTmECLcFIG4se8GUlbUn9IfTajdYNFSGGH0plzpYauAsuUCea4ZO3+Bv9YA4ABH8WrGWztk5CdyRVWHcArEUaB4+2gK79WibtB1yJTDIOQ9BjuCBmUEB1DeoWD9IYC9eZcy57RemeMIonFBDzYoEWST7EAUCrAm6vrGy5Kw3MjkyMVYE+ki6HHi69/OuMrqL3vSSQ1khLLbRX+URg7StfxGidAXOq4C5JiJ+ZjliI2yLHXJryCCCt0fxyPuNVcmJJ8eRWkypd8gjdhECw2eoAIq7VUHyas+LPGrkMbyZk6d2VVQxsAG48BiOfY2eB/vrSzpmZtco5ZInyJLZTVtS0pPkL+3nj2B0BzPhRhsdg2ZHLCOyjCDlgA3sVKml3cjz9ja6Z4vwmixzxGWQrPbFTt3KT/FwLsf0/Gq8k80r5IWQRtEw2lpCoRR7lQpDBgOS331ZwY7zptxaxGvh29wLrnxbGh7XoCtB8Px5WGkQyJXiU8HYoPp4AHpBofmz+dTZWIgmGQrTLLGpjZhFuRwLHIr2I8qR4F8aox5shw4G7jhmn2lg3NG/wCXtq5JkyJJloshpUDKXa9pIBNE+PPjx40BEnRI+zJCPmbnbfJIY/UTd/YAC/sPv99Wm+F1lixh3JFEFFLQBuK27gR7AAVrzood5Ube/bEQLBpdxMnuaDE1R8GhftrzqXU5A+V6ynZVDGOOb8k2PVZ9P/50AdV6RE2+GTIKpK4coQtg+fS1encVJo3fqr31DJHBHkJkrI7WVxwqqNqgi1u6IHj1fka8yWLPlFiVPywJW/B2tx/K/wDfriLMkAhjV1QNjB1ZmCjfQHnab2gfT/X20An6b1HGaCULJNtyQsknEZK9yPvH6SedrAbeTbLV3epOthRjYSI7UstgsBuVQSu4gWKBF3rRYssr5AQy1UUbnaBRPG4C1vaf6+P21f8An5LoQNXjyPvX/AX/AD0BR/ude6ch9+Q0kewFaCBDXCgH+IEm7Pv412+OGNmGe6q93PAdfIb7SNz+fwKzfWuovWaZGljlCxmFdzDavFldpo8mmP8AI/bVrqOWySZSl5QWxA0QDP8AUAeUo8G6uvzfvoBqcJD/AOrzEG/4q89z2sV/jP8A1/C6M1sfe8Tb1kWEzEkEgLToTQ8n9RxQ/P2Gs9mdQYxRrvm3/IBgS7bS4q9oXkzWDbFvTXjzqaPM35Icvyem0XDUd97iNwIIf3rzoDR9PaIRLKj2ZFJQkbd3DMKU+4W/3As350ngkz5HjlMe5e2doVlA9fyZtkZ63qRkbTRIUAeTzUxpLk6Y8jMQY5FZix+rbwCb4Yn+Z1f6XBIMmTGZpSscvfDF2NxkEKl7r4f78Ha2gLfRjlmYd6FEi2k8BLDBMfb4kJ+tsgePCr48totGjQBo0aNAGjRo0At6pjkBpO+0MaqS1KtCgSWsqW8fn+Efm883XgtAZWRvZlVUOOGb1o0y+kC/UiPVVW3bQK1rX5EQZGUgMGBBB8G+KP4OkOP8JohRhGtxurqTNKzAohiXktZAjJG02PUx5JJIEfTfiLDV5eyrWWLyEIeSZJIbJPgd2OQc0BtY8AgmvH8SYjsrDtnurCd3yx9S5JKxbjd+pl20fFc8a8wvhJFdmlkyJAzmQoO8F39zuI4G87GX6fRtDWxINgCNfg9VIEMKdteyE3ySgjsMrw3b3tTdIfyStggaA8j6mj9gbIkZy+xEh3j9Nn7hFxh/CrbAUGKjkst9YvWcdnVDGs7yzGEntINrLEcj1+L9FeL5J8Gxr2P4T2sQI0G70jdJIxMdiRgVM1WZWbdXFGPzVCbpXwtFEblSirpIhE0rPv7fy9m3JPopb8GzY9O4gcdL+IoHWKRRCjSLFuZYSV3TC0Xedh9VULUfUt1YBrt8S4nyskgMCoIosg7sYqGSRiqHbyWLFWULV2R9xphh/DEUfb2YpAjEewd9qHbDCOwWIYoGNEgnhfdFqh1f4XjjxXSLCMo7UMJjEzEtFHIDS7pABIis7q269wHJ0Byetbg8smMIjDEJgZIFYmP2ZCkjjiidpIYCrAsaqdQ+OIhiL1B41MTF0UmDdL6GdSD66FhGqzz71daqdE+FclGy4YHnOFJiOkYyBtPdfgBVIBAX1WwVQdy/URekeb0HNk6GuCuFOJY5ZGJbYFIYysNvrs8ygXVelufFgbbP65jw5KYTxRmVl3qq424G91baI8hCPHGwkkAXqCL4ox58fLlUdp4QVmHYAnj5I9Q3EFTtZeD/AAn3GlXXMzb8SYkm1yPlVJAQlxfzg+kAkkXyB+dcv0eZYes5UsZhWdGESNW4qu/1EAnbYI4PN7rHiwLuH8T4qyYcpikgSS1WRYz22Y0tOxoiiTyAw8ndSk6cZ/xVtyXgjR8mWJd8giiU9sekjcXkRdxu9isWrwD7Y7P6PL1LpXTsSKKUbWUySMu1FTZJHuDHhrD7gFs8UQNaLp+HNhdTzZXhlkiyFVo3jG/1D+BgPUpsmiRtoD1e2gLOV8bQDDGarGWFiQCkPrsHwQxUA2Ks0Dwbog6q539okaY2U6RySHGZEBeHtpuksI3LWV3VdAHkECmB1mIvgXKh6E2N2mbImmEvbWvQAsaUTe3xHfn3r21tPj3pcuX0l44Y2MhMRCHhvRIjNwfelJ/Pt50BY6X0o5AGSxkieUI5U1VhApK+piFbg1Y8XVkk2JPh2MAKZnBKqtbyN20k3W4GzuIJUj2+w1z8O4kj48Zc5UBCKpRig8BbrgkLdgXR/HjUWb02S8oFGk7yoIzwboVR9lo8+w0BZl6KjY8kEkrKHcs1OCQpa1W2XwOPb+eupqWZIiZSChbcJa+kV9IAXnzxQvVOXpTl5NyFz8t2w1Xueq4/P513g4zh8clGqOEo/F0a8f7v+GgJcKSdgCH7aED/ABGDPe9t/t/lAr25/p32Mig/fjoWSb9PgqOaqhfPsTRoVyvwOlOI8NXiNxu5ewDQJJH7+R41yOlyhTSOAuUZdoq9hqioPpsfY6AcwRZBKnuxsu4k0PK7hQFDztsXfnVnA6aIi53O7OeWcgmrYhQQB6VLGh+Trjo+II1ag43OW9ZF2avheAL9v/1q/oA0aNGgDRo0aANGjRoA1BnY3cjZL27gRf8A5/4an0aAzWf01AkhWSIHtuhU8WTv92c0QzGj7AsPfj1saBX9c8aENZQnZtLbGG31ij6bvkEk/tp3LgRmyY0JPk7RZ/nrD4vRs9kxe8ZNxhJmJWJjHOvZ20AyjaVV/dl5NjlaAeJjwUoXJx9yxshICm9wSiRv80n8wfbXkeLDzWTESNpIABICy9wcb7q2Cf0/bSh+ndQDkVcXfssFUP22E/p2bx/huYvUrLuUL6eHDetiZ6MwCSt6GTf+kN57CbW2qQFucN6aNG/VtIAAaYmLDJwswbbRIZPIUSDc1nye5Zf3pfvrjqmSmHiSZQeSWPtKC0AQtVKgkUvJtPgeD/I+dQYEGT3qd5mUQxMdjRbkl3O0qSD/ACspUDg8BtpVuTl8rEyIekTwybu3H0+BCpdGCTqWEi+kkj0mP8e/30BrsMHIhSSOXK25EKSj6QwWUWLqwCF4JB/b3OrUcMwP1ZBANfmhR9hVEgjx/EfsAMFBmTYg6A8U8xGTFDFJAzkxlCIBax+BsVz6qvhbPm5OndcyDj9eJyJi2M8ohJkNxhDMFr7fQL+9c6A1GZ8NdzOXNvKWZCEWtm0INwqjEeCHayST6zRFLU3xZ1zHYQ4eQ88LZrmJe0oYmioYEsrAKSwUmrF36aJGRyuoZzYPS5kM+TCuP3MuOKdknktQFbep7pANmlJsgA8Gx1k/EzSt0R8fIyDFNKyvuamfZJGtPRO4i2UkGm88g6A2WRjt07CRIpZJAJoI17gQlUeSKNlG1FBpWZgWs35JArVXLzeqCJdkIMmwk326DdmQqP8AE8/MBAaJFMea5Gbjknnz+tQtl5SRwRIYwkpXYShcEEcimvwRYNNuAFL4PjLKlwujo0rj5uaRJpFbY7rHKIlTuDlS4YW4IaxweToDc5cec5KsGpciIoybBcX6LOx/UvcCZVKkEEKtA/xV0z+rFVuBVbsgtZTb3axiQCHYgEtkLupq2qdrV60fU8XqcMOTDHMDvmjONGcndk9s9xpIxKxDWVjJUli1JJTWBVJPiHInw5YsI5MeSuQgkxZ5yZgpRmeOGZ27h3GJmtirgLLVekaA+i9Fly2MhyFVOSEUURVnadwN8rVgjhgaNVrD/DnUyqRyMrTZGXkSY4JncJtEjuzMv0/pgbVIG7btW1GmfwH8WxvDIrfNxv3xF2Zy0skTFBaiRyXZbV29YDA7htFAatxfD2EsCKJ5QsUzTRybhujkFlzeyiPU1q4I8iuOAKh+LVFxHHbv/OjD2949vnnubvOzZztom+PHq0Z2Q3zOPDPiiN8tpot4nDbRFbKygJyHBBokEWQQdWm+GsB4nXvOXE65Jm7v6ombhHHG3nwqBdnilvVrI6TjSnHY5MpmhcskoYdwniN9w2bACQEI2qAeBWgM2/xJCsPelxxGDmPjSOJGZI6XaHLLGG5ZVCgAUWux41penx7445Eg3K67v0sgFDu2m1YFdyjwDQJA8eNV8PoCRoVjXOj3u0h/w2IMnDqd4YMpoE3fgH760PQcBIMeOKJHjRBtVXNtwTyTZsnzd++gOem4Cqd/baNuRRfdfjnyefP9Tpjo0aANGjRoA0aNGgDRo0aANGjRoA0aNGgMZl4vUDO+3vCI5ElU8f8Ag/LjZVtYJyRx7geaXUEMPViEJNSHaSWKdtR8sQysqnlvm6a1B4Io7bGtw62CPuNJcrpXbXgyuTS+kWRwLNbttWu7kH1MfudAZaHDz0csEmjMrw9zdJE0jgQMrkVMB6JtrEBl4HAI9Jc9K+H2KZ6Zce9J5Fa2K1KFhgQkhG4t42teP6amkiLA/p5B8ijGPfcL5f23fzrWWUmZ8lZMlMbKGRcRdC0wXjYsah1JQj+Bbv3uwdATdNRIexOmCzOkdRoZJnMIaBp9saybhH61EHAX6lHFBTYyuh4rzPI+IrNlACUrJKEdSSAdobYHBF2u5gxu1JBMGfmY8WWX7m7CeZUlIcbEmUFgAbvt8gsBQvcpJAKa5zmiM/Vd70qxI0Q7hAvZuBUXRO4iv+l/raAmTBiWKBRizJsAjQLkTKyrJNHFKokSUkxKpEgG4rSA+mvSN8N48rYqnDCCKxD255oljAlUMV2MAspsy2AWbatmhuWu2TJ3MRcyRY42xODkXs7lnlrZf1Am3ljYP5OupoQJumwyZLTBlnVpNzRl152fx3VHaGv1DkcHQDmXouJFlzqMbL7mTHc0qyy7HDME2ljLwwviq2rYBA414vwzgfK/LfKydgHuqjO5KMb5RjJujN3YUjljfLG6WVcHUWhx2O5OnkRqXs9wWF4J5alX+WoPhTtyHGcZUYkVZBPFRMsnB3GYl7pSOHYULAHkaAeHo+J2jD2J9vcD7jK/d3qwRW73d7oI9ju4Wx441x/cuGYyny83MizF+4/d7hOxW73d7u4A1YbhTXg1rIYmSo6diTd09z5wDeZTYHqsctwKAJH8z506lnhky82PNmaJrj7BD7XC812PfcxoEJyxNcnQDjD6BGdoxgYtkwyC0m6RpGPcRt7M+8mqIJY8bfateZPSSY850WT9RZFSMrR3su1yB7h2VSD+58HWezW7k+ZHPkpjTd1eyzgmQJfoEI3qbYAAqnLFvc61BXJCvWQt0QhI8EtI1n9Mn6Cg28gbToCCb4dLxiV3IfbDtAiY7TGb9SXuNkm/FCv315P0lSyMN0TK17o8d1r17m8HkOODuvn1ceNMsfEyC+/uLtZgTXkqCSKBSh6aWvPJ9VgHTrQBo0aNAGjRo0AaNGjQBo0aNAGjRo0AaNGjQBo0aNAGjRo0AaW/KZF33Yrs0TDztuwPrHgcX7+aHjTLRoDOHqLxyBXmRgpAb9BgePtXFkeTwB6aHPK6CdIpsnKRjK0qb9hhK0Y0JQWzWLUc8c/jxraaiy8VZEaN7KupVgCQaIo8ggjj3B0BkejfHiPGnfDsSMdnYRqEjOT/AISn1kk+LIHAdCQOagh+KHKCVO92JpVSJ9se1jNLLGjWSW2WUJFWFKkDkqr+H4MxEKlYq2rEoG9yCILMO4FqYpZotZ8fYV4vwXiiIxBHEZcSBRNIAjK/cBjp/wBOn9VJtHj2A0Bl3+Lmk2QmRlfIMsSbhGlNEyY7024ciRmlpSzbFNAGhp5i/H2PIEZI5j3jGIvQv6vcLhaO6gQsbSFWKsFrizWr8XwfiqoURnaJO7Rkdhv392yCxsiQlufufudcj4MxRGsfbfYjh4x3pP02UkgxnfcdbiKShRrxxoCh8N5+XlY6ykxKd8iFStf4c0sZut3JjRRwfN6YnHy/O6EkMPb+GhYHp8k39vbV7pfSo8aPtxKVTczUWZuXYuxtiTyzE+ffVvQC/pcc3Jn2E8bQByPvzXuf91fnTDRo0AaNGjQBo0aNAGjRo0AaNGjQBo0aNAf/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solidFill>
                <a:prstClr val="black"/>
              </a:solidFill>
            </a:endParaRPr>
          </a:p>
        </p:txBody>
      </p:sp>
      <p:sp>
        <p:nvSpPr>
          <p:cNvPr id="3" name="AutoShape 4" descr="data:image/jpeg;base64,/9j/4AAQSkZJRgABAQAAAQABAAD/2wCEAAkGBhQSERUUExQTFBUWGB8YGRgYFiIcGhsfICQbHB4iIBwgHCYeIBwjHRogIDAgJScpLi0tGx4xNTAqNSYrLC0BCQoKDgwOGg8PGjQlHyQ1NDUyNSouNSkyNS8yKi4sMDIqNSw0KjQvMiosNSwqLiwpKi4pMDU0LC8qLzUsLCwsNP/AABEIAOAA4QMBIgACEQEDEQH/xAAbAAACAwEBAQAAAAAAAAAAAAAABQMEBgIBB//EAEgQAAICAQMDAgUCAwQFCAoDAAECAxEEABIhBRMxIkEGFDJRYSNxQoGRBxUzUiRigqGxNUNysrPB0fAlRHODkqLCw+HxFjRj/8QAGQEBAAMBAQAAAAAAAAAAAAAAAAIDBAEF/8QAMBEAAgIBAgMGBQQDAQAAAAAAAAECEQMSIQQTMUFRYYGh8BQiMnHhkcHR8UJisVL/2gAMAwEAAhEDEQA/APuOjRo0AaNGjQBo0aNAGjRo0AaNF6z3UfiaNlCwy7HaQx7mibaGA5U2lbrr0WC3gffQGh1xNKEUsxpVBJP2A5OsrF1N9m9csHdJ26aI7u7SDZs2BhVOxXb4KmxTE+SZndxnimybGTG0KMsDX3KZZCFAsVwVRvUDuFtwdAaebMCmqduL9Kk/8Nc/PD/LJ/8AAffWSfAgkKTCceuQhQIG3FxJHLWy9+5e0wsjgOx496sGBAyJKZ9vcVmEaRF0Kp8wpZ0XkkCbyaoxoK40Bu48gEA8izQDCiffwfx/wOpdYl8fFtJe9TCT5jf2GJKbJIBvNXtuRnVzQJ9QBFnVebBx0b15IBgIBrGfahdoJFJNkKCYeGsAdzz9wN6rg+CD5HH44P8AQ8a91lostI8eWOPIVO07NIWjaMhZN7LViybZaZR6gOKsEc5PW5FDnvpwRGqmJgwcjgONlgNYINAe/jjQGr0azmN8TBMd5JWMjK4QqsbKVY1wQVUjz9RFH28hdaGN7AIvkXyCD/MHkH8HQHWjRo0AaNGjQBo0aNAGjRo0AaNGjQBo0aNAGjRo0AaNGq+Tl7fCs9/5RY+3P/n76AlmnVBbMqj7k0P9+lnUeoOsm2OSBaoEOGLWbNcEf6v3u/65z+1bI39Jn9LCng5YVdzReP8Az769HXsmbJnWNYQsGWkLB9o/TZUttxO7uszApQ2kACiTYAt4qpG4Zhg7VO+ki9Y2gfRwObo82eTz4Gooej7kU92KlzPmrJIBuzsBI88/V+PGlX/8syEx8vcsRnwhOZh2wEO2vlztvcEdPX58RuOOKg+KcmZ8M9ztGIyYUkRG0SEtKu8kIxXYaGw+fqBvzoDUL8NzLv2yKN+V8wRyNyngoSOfYcjzyCK1Qk6e+McdSN/bnMg7a+RI3bAokVtMlnkgAc0OdNvjVyuNuUspDDwxHm/sedQZURE5jWbIeQgPtUilUFjXqYD1b6+9Bfp4IAX9Bx5JRSb4wJfmWWRSodZd1KSCTuTabXwbF6rS9Fkg7EBMVrHMDI5dEZXa9u9SCG9R9P25BvVyXMXakndyiDJ/q+ltpGw24qwSSR9+CNXsiVoTIGnyQEqRmIRhTE0vNkfYUABV+9kCt0/oTyBZu3EiyQrG0MikhdthSB7grXoNfvqXqHwk8gzAHRRk9oDg+gR0PFc2B44r86t9NymMoikefc0Yfa4RRXINbPUDfsTxX9V/SOrNFhzSeqQiUgEm6sIATZurPgc8/udATdV+F2lOQzSIgmWMA+dpjIIu6BBPHtrrK6GZFNfLI6yo8hT/APzG4Bm82QwPPgEeb1xkzgMjOuQpmqgChTcdgv6+PF/7RP7c/wB2KvzCgzEop3M20qSY0QcWdzFUBO5SDuNjkaA7yfh1po8gpJGRPIkyMLK0u2uR5BC3Y+/vq3lfECKHPeQGNbdQhO2tx5J8D0NV0DR/cZboXU8yNcEbS0TY8CNGiBHifY5djF2wrR3SkBlKFOAL9VWDMygkQljsrlQLPNHErxzRuG7jV2QyeoLvWvQSOeSABs3+I40b1TLtABb0UBbdsncT6afg39iBZB01w+oRy7tjBtppvIINBqIPg0Qf56+dLnZTmNX3IrzZatMYAGUq5+W3fpHatEyC1G5lFnkhmvRsvKjzY4nG+J6BaKPtbCsILdyIpYjZxuWQPYYiM+CNAbjRo0aANGjRoA0aNGgDRo0aANGjRoA0aNQZswSNmLFa9wL/AB48aA8z8rtxs/FKLN34/lpIJIDJ69ykkCrcHczeng0eSpqvY88Eapnr6zRqGaRlkAR12gBSydyt+2iQK8f5hq3H1rH7m9Wm3ERq1Kaa2KIG44bfuWuOQwPgjQEUrYxh5SPYxd9k0fdFISN1buOT+TzQ8amhihOSkhTHaVT2lkGNTghSdqybuAUPHt5++p87GixkVyZQELAFaJpzZXx4v38j76jM2OHvdIWE2/x/EQU9x4pf+/QHcfVI/wDECJGs0bSOxT1NsCqCa+ql4om/AGlUXSoUQxdvFUGQXGMNdu9hasVHG4r/ABfuP2tK+NtCHulVjZVB90fgiwLHIAtiCOPzpfldcRXY9pnZcjYG7ygu8cJlANqFX9PgCxyTZAG7QDPqkEmThqqVIxY8gBAApIqma7Hj+R1YGFImW2QI2dZI6KgqGU+n7sFI9PsffSCbrva9CpMG7rwhBKoqQCaf6toUdyNAws/84gIAupMj4j2uQxk47rA90f8ANNDE9+mh/jBvJ8NyPJAZRfDzfKSpJtEkjGQAHgHyBf8AI3+DqaDGnbDLIanlCsT4NUoAs+DsH9SfHnSiLr8WQwieGSbZI5syD+GWTHtfAf1RFivsHWgbA1ocjqwZWUw5FH08IL54sG/AvzoBfidPlTIjl7BA7W1h3FLbueSS3JPHNniv21Dj9Em+TnhKU7OHX1CjynFg+fSfPHI581Zjx4W9BhyFF/Vvavfncz2RRJP2/etcYGbASsmKjyrZG4NJSsKBBUg/wtfPmwR9wBN1XDaTCp17bxqGA3Am0HPINci/92r+BhMYRvZldzvcrwbPt4PgUP8AZGk/UM4ytGzYcx2MQLVuCVDWQKtCwCeCb8gLbavL8S/qKjwyJuL8kVwnvyB59v3H5oCLp/Uu4/oGQ8ZkaLduFAgctQohOKDXd+3I0o+H+qyNBgF5ZiZJJAxsEPy9BieaAHFf+FM8BIod5jyHEbMZdhTgFvztvZfNcHjzybr4fSYYlx4xM1Y7sy2nkmiQeOf8T2+/40BFF1mKWVQsuRUruq1MLsGwdt2qGiF/fmvOo8DqKOIW3ZoWeRowxmHDWaFDmuKH20y6RBHCAsU79tn3JHs8FrIF7b2eWrg8cmr0txo8NcaJo8xZYsfIWniqW5HZQqnt35aQCgP4h486Ac9J+ITIcgyBI0ilaMG/8oF39ze42K4/a9M06jGxADqSTQF+4v8A8D/TWMfquMjukM5bvzu7fp7+0wWd2O0ruYH5aRABzYPnXsWTi77XJSogHUjGHpLPNFakD67ikU8cBW9i1gbvRpH0XriySdoS/MWrP3QoVfSyoVFCjRPJBNEEGqrTzQBo0aNAGjRo0AaNGjQEWVkrGpZjQ/Yn9vAJ0g/vt6NyRGxyDFIR9uAFBo373pp1aWUGIRWN8m122btq7XN//GFH89JU6tPKxA37N0TArHZKM8iv7EFNqobF2CTZF0BL1HJUPBMp/S3hJBRVfHBo8gCyf6ffnl/MFvJczMwQfUV+pBvJBQKKJrkm/tq701ZJ1dclF28DYUIpgWumNBlrbVX4PJuhP1rHDdr9ESnfQu/SNrG7HgEqBzxyNAZvNynfAl3sWKT7RZs0KNX5PnydO1nb59497bOyTV8A2osfnVJIeOcUBGCsVCP5JINiuNorivz48dTuzVI2LuZRQtWLUE30eOfUdgu+b/bQFPH6vKcfHt2uWbazXRqxxftd+R4rT7pOM6tKshUrYZAW3MAb+okX5HBN+/OrP9zw7O3212E3t9r+4+x/bS/4c6osuOskeLkQhibSVAkgIO22DPfNccnjQCr4j688WUY5GeCEqCkixK4Z/wDW3K1gVW1fVwPvoyOts+RFCG2qYRJJJDGJGcsP4bRhsPBvabv20fF0q4+PlTzGWOBkDSrtRvUKjXZ6+HalUE2PHitS4Xw/3e3LGJ8SWC4VLbXEiLwG8kMrAmiaP44GgF/UOuZcWEZXHalSXYGMQBdSL3URwfb7aZ9VOdFBPN3kJUh0VYxQT+IGxfA58nwfvQ66/wBC7kSwu+RJvcu7hQTYFD22qK4CgC/JN2SwHUrTa0M72KNxVYNj7/b/AI+3sBUwM+TIeLtzME+XEklqhO5jSD6fNq+6v8oqrvWc6b8UvD00yKsYdpiihUCotqGJ2qAPY/1HkCtPfh7G+WjaKOPIJaSg7r4BoA+BQAtqqruzzruH4FiGM2MzuyFt6mhuVqqxxR448e50B1nZGTiLLK8izxLHa7lAfuEgAUiquzm/v4/fVDp/V8pmxmHdmSWu8DCFRA22ijBRYAJPJa9v517kZKCBGd8nqEcz/KjsoCEtmVnbbXCtHRkJNECvqN2Om4MkBWInLeKNvQu1ACAeLcHcVB5C8fsRxoB6mdCWWmQn+GvzX/iP66xvQPjmSbKGPN2oZd8obHkiZCUAYxlJdxVj6ebHqG5lFLzr4upMQS0Eq0Cf4TdeAKbyf6fnWaxfhuFXiZ0zJFgV1gjZV2RIy7So2qrEbRtAdmrivbQFDpXx1O+TgoxxZFyWmV+0rbFMe0r2pSdsoG6mYAjcCOD4z+J1kY+LnehXeTq7JGG3bQ4YSKxCEMdvb3AAiyANaTB+C4YzBtPUQcaR2hJCHYr1uXmOihIvm24+r211F8J47RZMJTJlSWZpHO4WJeSXUqg2k1VfTyOArE6AVdW7wizR8j3o42D47GOVVfvApkHsFgbHdksLtBtiassWXw5DFlwvJi9mS5aD3LE6r6prcby3cE8khDLwRIa4LaY4vTgytG8ueZAscnedh3E2l2WlEYj8hgfQd/ht4HHEHSMbbuSd90k3fkMi33SVaPa6KEXaA24AAUyqxs3YF7E6NLC7SrHjKxDEgPJtBYhnoVXqIBJAHNnkk266XkmSFJCY23ruDRklCp5UqSOQVo6yuL02FSsneoBpGCMC6hZHEi19PqjYEqedokdaII0w+Fugx45BWYyUiRLe5fpSMVW7YeIww9NruajROgNJo0aNAGjRo0AajyJwiM5ulBY19hzqTVHqeVt2JsDiVu3RNDkE88Higb/79AJcvHxAHbsnfX8RNblDTKPq44Bb7c171rNf2hIIsB/lUlRDMjZZQvZhUnubSDY5IB8end7A61kfVI3AZoFponYWw/g9DA2AAKJAYnwTda7i6uqk7YQGMixGjVllDA2VB9gPHsPOgPnH9owwI+kZT4LptlkhKhG/Q3XRWJfoDbAxdVF0fV7an+Oem4WKOm/LyKEyOpRzs5yC5dW2h37jOWK8IS90DRu9fQcLq7d6SN/O7dRbhVCoWANeogt4/fxob4iYx71iIB2FS17adttXt+oWDQsc+TWgPk2dBig/EUdxCOERvCm8bElKsGZVuu53Aqk1d0v41svh/NkyMbGb+8Ej348YLd5WfudlAQUPlhIxkNm7VQdyuQun691JMYB5ch03WFRRuJ+4Ar2v6uPbnnS7F6pA2Ssc6ukzFSBPBGC/+UblB/iUEWb3IB541W8kE6bKnmhF6W9ySLG3uGGdE5JEm0AEvEKLqRvJKHcTfsWXyBtPzfFwWOB0xTFLuTqu9x23DLEZHYseNyrW03+x9tbrp2dCclIUdhKQYz/oix0oXcyncAQDtBqj4X211k9TjjnELuTIzIgHyYXkkLYLUCh5AIv8XXPOdCrs5z8dXqXd5mJ+JOjFcLrMGPA4X5iF8aNImq7jEhiAX7BgdvtftpzndFj+am7+OWxf7vrFVYiY1Y2ZQiKKWctRFAN9ta7qubHCYoXd5JCoCxRJy3DC9thVHvya9J+3HWF1MSCUbslZIQC6Mnro3VBSVa69r/4alzI3VkubDVpvcwcXQJJpukx50czFsSWLJPrB9QGxZJF5BI49R83qHrfw+Gn66DjuyfLxfLXGzAusYHo4IZhIfIs2W+51q+mfF0mTkzL+ssfAjEce5l5rc3HF+eeB45o3dzZ48UpD38h5GA2xxjc5PPJs1Z/1j7fjiEc0JR1XsVw4nHOOtPb3/wBMp0LFeLLxZhDOZJOk/wCkEB1aWYBSFdzx3iQwBY2OPsNQfCmMGysb/RpI45sKaKVGx5ApcsDsmd1qV/qt2oGzwN3O0wuqI8xhaSWGUkkRyKVu2L8FXKng1wbIB/Oo+rdcjgfsyTziQ0N2xgBZ+uy6qR9yOOD+2pc2FXZN58aWpy2PnfTOmFei9OT5eZchM9GnHy7h6EkhtzssgIE5NgUg9hq71/pk7xdV3RTPnnLQ4cio28RFk7XalC0FVC4baRttt1E87DK+KIRKqNLMATYkMTBD61YEW/gba3BdvN6M74oiiZQZ5yrcCRY2Kcb7IJf1fUvKhvoHsdR5+P8A9EficSv5kZvr3Re7P1juQs5bBTt/psVaYI30cbWcPtqrIJ48nWl6XkuMDphkeVG2xJLuZla9oDh7o3Y5J586c5kMQi7z5EqxVusP6SGoihRuz4A59Vc3pJJ1uCo5JGzViMm6OV1BWwKr3ejRP0i+dSlkhHqyUs0IfUyaXLZY2qWTYMkCNi5sr/F6ifUo+5sat5H6cux5ZO12GZGaQi2Jv6gRZAPA9hWoev8AXDA29slgj+qIJj7lojgb9wVj5NE+CPwdQYfxHuyVhXMLlyDxANo4B2lt3mh/CODd0dHlgnV7nHnxp6XJWTRZ0hMQyGZFaAkcldz2QLIqzso19z99cdNytgwSXKoRIr+ohb52gi6uzx/+NUYv7Qqxn+Z3xMBkuJVRSjLBMYiqjubu5tKeQBbcHUmV8XOpC3kl6mJAgj9QhEZcg94KQRIrKQxFWpIII1YXFrH6g2yEvI3b7ziRixsD+AM17gp/P251ZlVFyMQ9x2T9QB3c8/bni/NA/wAQrzqrg/GgaUBWmnUhPphVQDJEZ03HfvUbNttt2gyqL87VGD/aNOmO08yrJ/oMeWI1jCcudtdzvNa7gT/hghSPqI5A+kaNJsD4pilypMUK6yxC2DFBxUbWF37yp7lbgu20cX9NudAGjRo0AawXWvjchJrhCTQSJ21ctyrzLAsqkKEdSrhvSTtJKn87xyaNcn21ic7quGgmjkXpw52zo7KPqYtTDnkuS1f5mPvyQKud1BlkzAEiSHDGxi81A9yOOUAXC3DM5Bsk+KDGgPcXrRaWCIRLu+dbHkZi1sY4TKrgcbWIocixRHvYv5udixblkTp6LPHvk3MgEiAUCR4ZQooE2KqtQtmYqKpEfTgBsySfTQBG0SkgekFOBIfYnQC5fiV54ly48eRUl2ujB1IVmlEPrDRl9wRg5CWPSU9gxmXq7QiMTY7CKdp40VmA9cZLRBV7SMve7ZZOR7DkkHTHq+BiGJo5vlccTETelVIlCMJXLrXqj4Bcg/xH1DyYcXEw8ZY6mgEFtlrGCvaNbCJIx6jHElbvSatiSedALPi1z/eeN3KAHZsXaj1ndRPkWDz+Na/qWIjSpNJjqXjIVHaQDkml96J3EUCDRPHOl/xPDg5KIZp0RhH3VdHBqM16j5BiPHqPH2I0YeFjwzKs2Y8zxMoVJJAVRn9MdgfxtdLuNm+PbWSOOUZytWmYI4ZxyTuKabv39uwSRn/0/wD7Z/7E6PjL/lbG/wDc/wDaNrRdY+CI55++JJYpOCShHkCgRYsGgBx9v30tyPh7CkYTjONxsqtIZ0b1j1LuLAgNRFLwKqhzqmWDJUo1/lZnlw2XTKKXWV9ewj+LOhSy5XfxHuaJVDJe118lSpPpIIJBH4I5sjUvwT8RtPkSJOgE4Si4BUkIa2svgMGc8gD3HsNMsnAj70cq5pjmeMKDujIlUWb2EUb5Nrx9q1B8NNhJuyUyUladyvdd1G47gCqigKLbaoc2lcFdWLFJZNS2337v7Llgms2uOyvfu/sS/wBmv/8Aayf2/wDrbUfTCT1x9/nfJX8kIX/5NP4vgmKPIaaOeWLcTaqwHk2RdXV/z+x1P1z4egaRcrutBIhH6ikc+w3AggmuPyODeoRwTUIqvpd/cqjw2RY4xr6ZX91Zmf7QyRn45T69qV+4c7f9966/tEQHOxgRYIUEfcF+dO4umYoyDkzZHelSq3lQqf5SFUDgXwfFm/POjr/w7DNOJJcmRWUAqBspBfp/g4Bb3Y8nSeCclLbq16DJw2SSm6+prbwX8ir+1gcY5/8Aaf8A0asf2hRgYGOAAAJEAA9hsfVz4h6Nj5JUT5TjtDYQNg5NWW9HlqH4HtV6l6x0WKeIQy5UlQepvoBs2FLejigSBVfmzzrs8U5PI0utUSycPklLK0vqqvIzfxMx/urBH8J23++xq/79NIvhybMwcdDPEsYRGUCE7hS1RbuUSLIJoX+PGnMXQITjjEklMqlQyBiodVFUV2gGgfc35o8caox/BqQJtbMyFgJ5QyBFPuRdCgebqr51zkS1W1aarrQ+GlquUbTSXWun7Cb40xBF0/ERZBKFYAOPDDa1EUTxX51p+g4EK4uNM0cYdIEO/YNwGwXzV+5/qfvrzrXwpHlLGpkdIkA2JGF2igQCPST4NVdanxMDZjPCsxlCqYxuK+iloKSoHgUeedWwxNZW2tqXoW48DjmcmtqXoLx0DpzI6bNyuHjKlpCayD3H2AmxvI3Wv+XgitdSdMwmKbu4+yGSpGmlJEclK9uXsltgHJJBXijruPFUbHqR2URnuI0ZQFQyVyw4AYk/9IUfYRRYsTLW2cIU7Za0o8tJZIJo7vcem2HtrWbzrH6Vgwncm9Kj2ELJKLWJe2N67vUyIQNzAsAFN8AirkfDmAFaIQsyiGPEIMsm3tM1qoJYixusHzyADqxKQwJaKcAIyEjtD/EA3WLADCh+PHm6HsQDh6jygPQx9KEExlQu0i9xYAHj2BvadASypjROZ4wZJYlZRukc0rsivRYkcsgsj3B8FmvRays2KDZ7eYd4N+lCQC28cnyQRXk8V9taXFn3qG2snnhhR4JHsT5q/wBiNAS6NGjQBr5W0bPnfEEccTSvLFHGiivqaAKASSAoJPk/5T+NfS+o5RjjLKu4iuP3IH9B5/lrKZXQCvzUsWO6T5MUgZhksWLBSI+DJtuyACK2eBQ0Ash+F50yOkh4TImNC6TkUyKXRlA5ILAMa4HjRm/DU8UvWNsBkXNx0SDZt22I5I9rWRsrcvnjao59hoBmZnopCK+sUpFiSMCjd7TEXbnmwLo8HiXJ6gWpRGthR6lBpm76sRTAlIz2X+5BcWSfSBn+l/DWTh5eJM0DTxjAGLIIip7bA7qpitp7Aj7tYHFyZXw9ImeJflJPlpcP5cpA0YaLm+2RuUbK/wAhI3E80LLjruesWMs2UJ1klAHaWSq5LhTtO0FRwWF34sg66hkYSQxTQOglUqjrP3KIDPTEoCDRPIu+PO0EVvJFPT2lTzQUtLe/89DO9c+DZVXdhx5ME0eMscYDpJHIpLXFIHJW1vy3o9Q+raKtdR+HckZhnx1mSR54e8h2tjSouwmQBjalaqvqtbQAmywyc+M5PyuPE80i/UTJsQUFuztYmtovjyzeb110TqUWTJJiyRyRSRl/pmJB9R3Uy7Te5ifHIrzQ1znQurIriMblpvw8xl1fq0M8E0O6VRJGULqhtd4K2v5F3/8Ao6ywMUK4bvJCr4jBBthdRNsieEk0CwADgj0kLyBe7jsdZnHUo4ljZRGSOz3rDExk2WPHAqh7V9ydXfj7LjCQnJxpGNWpWUKASAWQkWT4HO39vfVMuI+STj2d9lE+LTxzlD/F1unXZ3C/pXwlHjnFZMxVMIQO6khZEDSzmMxm4zHTkq3DRgA2eKhwfhftw4sAyAJMW41yIwyja0o3I0dkPu27GjYEAi7FEa0XVeo4uHjxyNCGMgBSPg16ApAJHCBDtPH8XjnU8GRtnihmw0j7tlXRw67hch3elSGsbr5sm/udXc2N03vt6mjnwvS3vt69P18S31nq2PA4VkaSVlLbEXc5UWxPJArgnk80avVRZYs7CdcShZAIewVIIbnz7eKsf01l8jNl/vkN2/1AQoj3jx2/G7xyCW/nrSZXxBFhduCLGqeWm7Me1VBY0Leqs1VgHgc0K1nhxDbbbpJ109/oZMfFNylKTqKbXR+Xn4HOTIshyGWSKpkVF9R4IUNZ9P07WDbvFV99cSRpvdmaJkkRQwMjKFKCieBTR8Xu4F+486pdPyI4MxMeWF4nNbHXIMl2uyiSqt6goUk2Syg+fUbfWcjHxpYYI43lmHESBqCK5raWN0pr7EgKDYAGtHOhTd+Bq+Ix03fTbzOsuESfMIrxbsgr2xuPIjKBj9PgFlFixbAXphm9HlZpyojqaNV5YjaQK/ym/wB+NI8R4PnPl5sdo5hIJkKyblZwFYNu2qQSEomvV6gxNkGKH4jyZOp7e2f01ZRCJABdCyW8E3+PFfnUHxEFVd9EJcXjVVvbrp2l/wCJIcdGiOTO8TFFUqm71BRIptkpgty7gbUhkRh9J0PiY6StG87IVKtukYbXLhmBQlzTbImLUAKF15Oqf9oGZCGjORiyO207SJQqkcFlJFmgSPYfjV/4q+Ug2zzK7Oa2Ip87VZfHjaFkNk+5UjkDRZvmlqapV7f4OR4hKc9TVRrv9f2o8PT4LQjMABAVVBUKbZloC7p3dVKkkFlUCiTdGJUnxzPju0gmEUjwUu5F2q9bQSQxV0LLZ42EfduMmRMYw5E2EY1Z5GDJP3CrTFZXBRlA9TIG4PBU1Vm7WZj4uFjCWKF5YpIFg3K4H6dKqBjYY8cAkEr6vG43PnQ336FnxGOm76ddmMOqGNkMkUDNukjLEq4HF0dlgsFFcVR3e9HVKaNjHmAJKxdkZLiNtyOaC+f9+qOT1ZJMbvrhyyLz3CXCqpp4zRC7mreeQtC+CKoT5PWfmYITCwRHEsEkDLuLsVugFF2BZ4BUq5sKdrKjmhJ0mIcRjnLTF79fIYZuAE+WkjRggbdJtQlg1ABitXx6ua9z99dr0qerxZWjQs7N3FAJLKQNqmOwoYg81yngg8ocjrORDsPzKiFSk3PJGOTig7wIvTYGQAzMoAYccbku9C6nMs8SZGX3KEcMlAbTkBJO6hYRBeSY2UAg+ijtsh7S8uDByTKZBloE5KgncQCMXg2o4/Rm54/xgasae9JjkCt3JBJbHaRX02a8KKNUCOeR50j6H1qNo5fmFhBGU+OgSI+srQFL6mLeSfsL9hrQ9NzI5Yw8JBQkjgEUQSCCpAIIN2CAdAWtGjRoDO/2iYjS9Ly0RGkdoWCqqlmJ9qA5Jv7aRZGZmNMVbutj9+VVn+XUybOyrqAvb27e9ah9nOxV5LWdvmxsyUho7l964DAtz+VsaXTYT0VaaRvTR/TJB4YEmuPfwK8C9AYpcvPG1yksbKuFI0aY4Kl5HK5K32yxCoQxAa1ocgcakly8uTKWUrMs0cefGpbGYxxnfEIKpLcMib/LXzX+XW0x+nsSWEri/uhBq5GA9R5A3gD7bfzpZldNjkaWEyZTsf8AFEfCklFFN7fQwNNYNVzVaAVzwtm40EWV3IchpZhGzAMtozCrCx3G68o20EgKSSfqX9OycrAy4ceYiRGZQoJ3KAx2BkJG5StkbePfjkHWqyelJJFtnjyJShMoa6YMBwEpy3twOeT+2o8bBiSbumDKkkUBQ8hZ6H+rZ9rPNff7nWPJglKeqO3j4Hn5eGlPJrjs9t77PFCyHq5yOpSQxCPHrcryqimZ9hogMQRRI+x4W/2o/CSBerzAEmu6LJsmmHk+506z+iY88plfFyN/pJ27lBJ49iBY9yNcr0DGWUyLi5CMvICFlH0n6QpH7H7kn+cORk1JutnfX8Ffw2ZzUnTqV9ez9NhQD/6f/wBv/wCzq5/av/hQ/wDTb/q6ZdV6HDkOJnxpd/uVZlY7QpFgck81Y59NX4GpJvh7HnVe/FJEEBCo8xoeSSArkX7k+T9zo8E9E4bbuzsuFycvJBV8ztb/AIKXXekxZUWHCzGOZoiYmq1NLHuUiweQQRX+U/sU/SMzKw82HGnPcUkBQTvoNahkYjcK5BH23ceDrQYkGDlRois7CIgxsXcMhaioDsb5ABAvxRHji7D0zEhlErSBpdpAeWYsQFB3VuahQuz7WfudSlgk5KS2e3adnws5TU1s9t0+zxXaZXJ/5eH/AE1/7IaY/FfXSubDBGkSyHaBO6BmTeSvp/bzyebrjzq1L0npu4ztOu4KsplOWbCnhX39zhSKAa6qq1P1Lp2BlrveSJ+0ey0izDhrA2Owb6rI4bm2/OuLDkUZJVu7OfDZlCaVW5X1/G33Mt1zG7fVsdTI8h3wks5F2X/AAA/AAH9dd5soi64Gk4UuvJ8U0YRT+18X+D9tMendP6bkwxzkCEb3jUmei5jdkJ3bvUbWw13RH4026nh9PyP0pZIWaEFf8f8AUULt3Bju3cb1vdf1AnyNQfDT3e3W0QfB5N2q+pNb93fsTSxSpJEXmxhK/oBGMSzV62APdsDaG5PAJs3wNZboprrclnkmQfaztB/7idaLo8OBjzKkToZniLAmQue2hANMSQos+BV7W87TUWZ07ps8nzDSxEllXcmRtBYgFRat9RUgiuSCDq/JjnPS9rTv3/Rpy4smTS6Vp37dfsJf7WvOP/0Zf/t6g/tQQ78dj9PbYfzBBP8AuI0+6vgdOkhE7ukke0iKsk7G2qSVj9e26Qk1/lJPvrvBycfLxIlME8sbokg3W7L3FEg/ULWCA4F3wPxqrJw85uf+1ehRl4SeR5Oi1VXl3nn9pEq/Je3qkTb/ALz/ANUHSbMjZehRhruwR+xkJX/5SNNT0TGITfBmSLHQRHLsq+PC7vAB8EeBX41eyY8fNG2VJlSPzuYxoDxwQGA3D7Hx+L5lPDOblLvVFmTh8k5Tm6txpfnYVdL/AOQm/wDZTf8AWk0p+F+jfMYTAhCFnY2zmMqdkW1ldQSCD7VRvnwNOZMWERtjwb5YdvcqJncUxddtiXkbka18E+3BI6wOkxxI8Yx8kLJ6GCs4X1bATzIeRY/UHIANHg12GGcZQb7FQx8PkjOEnXyqvexZwPhzIglEiyxyl4UilMga9yCg487gfdSQT/m1Bl/C2S828yRuEy1nTcWBCDjt0FKrX+YXu8nxr3rcaYscjYrXkBSdoO+QKzp3H7fJbYDxYIW6qjt0ZfU5FdQMlzCyzMJhGv1AL203FChrcSOLYrRvaw1sPQIV+DJgNwaLeMt8lVJbaQ4pkJABBHs4B/bWo6VgiKPbtjQklisYpbP5PJP3Y1f2HjWYwOtZRmxxLYEqRhkVQrxuUZmZkZCdhseoMNpSq8gtPgbId8KJpGZpOd+76g1mwRQI/Y/fQD/Ro0aA8Ycc+NfPej9MeTESSMrF/o8sbSFwN5ZvQCQbpeeTVWK19DI1jcjrU394TY5ZYFjELQIYw3zQazLX8VqaW1PorcwYGtAQnBQ9uqA7waRGljAACMjBQpAAbg1/FRJ/PmRhL3JihiEfeheu4oDxxhQ6Xdcld1E0a596Rt8V5Ix3kGxn+Qad/wBBf0MkMgWLx72y9t7f0edWZ+vTpNNckbJFlYqpcSeuOZU7tsByqBmIIojYdxbmgGOV08RyQrkbRG007dsn6Y5FYKgo+1FyqngBqutQgRGUt+nQzGkJsf4RTaR+xYWV8EKfNHUWJ8U5Dyj1rNtycuGSIQhikUXcMbkLTbtyKPIDb6Asg6WYXxjN2n2vHz8nIhMSAkZDt8xagUAtFiLYobt2rQDiLpzy4wSMKwjSZb3j0Fm3x+W2gbeLA3LVAqLu1kdPZpJJKTc0kDx/qJuGwDuUd3BNEcHm9L1+J8mJZJGbfFB1A40gWJd7wuFWJqC8ssrhLUCwDxY0367PkY8eIO4pld1SU9tdrE0TxVhbsUDde986Aim6czR5ChkEzGQrP3gAyOQwU0bvaAvIpR9J13k9FhiX5mfvIoP0EI6gkxsrbUTatPGCCD5Nn1VUedl5EMkWNJIrmV2YvHCu4R8UqrtIs03JBqx586i6vk5BwstJlbYrJ2pGUKzKZBwQABYAHsPOgJovhnFOOEM0pSWBV5AvttCsPNJQZkS79muuONX8To0AakkbcWnf6RyZ2LsD6QeG8e4AonVZMt0iwVWVYleFN21d07Uq0EUow235NccmxqovWZ5cDKLSMGikKBgFDFeBTUKB5PK0fHP3AW9U+EexiMs+TEqyYMXTwwRj9BkIehZNqSa4qvOm3UvhdhOckSIC2XFkom0sDsh7BTjmytuGA4PsdVers8XSIGD7rEZCvHGyqCgoAFK9NcE2eTZPFN8zOfIzvlA2yNIxIxCKzMeCPrVlAG4HxfB0Bnk+HI1275kkAXJWRCkgVkyJGmJ9JulKOpUmnC+Rxq6/SIWGWrlD8zMHUFXUqI9ke0OvqDE4xZWB9J22Dxu4HUmbGzFYRd3GkI39pPWCzIdyldtmmugPP735M7oMGVuy4yNqyKYEAO/km9u7ce45NGrYmgCRoDrB+EpXLVkb3TFmw2aaEMbmKTozK3Em1WVW3gbzZPkjVduh/wCkNE8yh/mMfMa0egIFjUjc3kMU4b+G6rjVzq3W3gyZ0LHFBAMLLEvbcgAXIdjMRwFtfpAr2GrOUjP1cBHC3j/VQbjnxfF+OSCPxoBe3w72P1vmIgFGXuBRiNuS4ksAc7kK7ar1f6up+mfE7YkGPBHC2THFjxIJIyQz1DO3CFOCTjqm0t5mUfa5cTqssmFmCRldoGZQxjX1AexWttcH299c5PV548XBaKQIZCqMO2u0/wCyAKHtS1x4rQFvI+NpVBIxC+2Iy+iUHeB3eI6HrcGNdyjle6PtRr5vxC7RSwyJ3FlGQA4oqoVXZRQWypUcORXizZXdcg6rND1H5eWXuxyR71JVVKfUfKgceg+fx+ba5+XFMksPdVNyEb7FUwcGrNWAjX9q0B82+EfiyfC6f0r9OJoMic45FnuAvI9MD9IA9Xpo3S8izTnqP9pE5fMONCkiYcgi7ZSR5Z23bZNpTiMIb8q+6r9I10/wVjiHDxPmJduHMJ43pOWuZxvPjapRwaA9v30wi+Fo4snImx85scZPqmjXtkbhuJdNynY1h2N7ud1jgUAiwsy/iKWZE2lulCQK6lTZeM0w8g+xB5FaMf8AtTyfkcTPkhgEE0xikVS29RucBwfAoIbWjZrkbvToJPh2JcyXOE5aQ4zQdvhhsBv8uX3LyST78ayHwP8ADaydJwkzWljjgnMnYMRQ790m0SM3/NkEtVD6qs8DQH0MZgDANPIWFg1E22xweQtHnjTPAmDxqwJa/cqVPBo8EA+fxpHidZLvtEzG6oiK/wCJkNgeAGXz+b8A60ajj76A90aNGgDVTM6f3DfckQ1Xpah+5Hv51b0aAQskYyBjGXK3lDKD3DVAgeb82aqte9vtSf8Arr7T/m3K3APi+a8fvpF8XRytlh4BurH2tztD+tWaPePpLKCL/lwSNc5WA80znbkRxSRR/LmNPVEVssoN7Y3LeWPpYcXWgLrZMWMexGmUnc3ZLEEmmdl3g83uJlLBVuyjUOOaJ60zBiTmECLcFIG4se8GUlbUn9IfTajdYNFSGGH0plzpYauAsuUCea4ZO3+Bv9YA4ABH8WrGWztk5CdyRVWHcArEUaB4+2gK79WibtB1yJTDIOQ9BjuCBmUEB1DeoWD9IYC9eZcy57RemeMIonFBDzYoEWST7EAUCrAm6vrGy5Kw3MjkyMVYE+ki6HHi69/OuMrqL3vSSQ1khLLbRX+URg7StfxGidAXOq4C5JiJ+ZjliI2yLHXJryCCCt0fxyPuNVcmJJ8eRWkypd8gjdhECw2eoAIq7VUHyas+LPGrkMbyZk6d2VVQxsAG48BiOfY2eB/vrSzpmZtco5ZInyJLZTVtS0pPkL+3nj2B0BzPhRhsdg2ZHLCOyjCDlgA3sVKml3cjz9ja6Z4vwmixzxGWQrPbFTt3KT/FwLsf0/Gq8k80r5IWQRtEw2lpCoRR7lQpDBgOS331ZwY7zptxaxGvh29wLrnxbGh7XoCtB8Px5WGkQyJXiU8HYoPp4AHpBofmz+dTZWIgmGQrTLLGpjZhFuRwLHIr2I8qR4F8aox5shw4G7jhmn2lg3NG/wCXtq5JkyJJloshpUDKXa9pIBNE+PPjx40BEnRI+zJCPmbnbfJIY/UTd/YAC/sPv99Wm+F1lixh3JFEFFLQBuK27gR7AAVrzood5Ube/bEQLBpdxMnuaDE1R8GhftrzqXU5A+V6ynZVDGOOb8k2PVZ9P/50AdV6RE2+GTIKpK4coQtg+fS1encVJo3fqr31DJHBHkJkrI7WVxwqqNqgi1u6IHj1fka8yWLPlFiVPywJW/B2tx/K/wDfriLMkAhjV1QNjB1ZmCjfQHnab2gfT/X20An6b1HGaCULJNtyQsknEZK9yPvH6SedrAbeTbLV3epOthRjYSI7UstgsBuVQSu4gWKBF3rRYssr5AQy1UUbnaBRPG4C1vaf6+P21f8An5LoQNXjyPvX/AX/AD0BR/ude6ch9+Q0kewFaCBDXCgH+IEm7Pv412+OGNmGe6q93PAdfIb7SNz+fwKzfWuovWaZGljlCxmFdzDavFldpo8mmP8AI/bVrqOWySZSl5QWxA0QDP8AUAeUo8G6uvzfvoBqcJD/AOrzEG/4q89z2sV/jP8A1/C6M1sfe8Tb1kWEzEkEgLToTQ8n9RxQ/P2Gs9mdQYxRrvm3/IBgS7bS4q9oXkzWDbFvTXjzqaPM35Icvyem0XDUd97iNwIIf3rzoDR9PaIRLKj2ZFJQkbd3DMKU+4W/3As350ngkz5HjlMe5e2doVlA9fyZtkZ63qRkbTRIUAeTzUxpLk6Y8jMQY5FZix+rbwCb4Yn+Z1f6XBIMmTGZpSscvfDF2NxkEKl7r4f78Ha2gLfRjlmYd6FEi2k8BLDBMfb4kJ+tsgePCr48totGjQBo0aNAGjRo0At6pjkBpO+0MaqS1KtCgSWsqW8fn+Efm883XgtAZWRvZlVUOOGb1o0y+kC/UiPVVW3bQK1rX5EQZGUgMGBBB8G+KP4OkOP8JohRhGtxurqTNKzAohiXktZAjJG02PUx5JJIEfTfiLDV5eyrWWLyEIeSZJIbJPgd2OQc0BtY8AgmvH8SYjsrDtnurCd3yx9S5JKxbjd+pl20fFc8a8wvhJFdmlkyJAzmQoO8F39zuI4G87GX6fRtDWxINgCNfg9VIEMKdteyE3ySgjsMrw3b3tTdIfyStggaA8j6mj9gbIkZy+xEh3j9Nn7hFxh/CrbAUGKjkst9YvWcdnVDGs7yzGEntINrLEcj1+L9FeL5J8Gxr2P4T2sQI0G70jdJIxMdiRgVM1WZWbdXFGPzVCbpXwtFEblSirpIhE0rPv7fy9m3JPopb8GzY9O4gcdL+IoHWKRRCjSLFuZYSV3TC0Xedh9VULUfUt1YBrt8S4nyskgMCoIosg7sYqGSRiqHbyWLFWULV2R9xphh/DEUfb2YpAjEewd9qHbDCOwWIYoGNEgnhfdFqh1f4XjjxXSLCMo7UMJjEzEtFHIDS7pABIis7q269wHJ0Byetbg8smMIjDEJgZIFYmP2ZCkjjiidpIYCrAsaqdQ+OIhiL1B41MTF0UmDdL6GdSD66FhGqzz71daqdE+FclGy4YHnOFJiOkYyBtPdfgBVIBAX1WwVQdy/URekeb0HNk6GuCuFOJY5ZGJbYFIYysNvrs8ygXVelufFgbbP65jw5KYTxRmVl3qq424G91baI8hCPHGwkkAXqCL4ox58fLlUdp4QVmHYAnj5I9Q3EFTtZeD/AAn3GlXXMzb8SYkm1yPlVJAQlxfzg+kAkkXyB+dcv0eZYes5UsZhWdGESNW4qu/1EAnbYI4PN7rHiwLuH8T4qyYcpikgSS1WRYz22Y0tOxoiiTyAw8ndSk6cZ/xVtyXgjR8mWJd8giiU9sekjcXkRdxu9isWrwD7Y7P6PL1LpXTsSKKUbWUySMu1FTZJHuDHhrD7gFs8UQNaLp+HNhdTzZXhlkiyFVo3jG/1D+BgPUpsmiRtoD1e2gLOV8bQDDGarGWFiQCkPrsHwQxUA2Ks0Dwbog6q539okaY2U6RySHGZEBeHtpuksI3LWV3VdAHkECmB1mIvgXKh6E2N2mbImmEvbWvQAsaUTe3xHfn3r21tPj3pcuX0l44Y2MhMRCHhvRIjNwfelJ/Pt50BY6X0o5AGSxkieUI5U1VhApK+piFbg1Y8XVkk2JPh2MAKZnBKqtbyN20k3W4GzuIJUj2+w1z8O4kj48Zc5UBCKpRig8BbrgkLdgXR/HjUWb02S8oFGk7yoIzwboVR9lo8+w0BZl6KjY8kEkrKHcs1OCQpa1W2XwOPb+eupqWZIiZSChbcJa+kV9IAXnzxQvVOXpTl5NyFz8t2w1Xueq4/P513g4zh8clGqOEo/F0a8f7v+GgJcKSdgCH7aED/ABGDPe9t/t/lAr25/p32Mig/fjoWSb9PgqOaqhfPsTRoVyvwOlOI8NXiNxu5ewDQJJH7+R41yOlyhTSOAuUZdoq9hqioPpsfY6AcwRZBKnuxsu4k0PK7hQFDztsXfnVnA6aIi53O7OeWcgmrYhQQB6VLGh+Trjo+II1ag43OW9ZF2avheAL9v/1q/oA0aNGgDRo0aANGjRoA1BnY3cjZL27gRf8A5/4an0aAzWf01AkhWSIHtuhU8WTv92c0QzGj7AsPfj1saBX9c8aENZQnZtLbGG31ij6bvkEk/tp3LgRmyY0JPk7RZ/nrD4vRs9kxe8ZNxhJmJWJjHOvZ20AyjaVV/dl5NjlaAeJjwUoXJx9yxshICm9wSiRv80n8wfbXkeLDzWTESNpIABICy9wcb7q2Cf0/bSh+ndQDkVcXfssFUP22E/p2bx/huYvUrLuUL6eHDetiZ6MwCSt6GTf+kN57CbW2qQFucN6aNG/VtIAAaYmLDJwswbbRIZPIUSDc1nye5Zf3pfvrjqmSmHiSZQeSWPtKC0AQtVKgkUvJtPgeD/I+dQYEGT3qd5mUQxMdjRbkl3O0qSD/ACspUDg8BtpVuTl8rEyIekTwybu3H0+BCpdGCTqWEi+kkj0mP8e/30BrsMHIhSSOXK25EKSj6QwWUWLqwCF4JB/b3OrUcMwP1ZBANfmhR9hVEgjx/EfsAMFBmTYg6A8U8xGTFDFJAzkxlCIBax+BsVz6qvhbPm5OndcyDj9eJyJi2M8ohJkNxhDMFr7fQL+9c6A1GZ8NdzOXNvKWZCEWtm0INwqjEeCHayST6zRFLU3xZ1zHYQ4eQ88LZrmJe0oYmioYEsrAKSwUmrF36aJGRyuoZzYPS5kM+TCuP3MuOKdknktQFbep7pANmlJsgA8Gx1k/EzSt0R8fIyDFNKyvuamfZJGtPRO4i2UkGm88g6A2WRjt07CRIpZJAJoI17gQlUeSKNlG1FBpWZgWs35JArVXLzeqCJdkIMmwk326DdmQqP8AE8/MBAaJFMea5Gbjknnz+tQtl5SRwRIYwkpXYShcEEcimvwRYNNuAFL4PjLKlwujo0rj5uaRJpFbY7rHKIlTuDlS4YW4IaxweToDc5cec5KsGpciIoybBcX6LOx/UvcCZVKkEEKtA/xV0z+rFVuBVbsgtZTb3axiQCHYgEtkLupq2qdrV60fU8XqcMOTDHMDvmjONGcndk9s9xpIxKxDWVjJUli1JJTWBVJPiHInw5YsI5MeSuQgkxZ5yZgpRmeOGZ27h3GJmtirgLLVekaA+i9Fly2MhyFVOSEUURVnadwN8rVgjhgaNVrD/DnUyqRyMrTZGXkSY4JncJtEjuzMv0/pgbVIG7btW1GmfwH8WxvDIrfNxv3xF2Zy0skTFBaiRyXZbV29YDA7htFAatxfD2EsCKJ5QsUzTRybhujkFlzeyiPU1q4I8iuOAKh+LVFxHHbv/OjD2949vnnubvOzZztom+PHq0Z2Q3zOPDPiiN8tpot4nDbRFbKygJyHBBokEWQQdWm+GsB4nXvOXE65Jm7v6ombhHHG3nwqBdnilvVrI6TjSnHY5MpmhcskoYdwniN9w2bACQEI2qAeBWgM2/xJCsPelxxGDmPjSOJGZI6XaHLLGG5ZVCgAUWux41penx7445Eg3K67v0sgFDu2m1YFdyjwDQJA8eNV8PoCRoVjXOj3u0h/w2IMnDqd4YMpoE3fgH760PQcBIMeOKJHjRBtVXNtwTyTZsnzd++gOem4Cqd/baNuRRfdfjnyefP9Tpjo0aANGjRoA0aNGgDRo0aANGjRoA0aNGgMZl4vUDO+3vCI5ElU8f8Ag/LjZVtYJyRx7geaXUEMPViEJNSHaSWKdtR8sQysqnlvm6a1B4Io7bGtw62CPuNJcrpXbXgyuTS+kWRwLNbttWu7kH1MfudAZaHDz0csEmjMrw9zdJE0jgQMrkVMB6JtrEBl4HAI9Jc9K+H2KZ6Zce9J5Fa2K1KFhgQkhG4t42teP6amkiLA/p5B8ijGPfcL5f23fzrWWUmZ8lZMlMbKGRcRdC0wXjYsah1JQj+Bbv3uwdATdNRIexOmCzOkdRoZJnMIaBp9saybhH61EHAX6lHFBTYyuh4rzPI+IrNlACUrJKEdSSAdobYHBF2u5gxu1JBMGfmY8WWX7m7CeZUlIcbEmUFgAbvt8gsBQvcpJAKa5zmiM/Vd70qxI0Q7hAvZuBUXRO4iv+l/raAmTBiWKBRizJsAjQLkTKyrJNHFKokSUkxKpEgG4rSA+mvSN8N48rYqnDCCKxD255oljAlUMV2MAspsy2AWbatmhuWu2TJ3MRcyRY42xODkXs7lnlrZf1Am3ljYP5OupoQJumwyZLTBlnVpNzRl152fx3VHaGv1DkcHQDmXouJFlzqMbL7mTHc0qyy7HDME2ljLwwviq2rYBA414vwzgfK/LfKydgHuqjO5KMb5RjJujN3YUjljfLG6WVcHUWhx2O5OnkRqXs9wWF4J5alX+WoPhTtyHGcZUYkVZBPFRMsnB3GYl7pSOHYULAHkaAeHo+J2jD2J9vcD7jK/d3qwRW73d7oI9ju4Wx441x/cuGYyny83MizF+4/d7hOxW73d7u4A1YbhTXg1rIYmSo6diTd09z5wDeZTYHqsctwKAJH8z506lnhky82PNmaJrj7BD7XC812PfcxoEJyxNcnQDjD6BGdoxgYtkwyC0m6RpGPcRt7M+8mqIJY8bfateZPSSY850WT9RZFSMrR3su1yB7h2VSD+58HWezW7k+ZHPkpjTd1eyzgmQJfoEI3qbYAAqnLFvc61BXJCvWQt0QhI8EtI1n9Mn6Cg28gbToCCb4dLxiV3IfbDtAiY7TGb9SXuNkm/FCv315P0lSyMN0TK17o8d1r17m8HkOODuvn1ceNMsfEyC+/uLtZgTXkqCSKBSh6aWvPJ9VgHTrQBo0aNAGjRo0AaNGjQBo0aNAGjRo0AaNGjQBo0aNAGjRo0AaW/KZF33Yrs0TDztuwPrHgcX7+aHjTLRoDOHqLxyBXmRgpAb9BgePtXFkeTwB6aHPK6CdIpsnKRjK0qb9hhK0Y0JQWzWLUc8c/jxraaiy8VZEaN7KupVgCQaIo8ggjj3B0BkejfHiPGnfDsSMdnYRqEjOT/AISn1kk+LIHAdCQOagh+KHKCVO92JpVSJ9se1jNLLGjWSW2WUJFWFKkDkqr+H4MxEKlYq2rEoG9yCILMO4FqYpZotZ8fYV4vwXiiIxBHEZcSBRNIAjK/cBjp/wBOn9VJtHj2A0Bl3+Lmk2QmRlfIMsSbhGlNEyY7024ciRmlpSzbFNAGhp5i/H2PIEZI5j3jGIvQv6vcLhaO6gQsbSFWKsFrizWr8XwfiqoURnaJO7Rkdhv392yCxsiQlufufudcj4MxRGsfbfYjh4x3pP02UkgxnfcdbiKShRrxxoCh8N5+XlY6ykxKd8iFStf4c0sZut3JjRRwfN6YnHy/O6EkMPb+GhYHp8k39vbV7pfSo8aPtxKVTczUWZuXYuxtiTyzE+ffVvQC/pcc3Jn2E8bQByPvzXuf91fnTDRo0AaNGjQBo0aNAGjRo0AaNGjQBo0aNAf/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solidFill>
                <a:prstClr val="black"/>
              </a:solidFill>
            </a:endParaRPr>
          </a:p>
        </p:txBody>
      </p:sp>
      <p:sp>
        <p:nvSpPr>
          <p:cNvPr id="7" name="Slide Number Placeholder 2">
            <a:extLst>
              <a:ext uri="{FF2B5EF4-FFF2-40B4-BE49-F238E27FC236}">
                <a16:creationId xmlns:a16="http://schemas.microsoft.com/office/drawing/2014/main" id="{34E6F63A-FCE4-4965-ABE2-3B67337C4FC2}"/>
              </a:ext>
            </a:extLst>
          </p:cNvPr>
          <p:cNvSpPr>
            <a:spLocks noGrp="1"/>
          </p:cNvSpPr>
          <p:nvPr>
            <p:ph type="sldNum" sz="quarter" idx="10"/>
          </p:nvPr>
        </p:nvSpPr>
        <p:spPr>
          <a:xfrm>
            <a:off x="4067175" y="6407150"/>
            <a:ext cx="2133600" cy="365125"/>
          </a:xfrm>
        </p:spPr>
        <p:txBody>
          <a:bodyPr/>
          <a:lstStyle/>
          <a:p>
            <a:fld id="{DC127C40-BA8C-430E-A6E3-A8822CAB994A}" type="slidenum">
              <a:rPr lang="en-NZ">
                <a:solidFill>
                  <a:prstClr val="white">
                    <a:lumMod val="50000"/>
                  </a:prstClr>
                </a:solidFill>
              </a:rPr>
              <a:pPr/>
              <a:t>36</a:t>
            </a:fld>
            <a:endParaRPr lang="en-NZ" dirty="0">
              <a:solidFill>
                <a:prstClr val="white">
                  <a:lumMod val="50000"/>
                </a:prstClr>
              </a:solidFill>
            </a:endParaRPr>
          </a:p>
        </p:txBody>
      </p:sp>
    </p:spTree>
    <p:extLst>
      <p:ext uri="{BB962C8B-B14F-4D97-AF65-F5344CB8AC3E}">
        <p14:creationId xmlns:p14="http://schemas.microsoft.com/office/powerpoint/2010/main" val="36591539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2283"/>
            <a:ext cx="7668344" cy="706437"/>
          </a:xfrm>
        </p:spPr>
        <p:txBody>
          <a:bodyPr>
            <a:normAutofit/>
          </a:bodyPr>
          <a:lstStyle/>
          <a:p>
            <a:r>
              <a:rPr lang="en-NZ" dirty="0"/>
              <a:t>Further Comments About Council Services</a:t>
            </a:r>
          </a:p>
        </p:txBody>
      </p:sp>
      <p:sp>
        <p:nvSpPr>
          <p:cNvPr id="5" name="Slide Number Placeholder 4"/>
          <p:cNvSpPr>
            <a:spLocks noGrp="1"/>
          </p:cNvSpPr>
          <p:nvPr>
            <p:ph type="sldNum" sz="quarter" idx="10"/>
          </p:nvPr>
        </p:nvSpPr>
        <p:spPr/>
        <p:txBody>
          <a:bodyPr/>
          <a:lstStyle/>
          <a:p>
            <a:fld id="{DC127C40-BA8C-430E-A6E3-A8822CAB994A}" type="slidenum">
              <a:rPr lang="en-NZ" smtClean="0"/>
              <a:pPr/>
              <a:t>37</a:t>
            </a:fld>
            <a:endParaRPr lang="en-NZ" dirty="0"/>
          </a:p>
        </p:txBody>
      </p:sp>
      <p:sp>
        <p:nvSpPr>
          <p:cNvPr id="10" name="Rectangle 9">
            <a:extLst>
              <a:ext uri="{FF2B5EF4-FFF2-40B4-BE49-F238E27FC236}">
                <a16:creationId xmlns:a16="http://schemas.microsoft.com/office/drawing/2014/main" id="{A56BDF6D-131D-41B9-8C27-0D8D8C0A9C69}"/>
              </a:ext>
            </a:extLst>
          </p:cNvPr>
          <p:cNvSpPr/>
          <p:nvPr/>
        </p:nvSpPr>
        <p:spPr>
          <a:xfrm>
            <a:off x="208529" y="1009912"/>
            <a:ext cx="8679158" cy="923330"/>
          </a:xfrm>
          <a:prstGeom prst="rect">
            <a:avLst/>
          </a:prstGeom>
        </p:spPr>
        <p:txBody>
          <a:bodyPr wrap="square">
            <a:spAutoFit/>
          </a:bodyPr>
          <a:lstStyle/>
          <a:p>
            <a:pPr>
              <a:spcAft>
                <a:spcPts val="600"/>
              </a:spcAft>
            </a:pPr>
            <a:r>
              <a:rPr lang="en-NZ" sz="1800" b="1" dirty="0">
                <a:solidFill>
                  <a:srgbClr val="474747"/>
                </a:solidFill>
                <a:latin typeface="+mj-lt"/>
              </a:rPr>
              <a:t>Q: We have asked you about a number of Council services, but not all services provided by the Council. Please add any further comment you would like to make on the Council services we have asked about or on other services provided by the Council.</a:t>
            </a:r>
          </a:p>
        </p:txBody>
      </p:sp>
      <p:graphicFrame>
        <p:nvGraphicFramePr>
          <p:cNvPr id="11" name="Chart 10">
            <a:extLst>
              <a:ext uri="{FF2B5EF4-FFF2-40B4-BE49-F238E27FC236}">
                <a16:creationId xmlns:a16="http://schemas.microsoft.com/office/drawing/2014/main" id="{BC71F18F-8EB2-469A-803A-9A70A710D8DB}"/>
              </a:ext>
            </a:extLst>
          </p:cNvPr>
          <p:cNvGraphicFramePr/>
          <p:nvPr>
            <p:extLst>
              <p:ext uri="{D42A27DB-BD31-4B8C-83A1-F6EECF244321}">
                <p14:modId xmlns:p14="http://schemas.microsoft.com/office/powerpoint/2010/main" val="3102766745"/>
              </p:ext>
            </p:extLst>
          </p:nvPr>
        </p:nvGraphicFramePr>
        <p:xfrm>
          <a:off x="395536" y="2204864"/>
          <a:ext cx="7992889" cy="438484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0B6363DB-03E2-413D-8000-261AB1826FCF}"/>
              </a:ext>
            </a:extLst>
          </p:cNvPr>
          <p:cNvSpPr txBox="1"/>
          <p:nvPr/>
        </p:nvSpPr>
        <p:spPr>
          <a:xfrm>
            <a:off x="125760" y="6281935"/>
            <a:ext cx="7416824" cy="307777"/>
          </a:xfrm>
          <a:prstGeom prst="rect">
            <a:avLst/>
          </a:prstGeom>
          <a:noFill/>
        </p:spPr>
        <p:txBody>
          <a:bodyPr wrap="square" rtlCol="0">
            <a:spAutoFit/>
          </a:bodyPr>
          <a:lstStyle/>
          <a:p>
            <a:r>
              <a:rPr lang="en-NZ" sz="1400" b="1" dirty="0">
                <a:solidFill>
                  <a:schemeClr val="tx1">
                    <a:lumMod val="75000"/>
                    <a:lumOff val="25000"/>
                  </a:schemeClr>
                </a:solidFill>
              </a:rPr>
              <a:t>Total sample: 2018: 372 , 2020: 395</a:t>
            </a:r>
          </a:p>
        </p:txBody>
      </p:sp>
      <p:sp>
        <p:nvSpPr>
          <p:cNvPr id="3" name="TextBox 2">
            <a:extLst>
              <a:ext uri="{FF2B5EF4-FFF2-40B4-BE49-F238E27FC236}">
                <a16:creationId xmlns:a16="http://schemas.microsoft.com/office/drawing/2014/main" id="{8A5A8F78-5FA8-41BB-A4A0-8FFECEE14328}"/>
              </a:ext>
            </a:extLst>
          </p:cNvPr>
          <p:cNvSpPr txBox="1"/>
          <p:nvPr/>
        </p:nvSpPr>
        <p:spPr>
          <a:xfrm>
            <a:off x="209008" y="1935644"/>
            <a:ext cx="7560840" cy="338554"/>
          </a:xfrm>
          <a:prstGeom prst="rect">
            <a:avLst/>
          </a:prstGeom>
          <a:noFill/>
        </p:spPr>
        <p:txBody>
          <a:bodyPr wrap="square" rtlCol="0">
            <a:spAutoFit/>
          </a:bodyPr>
          <a:lstStyle/>
          <a:p>
            <a:r>
              <a:rPr lang="en-NZ" sz="1600" b="1" dirty="0">
                <a:solidFill>
                  <a:srgbClr val="000D8C"/>
                </a:solidFill>
              </a:rPr>
              <a:t>Comments made regarding aspects for improvement to Council services:</a:t>
            </a:r>
          </a:p>
        </p:txBody>
      </p:sp>
      <p:sp>
        <p:nvSpPr>
          <p:cNvPr id="6" name="Down Arrow 1">
            <a:extLst>
              <a:ext uri="{FF2B5EF4-FFF2-40B4-BE49-F238E27FC236}">
                <a16:creationId xmlns:a16="http://schemas.microsoft.com/office/drawing/2014/main" id="{77A4846B-3744-4ACD-97C2-FBE3771E2D6A}"/>
              </a:ext>
            </a:extLst>
          </p:cNvPr>
          <p:cNvSpPr/>
          <p:nvPr/>
        </p:nvSpPr>
        <p:spPr bwMode="auto">
          <a:xfrm flipV="1">
            <a:off x="6712784" y="2326912"/>
            <a:ext cx="140677" cy="216024"/>
          </a:xfrm>
          <a:prstGeom prst="downArrow">
            <a:avLst/>
          </a:prstGeom>
          <a:solidFill>
            <a:srgbClr val="92D050"/>
          </a:solidFill>
          <a:ln w="9525" cap="flat" cmpd="sng" algn="ctr">
            <a:solidFill>
              <a:srgbClr val="92D05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NZ" sz="1600" b="0" i="0" u="none" strike="noStrike" cap="none" normalizeH="0" baseline="0" dirty="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504108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182085" y="2034781"/>
            <a:ext cx="3124039" cy="1152128"/>
          </a:xfrm>
          <a:prstGeom prst="rect">
            <a:avLst/>
          </a:prstGeom>
        </p:spPr>
      </p:pic>
      <p:sp>
        <p:nvSpPr>
          <p:cNvPr id="9" name="TextBox 8"/>
          <p:cNvSpPr txBox="1"/>
          <p:nvPr/>
        </p:nvSpPr>
        <p:spPr>
          <a:xfrm>
            <a:off x="2636095" y="3787130"/>
            <a:ext cx="3988135" cy="477054"/>
          </a:xfrm>
          <a:prstGeom prst="rect">
            <a:avLst/>
          </a:prstGeom>
          <a:noFill/>
        </p:spPr>
        <p:txBody>
          <a:bodyPr wrap="square" rtlCol="0">
            <a:spAutoFit/>
          </a:bodyPr>
          <a:lstStyle/>
          <a:p>
            <a:r>
              <a:rPr lang="en-NZ" sz="2500" b="1" i="1" kern="0" dirty="0">
                <a:solidFill>
                  <a:srgbClr val="474747"/>
                </a:solidFill>
              </a:rPr>
              <a:t>…Evidence Based</a:t>
            </a:r>
            <a:r>
              <a:rPr lang="en-NZ" sz="2500" i="1" dirty="0">
                <a:solidFill>
                  <a:prstClr val="black"/>
                </a:solidFill>
              </a:rPr>
              <a:t> </a:t>
            </a:r>
            <a:r>
              <a:rPr lang="en-NZ" sz="2500" b="1" i="1" kern="0" dirty="0">
                <a:solidFill>
                  <a:srgbClr val="474747"/>
                </a:solidFill>
              </a:rPr>
              <a:t>Insight</a:t>
            </a:r>
          </a:p>
        </p:txBody>
      </p:sp>
      <p:pic>
        <p:nvPicPr>
          <p:cNvPr id="16" name="Picture 1076" descr="hurunui DC"/>
          <p:cNvPicPr>
            <a:picLocks noChangeAspect="1" noChangeArrowheads="1"/>
          </p:cNvPicPr>
          <p:nvPr/>
        </p:nvPicPr>
        <p:blipFill>
          <a:blip r:embed="rId4" cstate="print"/>
          <a:srcRect/>
          <a:stretch>
            <a:fillRect/>
          </a:stretch>
        </p:blipFill>
        <p:spPr bwMode="auto">
          <a:xfrm>
            <a:off x="5103751" y="2182745"/>
            <a:ext cx="2862059" cy="1010032"/>
          </a:xfrm>
          <a:prstGeom prst="rect">
            <a:avLst/>
          </a:prstGeom>
          <a:noFill/>
          <a:ln w="9525">
            <a:noFill/>
            <a:miter lim="800000"/>
            <a:headEnd/>
            <a:tailEnd/>
          </a:ln>
        </p:spPr>
      </p:pic>
      <p:pic>
        <p:nvPicPr>
          <p:cNvPr id="10" name="Picture 9" descr="http://www.mrsnz.org.nz/webfiles/MarketResearchSocietyNZ/layouts/images/headerfader3.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7486" y="4509120"/>
            <a:ext cx="1057275" cy="1009650"/>
          </a:xfrm>
          <a:prstGeom prst="rect">
            <a:avLst/>
          </a:prstGeom>
          <a:noFill/>
          <a:ln>
            <a:noFill/>
          </a:ln>
        </p:spPr>
      </p:pic>
    </p:spTree>
    <p:extLst>
      <p:ext uri="{BB962C8B-B14F-4D97-AF65-F5344CB8AC3E}">
        <p14:creationId xmlns:p14="http://schemas.microsoft.com/office/powerpoint/2010/main" val="344268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Research Objective</a:t>
            </a:r>
          </a:p>
        </p:txBody>
      </p:sp>
      <p:sp>
        <p:nvSpPr>
          <p:cNvPr id="3" name="Content Placeholder 2"/>
          <p:cNvSpPr>
            <a:spLocks noGrp="1"/>
          </p:cNvSpPr>
          <p:nvPr>
            <p:ph idx="1"/>
          </p:nvPr>
        </p:nvSpPr>
        <p:spPr>
          <a:xfrm>
            <a:off x="251520" y="1412875"/>
            <a:ext cx="8229600" cy="4713288"/>
          </a:xfrm>
        </p:spPr>
        <p:txBody>
          <a:bodyPr/>
          <a:lstStyle/>
          <a:p>
            <a:pPr lvl="1">
              <a:buBlip>
                <a:blip r:embed="rId3"/>
              </a:buBlip>
            </a:pPr>
            <a:r>
              <a:rPr lang="en-NZ" b="1" dirty="0">
                <a:solidFill>
                  <a:srgbClr val="474747"/>
                </a:solidFill>
              </a:rPr>
              <a:t>To measure residents’ satisfaction with the performance of services provided by Hurunui District Council.</a:t>
            </a:r>
          </a:p>
          <a:p>
            <a:pPr marL="457200" lvl="1" indent="0">
              <a:buNone/>
            </a:pPr>
            <a:endParaRPr lang="en-NZ" b="1" dirty="0">
              <a:solidFill>
                <a:srgbClr val="474747"/>
              </a:solidFill>
            </a:endParaRPr>
          </a:p>
          <a:p>
            <a:pPr>
              <a:buBlip>
                <a:blip r:embed="rId3"/>
              </a:buBlip>
            </a:pPr>
            <a:endParaRPr lang="en-NZ" b="1" dirty="0">
              <a:solidFill>
                <a:srgbClr val="474747"/>
              </a:solidFill>
            </a:endParaRPr>
          </a:p>
          <a:p>
            <a:pPr marL="0" indent="0">
              <a:buNone/>
            </a:pPr>
            <a:endParaRPr lang="en-NZ" dirty="0">
              <a:solidFill>
                <a:srgbClr val="474747"/>
              </a:solidFill>
            </a:endParaRPr>
          </a:p>
        </p:txBody>
      </p:sp>
      <p:sp>
        <p:nvSpPr>
          <p:cNvPr id="4" name="Slide Number Placeholder 3"/>
          <p:cNvSpPr>
            <a:spLocks noGrp="1"/>
          </p:cNvSpPr>
          <p:nvPr>
            <p:ph type="sldNum" sz="quarter" idx="10"/>
          </p:nvPr>
        </p:nvSpPr>
        <p:spPr/>
        <p:txBody>
          <a:bodyPr/>
          <a:lstStyle/>
          <a:p>
            <a:fld id="{DC127C40-BA8C-430E-A6E3-A8822CAB994A}" type="slidenum">
              <a:rPr lang="en-NZ" smtClean="0"/>
              <a:pPr/>
              <a:t>4</a:t>
            </a:fld>
            <a:endParaRPr lang="en-NZ" dirty="0"/>
          </a:p>
        </p:txBody>
      </p:sp>
    </p:spTree>
    <p:extLst>
      <p:ext uri="{BB962C8B-B14F-4D97-AF65-F5344CB8AC3E}">
        <p14:creationId xmlns:p14="http://schemas.microsoft.com/office/powerpoint/2010/main" val="3562123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Research Methodology</a:t>
            </a:r>
          </a:p>
        </p:txBody>
      </p:sp>
      <p:sp>
        <p:nvSpPr>
          <p:cNvPr id="3" name="Content Placeholder 2"/>
          <p:cNvSpPr>
            <a:spLocks noGrp="1"/>
          </p:cNvSpPr>
          <p:nvPr>
            <p:ph idx="1"/>
          </p:nvPr>
        </p:nvSpPr>
        <p:spPr>
          <a:xfrm>
            <a:off x="172209" y="1340768"/>
            <a:ext cx="8360231" cy="4824536"/>
          </a:xfrm>
        </p:spPr>
        <p:txBody>
          <a:bodyPr/>
          <a:lstStyle/>
          <a:p>
            <a:pPr>
              <a:spcAft>
                <a:spcPts val="600"/>
              </a:spcAft>
              <a:buBlip>
                <a:blip r:embed="rId3"/>
              </a:buBlip>
            </a:pPr>
            <a:r>
              <a:rPr lang="en-NZ" b="1" dirty="0">
                <a:solidFill>
                  <a:srgbClr val="474747"/>
                </a:solidFill>
              </a:rPr>
              <a:t>A mixed methodology was employed primarily consisting of an online option complemented by telephone interviews to address any demographic skew in the sample.</a:t>
            </a:r>
          </a:p>
          <a:p>
            <a:pPr>
              <a:spcAft>
                <a:spcPts val="600"/>
              </a:spcAft>
              <a:buBlip>
                <a:blip r:embed="rId3"/>
              </a:buBlip>
            </a:pPr>
            <a:r>
              <a:rPr lang="en-NZ" b="1" dirty="0">
                <a:solidFill>
                  <a:srgbClr val="474747"/>
                </a:solidFill>
              </a:rPr>
              <a:t>The online exercise involved emailing residents from details provided by the Council. A total of 1,220 residents were successfully emailed. 324 responded within the timeframe available, representing a response rate of 27%. Initial emails were sent on 15</a:t>
            </a:r>
            <a:r>
              <a:rPr lang="en-NZ" b="1" baseline="30000" dirty="0">
                <a:solidFill>
                  <a:srgbClr val="474747"/>
                </a:solidFill>
              </a:rPr>
              <a:t>th</a:t>
            </a:r>
            <a:r>
              <a:rPr lang="en-NZ" b="1" dirty="0">
                <a:solidFill>
                  <a:srgbClr val="474747"/>
                </a:solidFill>
              </a:rPr>
              <a:t> August 2020 and reminders were sent to those who had not responded. The survey closed on 10</a:t>
            </a:r>
            <a:r>
              <a:rPr lang="en-NZ" b="1" baseline="30000" dirty="0">
                <a:solidFill>
                  <a:srgbClr val="474747"/>
                </a:solidFill>
              </a:rPr>
              <a:t>th</a:t>
            </a:r>
            <a:r>
              <a:rPr lang="en-NZ" b="1" dirty="0">
                <a:solidFill>
                  <a:srgbClr val="474747"/>
                </a:solidFill>
              </a:rPr>
              <a:t> September.</a:t>
            </a:r>
          </a:p>
          <a:p>
            <a:pPr>
              <a:spcAft>
                <a:spcPts val="600"/>
              </a:spcAft>
              <a:buBlip>
                <a:blip r:embed="rId3"/>
              </a:buBlip>
            </a:pPr>
            <a:r>
              <a:rPr lang="en-NZ" b="1" dirty="0">
                <a:solidFill>
                  <a:srgbClr val="474747"/>
                </a:solidFill>
              </a:rPr>
              <a:t>In addition, 71 telephone interviews were conducted with residents aged 18 and over to address the skew in the online sample, with the aim of achieving a sample profile that matched that of the 2018 Census as closely as possible in terms of age, gender and ward within budget constraints (online participants were more likely than average to be female, aged 50+ and live in East Ward).</a:t>
            </a:r>
          </a:p>
          <a:p>
            <a:pPr>
              <a:spcAft>
                <a:spcPts val="600"/>
              </a:spcAft>
              <a:buBlip>
                <a:blip r:embed="rId3"/>
              </a:buBlip>
            </a:pPr>
            <a:r>
              <a:rPr lang="en-NZ" b="1" dirty="0">
                <a:solidFill>
                  <a:srgbClr val="474747"/>
                </a:solidFill>
              </a:rPr>
              <a:t>A total of 395 interviews were completed, providing a statistical margin of error of ± 4.9% at a 95% confidence level.</a:t>
            </a:r>
          </a:p>
          <a:p>
            <a:pPr>
              <a:spcAft>
                <a:spcPts val="600"/>
              </a:spcAft>
              <a:buBlip>
                <a:blip r:embed="rId3"/>
              </a:buBlip>
            </a:pPr>
            <a:r>
              <a:rPr lang="en-NZ" b="1" dirty="0">
                <a:solidFill>
                  <a:srgbClr val="474747"/>
                </a:solidFill>
              </a:rPr>
              <a:t>At the analysis stage, the data have been weighted to the 2018 Census in terms of age, gender and ward. </a:t>
            </a:r>
          </a:p>
          <a:p>
            <a:pPr>
              <a:spcAft>
                <a:spcPts val="600"/>
              </a:spcAft>
              <a:buBlip>
                <a:blip r:embed="rId3"/>
              </a:buBlip>
            </a:pPr>
            <a:r>
              <a:rPr lang="en-NZ" b="1" dirty="0">
                <a:solidFill>
                  <a:srgbClr val="474747"/>
                </a:solidFill>
              </a:rPr>
              <a:t>Ensuring the sample is representative is important so that there is a point of reference for applying the findings of the research to Council business and measuring its achievements.</a:t>
            </a:r>
          </a:p>
          <a:p>
            <a:pPr>
              <a:spcAft>
                <a:spcPts val="600"/>
              </a:spcAft>
              <a:buBlip>
                <a:blip r:embed="rId3"/>
              </a:buBlip>
            </a:pPr>
            <a:endParaRPr lang="en-NZ" b="1" dirty="0">
              <a:solidFill>
                <a:srgbClr val="474747"/>
              </a:solidFill>
            </a:endParaRPr>
          </a:p>
          <a:p>
            <a:pPr>
              <a:buBlip>
                <a:blip r:embed="rId3"/>
              </a:buBlip>
            </a:pPr>
            <a:endParaRPr lang="en-NZ" b="1" dirty="0">
              <a:solidFill>
                <a:srgbClr val="474747"/>
              </a:solidFill>
            </a:endParaRPr>
          </a:p>
        </p:txBody>
      </p:sp>
      <p:sp>
        <p:nvSpPr>
          <p:cNvPr id="4" name="Slide Number Placeholder 3"/>
          <p:cNvSpPr>
            <a:spLocks noGrp="1"/>
          </p:cNvSpPr>
          <p:nvPr>
            <p:ph type="sldNum" sz="quarter" idx="10"/>
          </p:nvPr>
        </p:nvSpPr>
        <p:spPr/>
        <p:txBody>
          <a:bodyPr/>
          <a:lstStyle/>
          <a:p>
            <a:fld id="{DC127C40-BA8C-430E-A6E3-A8822CAB994A}" type="slidenum">
              <a:rPr lang="en-NZ" smtClean="0"/>
              <a:pPr/>
              <a:t>5</a:t>
            </a:fld>
            <a:endParaRPr lang="en-NZ" dirty="0"/>
          </a:p>
        </p:txBody>
      </p:sp>
    </p:spTree>
    <p:extLst>
      <p:ext uri="{BB962C8B-B14F-4D97-AF65-F5344CB8AC3E}">
        <p14:creationId xmlns:p14="http://schemas.microsoft.com/office/powerpoint/2010/main" val="338350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Research Methodology </a:t>
            </a:r>
            <a:r>
              <a:rPr lang="en-NZ" sz="2800" dirty="0"/>
              <a:t>continued</a:t>
            </a:r>
            <a:endParaRPr lang="en-NZ" dirty="0"/>
          </a:p>
        </p:txBody>
      </p:sp>
      <p:sp>
        <p:nvSpPr>
          <p:cNvPr id="3" name="Content Placeholder 2"/>
          <p:cNvSpPr>
            <a:spLocks noGrp="1"/>
          </p:cNvSpPr>
          <p:nvPr>
            <p:ph idx="1"/>
          </p:nvPr>
        </p:nvSpPr>
        <p:spPr>
          <a:xfrm>
            <a:off x="172209" y="1412776"/>
            <a:ext cx="8799581" cy="4824536"/>
          </a:xfrm>
        </p:spPr>
        <p:txBody>
          <a:bodyPr/>
          <a:lstStyle/>
          <a:p>
            <a:pPr>
              <a:spcAft>
                <a:spcPts val="600"/>
              </a:spcAft>
              <a:buBlip>
                <a:blip r:embed="rId3"/>
              </a:buBlip>
            </a:pPr>
            <a:r>
              <a:rPr lang="en-NZ" b="1" dirty="0">
                <a:solidFill>
                  <a:srgbClr val="474747"/>
                </a:solidFill>
              </a:rPr>
              <a:t>The question content remained largely unchanged from the last residents survey conducted in 2018  by Opinions, with the exception of the addition of questions relating to current and preferred means of contacting the Council.</a:t>
            </a:r>
          </a:p>
          <a:p>
            <a:pPr>
              <a:spcAft>
                <a:spcPts val="600"/>
              </a:spcAft>
              <a:buBlip>
                <a:blip r:embed="rId3"/>
              </a:buBlip>
            </a:pPr>
            <a:r>
              <a:rPr lang="en-NZ" b="1" dirty="0">
                <a:solidFill>
                  <a:srgbClr val="474747"/>
                </a:solidFill>
              </a:rPr>
              <a:t>The report includes a comparison with findings from the 2018 research where applicable. </a:t>
            </a:r>
          </a:p>
          <a:p>
            <a:pPr lvl="1">
              <a:spcAft>
                <a:spcPts val="600"/>
              </a:spcAft>
              <a:buBlip>
                <a:blip r:embed="rId3"/>
              </a:buBlip>
            </a:pPr>
            <a:r>
              <a:rPr lang="en-NZ" b="1" dirty="0">
                <a:solidFill>
                  <a:srgbClr val="474747"/>
                </a:solidFill>
              </a:rPr>
              <a:t>Findings that are statistically higher in 2020 versus 2018 are highlighted:          </a:t>
            </a:r>
          </a:p>
          <a:p>
            <a:pPr lvl="1">
              <a:spcAft>
                <a:spcPts val="600"/>
              </a:spcAft>
              <a:buBlip>
                <a:blip r:embed="rId3"/>
              </a:buBlip>
            </a:pPr>
            <a:r>
              <a:rPr lang="en-NZ" b="1" dirty="0">
                <a:solidFill>
                  <a:srgbClr val="474747"/>
                </a:solidFill>
              </a:rPr>
              <a:t>Findings that are statistically lower in 2020 versus 2018 are highlighted:         </a:t>
            </a:r>
          </a:p>
          <a:p>
            <a:pPr>
              <a:spcAft>
                <a:spcPts val="600"/>
              </a:spcAft>
              <a:buBlip>
                <a:blip r:embed="rId3"/>
              </a:buBlip>
            </a:pPr>
            <a:r>
              <a:rPr lang="en-NZ" b="1" dirty="0">
                <a:solidFill>
                  <a:srgbClr val="474747"/>
                </a:solidFill>
              </a:rPr>
              <a:t>Cross tabulated data are provided in a separate report.</a:t>
            </a:r>
          </a:p>
          <a:p>
            <a:pPr>
              <a:spcAft>
                <a:spcPts val="600"/>
              </a:spcAft>
              <a:buBlip>
                <a:blip r:embed="rId3"/>
              </a:buBlip>
            </a:pPr>
            <a:endParaRPr lang="en-NZ" b="1" dirty="0">
              <a:solidFill>
                <a:srgbClr val="474747"/>
              </a:solidFill>
            </a:endParaRPr>
          </a:p>
          <a:p>
            <a:pPr>
              <a:buBlip>
                <a:blip r:embed="rId3"/>
              </a:buBlip>
            </a:pPr>
            <a:endParaRPr lang="en-NZ" b="1" dirty="0">
              <a:solidFill>
                <a:srgbClr val="474747"/>
              </a:solidFill>
            </a:endParaRPr>
          </a:p>
        </p:txBody>
      </p:sp>
      <p:sp>
        <p:nvSpPr>
          <p:cNvPr id="4" name="Slide Number Placeholder 3"/>
          <p:cNvSpPr>
            <a:spLocks noGrp="1"/>
          </p:cNvSpPr>
          <p:nvPr>
            <p:ph type="sldNum" sz="quarter" idx="10"/>
          </p:nvPr>
        </p:nvSpPr>
        <p:spPr/>
        <p:txBody>
          <a:bodyPr/>
          <a:lstStyle/>
          <a:p>
            <a:fld id="{DC127C40-BA8C-430E-A6E3-A8822CAB994A}" type="slidenum">
              <a:rPr lang="en-NZ" smtClean="0"/>
              <a:pPr/>
              <a:t>6</a:t>
            </a:fld>
            <a:endParaRPr lang="en-NZ" dirty="0"/>
          </a:p>
        </p:txBody>
      </p:sp>
      <p:sp>
        <p:nvSpPr>
          <p:cNvPr id="10" name="Down Arrow 1">
            <a:extLst>
              <a:ext uri="{FF2B5EF4-FFF2-40B4-BE49-F238E27FC236}">
                <a16:creationId xmlns:a16="http://schemas.microsoft.com/office/drawing/2014/main" id="{9AF9D3FE-8A80-4ED9-B302-892233E0A6C0}"/>
              </a:ext>
            </a:extLst>
          </p:cNvPr>
          <p:cNvSpPr/>
          <p:nvPr/>
        </p:nvSpPr>
        <p:spPr bwMode="auto">
          <a:xfrm flipV="1">
            <a:off x="7121465" y="2708920"/>
            <a:ext cx="140677" cy="216024"/>
          </a:xfrm>
          <a:prstGeom prst="downArrow">
            <a:avLst/>
          </a:prstGeom>
          <a:solidFill>
            <a:srgbClr val="92D050"/>
          </a:solidFill>
          <a:ln w="9525" cap="flat" cmpd="sng" algn="ctr">
            <a:solidFill>
              <a:srgbClr val="92D05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NZ" sz="1600" b="0" i="0" u="none" strike="noStrike" cap="none" normalizeH="0" baseline="0" dirty="0">
              <a:ln>
                <a:noFill/>
              </a:ln>
              <a:solidFill>
                <a:schemeClr val="tx1"/>
              </a:solidFill>
              <a:effectLst/>
              <a:latin typeface="Arial" charset="0"/>
              <a:cs typeface="Arial" charset="0"/>
            </a:endParaRPr>
          </a:p>
        </p:txBody>
      </p:sp>
      <p:sp>
        <p:nvSpPr>
          <p:cNvPr id="12" name="Down Arrow 8">
            <a:extLst>
              <a:ext uri="{FF2B5EF4-FFF2-40B4-BE49-F238E27FC236}">
                <a16:creationId xmlns:a16="http://schemas.microsoft.com/office/drawing/2014/main" id="{7B56A2DD-3AFA-48BC-B21C-67A28871AA08}"/>
              </a:ext>
            </a:extLst>
          </p:cNvPr>
          <p:cNvSpPr/>
          <p:nvPr/>
        </p:nvSpPr>
        <p:spPr bwMode="auto">
          <a:xfrm>
            <a:off x="7167627" y="3067046"/>
            <a:ext cx="140677" cy="216024"/>
          </a:xfrm>
          <a:prstGeom prst="downArrow">
            <a:avLst/>
          </a:prstGeom>
          <a:solidFill>
            <a:srgbClr val="C00000"/>
          </a:solidFill>
          <a:ln w="9525" cap="flat" cmpd="sng" algn="ctr">
            <a:solidFill>
              <a:srgbClr val="C0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NZ" sz="1600" b="0" i="0" u="none" strike="noStrike" cap="none" normalizeH="0" baseline="0" dirty="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702718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Sample Structure – 2020 </a:t>
            </a:r>
          </a:p>
        </p:txBody>
      </p:sp>
      <p:sp>
        <p:nvSpPr>
          <p:cNvPr id="4" name="Slide Number Placeholder 3"/>
          <p:cNvSpPr>
            <a:spLocks noGrp="1"/>
          </p:cNvSpPr>
          <p:nvPr>
            <p:ph type="sldNum" sz="quarter" idx="10"/>
          </p:nvPr>
        </p:nvSpPr>
        <p:spPr/>
        <p:txBody>
          <a:bodyPr/>
          <a:lstStyle/>
          <a:p>
            <a:fld id="{DC127C40-BA8C-430E-A6E3-A8822CAB994A}" type="slidenum">
              <a:rPr lang="en-NZ" smtClean="0"/>
              <a:pPr/>
              <a:t>7</a:t>
            </a:fld>
            <a:endParaRPr lang="en-NZ" dirty="0"/>
          </a:p>
        </p:txBody>
      </p:sp>
      <p:graphicFrame>
        <p:nvGraphicFramePr>
          <p:cNvPr id="7" name="Table 6">
            <a:extLst>
              <a:ext uri="{FF2B5EF4-FFF2-40B4-BE49-F238E27FC236}">
                <a16:creationId xmlns:a16="http://schemas.microsoft.com/office/drawing/2014/main" id="{908A899F-27DE-443E-B60E-8C2E124CD4F0}"/>
              </a:ext>
            </a:extLst>
          </p:cNvPr>
          <p:cNvGraphicFramePr>
            <a:graphicFrameLocks noGrp="1"/>
          </p:cNvGraphicFramePr>
          <p:nvPr>
            <p:extLst>
              <p:ext uri="{D42A27DB-BD31-4B8C-83A1-F6EECF244321}">
                <p14:modId xmlns:p14="http://schemas.microsoft.com/office/powerpoint/2010/main" val="418929154"/>
              </p:ext>
            </p:extLst>
          </p:nvPr>
        </p:nvGraphicFramePr>
        <p:xfrm>
          <a:off x="198000" y="1340768"/>
          <a:ext cx="8748000" cy="4307560"/>
        </p:xfrm>
        <a:graphic>
          <a:graphicData uri="http://schemas.openxmlformats.org/drawingml/2006/table">
            <a:tbl>
              <a:tblPr firstRow="1" bandRow="1">
                <a:tableStyleId>{5C22544A-7EE6-4342-B048-85BDC9FD1C3A}</a:tableStyleId>
              </a:tblPr>
              <a:tblGrid>
                <a:gridCol w="2088000">
                  <a:extLst>
                    <a:ext uri="{9D8B030D-6E8A-4147-A177-3AD203B41FA5}">
                      <a16:colId xmlns:a16="http://schemas.microsoft.com/office/drawing/2014/main" val="20000"/>
                    </a:ext>
                  </a:extLst>
                </a:gridCol>
                <a:gridCol w="720000">
                  <a:extLst>
                    <a:ext uri="{9D8B030D-6E8A-4147-A177-3AD203B41FA5}">
                      <a16:colId xmlns:a16="http://schemas.microsoft.com/office/drawing/2014/main" val="3709558432"/>
                    </a:ext>
                  </a:extLst>
                </a:gridCol>
                <a:gridCol w="540000">
                  <a:extLst>
                    <a:ext uri="{9D8B030D-6E8A-4147-A177-3AD203B41FA5}">
                      <a16:colId xmlns:a16="http://schemas.microsoft.com/office/drawing/2014/main" val="375713158"/>
                    </a:ext>
                  </a:extLst>
                </a:gridCol>
                <a:gridCol w="540000">
                  <a:extLst>
                    <a:ext uri="{9D8B030D-6E8A-4147-A177-3AD203B41FA5}">
                      <a16:colId xmlns:a16="http://schemas.microsoft.com/office/drawing/2014/main" val="20001"/>
                    </a:ext>
                  </a:extLst>
                </a:gridCol>
                <a:gridCol w="900000">
                  <a:extLst>
                    <a:ext uri="{9D8B030D-6E8A-4147-A177-3AD203B41FA5}">
                      <a16:colId xmlns:a16="http://schemas.microsoft.com/office/drawing/2014/main" val="1074678381"/>
                    </a:ext>
                  </a:extLst>
                </a:gridCol>
                <a:gridCol w="540000">
                  <a:extLst>
                    <a:ext uri="{9D8B030D-6E8A-4147-A177-3AD203B41FA5}">
                      <a16:colId xmlns:a16="http://schemas.microsoft.com/office/drawing/2014/main" val="1105333782"/>
                    </a:ext>
                  </a:extLst>
                </a:gridCol>
                <a:gridCol w="540000">
                  <a:extLst>
                    <a:ext uri="{9D8B030D-6E8A-4147-A177-3AD203B41FA5}">
                      <a16:colId xmlns:a16="http://schemas.microsoft.com/office/drawing/2014/main" val="2618179874"/>
                    </a:ext>
                  </a:extLst>
                </a:gridCol>
                <a:gridCol w="900000">
                  <a:extLst>
                    <a:ext uri="{9D8B030D-6E8A-4147-A177-3AD203B41FA5}">
                      <a16:colId xmlns:a16="http://schemas.microsoft.com/office/drawing/2014/main" val="3180908321"/>
                    </a:ext>
                  </a:extLst>
                </a:gridCol>
                <a:gridCol w="540000">
                  <a:extLst>
                    <a:ext uri="{9D8B030D-6E8A-4147-A177-3AD203B41FA5}">
                      <a16:colId xmlns:a16="http://schemas.microsoft.com/office/drawing/2014/main" val="1851623368"/>
                    </a:ext>
                  </a:extLst>
                </a:gridCol>
                <a:gridCol w="540000">
                  <a:extLst>
                    <a:ext uri="{9D8B030D-6E8A-4147-A177-3AD203B41FA5}">
                      <a16:colId xmlns:a16="http://schemas.microsoft.com/office/drawing/2014/main" val="3430791338"/>
                    </a:ext>
                  </a:extLst>
                </a:gridCol>
                <a:gridCol w="900000">
                  <a:extLst>
                    <a:ext uri="{9D8B030D-6E8A-4147-A177-3AD203B41FA5}">
                      <a16:colId xmlns:a16="http://schemas.microsoft.com/office/drawing/2014/main" val="2582415893"/>
                    </a:ext>
                  </a:extLst>
                </a:gridCol>
              </a:tblGrid>
              <a:tr h="432000">
                <a:tc rowSpan="3">
                  <a:txBody>
                    <a:bodyPr/>
                    <a:lstStyle/>
                    <a:p>
                      <a:endParaRPr lang="en-NZ" sz="1400" b="1" dirty="0">
                        <a:solidFill>
                          <a:schemeClr val="bg1"/>
                        </a:solidFill>
                      </a:endParaRPr>
                    </a:p>
                    <a:p>
                      <a:r>
                        <a:rPr lang="en-NZ" sz="1400" b="1" dirty="0">
                          <a:solidFill>
                            <a:schemeClr val="bg1"/>
                          </a:solidFill>
                        </a:rPr>
                        <a:t>Demographic</a:t>
                      </a:r>
                    </a:p>
                  </a:txBody>
                  <a:tcPr anchor="b">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0D8C"/>
                    </a:solidFill>
                  </a:tcPr>
                </a:tc>
                <a:tc rowSpan="3">
                  <a:txBody>
                    <a:bodyPr/>
                    <a:lstStyle/>
                    <a:p>
                      <a:pPr algn="ctr"/>
                      <a:r>
                        <a:rPr lang="en-NZ" sz="1400" b="1" dirty="0">
                          <a:solidFill>
                            <a:schemeClr val="bg1"/>
                          </a:solidFill>
                        </a:rPr>
                        <a:t>2018</a:t>
                      </a:r>
                      <a:r>
                        <a:rPr lang="en-NZ" sz="1400" b="1" baseline="0" dirty="0">
                          <a:solidFill>
                            <a:schemeClr val="bg1"/>
                          </a:solidFill>
                        </a:rPr>
                        <a:t> </a:t>
                      </a:r>
                    </a:p>
                    <a:p>
                      <a:pPr algn="ctr"/>
                      <a:r>
                        <a:rPr lang="en-NZ" sz="1400" b="1" baseline="0" dirty="0">
                          <a:solidFill>
                            <a:schemeClr val="bg1"/>
                          </a:solidFill>
                        </a:rPr>
                        <a:t>Census </a:t>
                      </a:r>
                    </a:p>
                    <a:p>
                      <a:pPr algn="ctr"/>
                      <a:r>
                        <a:rPr lang="en-NZ" sz="1400" b="1" baseline="0" dirty="0">
                          <a:solidFill>
                            <a:schemeClr val="bg1"/>
                          </a:solidFill>
                        </a:rPr>
                        <a:t>%</a:t>
                      </a:r>
                      <a:endParaRPr lang="en-NZ" sz="1400" b="1" dirty="0">
                        <a:solidFill>
                          <a:schemeClr val="bg1"/>
                        </a:solidFill>
                      </a:endParaRPr>
                    </a:p>
                  </a:txBody>
                  <a:tcPr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0D8C"/>
                    </a:solidFill>
                  </a:tcPr>
                </a:tc>
                <a:tc gridSpan="3">
                  <a:txBody>
                    <a:bodyPr/>
                    <a:lstStyle/>
                    <a:p>
                      <a:pPr algn="ctr"/>
                      <a:r>
                        <a:rPr lang="en-NZ" sz="1400" b="1" dirty="0">
                          <a:solidFill>
                            <a:schemeClr val="bg1"/>
                          </a:solidFill>
                        </a:rPr>
                        <a:t>Total Sample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hMerge="1">
                  <a:txBody>
                    <a:bodyPr/>
                    <a:lstStyle/>
                    <a:p>
                      <a:endParaRPr lang="en-NZ"/>
                    </a:p>
                  </a:txBody>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gridSpan="3">
                  <a:txBody>
                    <a:bodyPr/>
                    <a:lstStyle/>
                    <a:p>
                      <a:pPr algn="ctr"/>
                      <a:r>
                        <a:rPr lang="en-NZ" sz="1400" b="1" dirty="0">
                          <a:solidFill>
                            <a:schemeClr val="bg1"/>
                          </a:solidFill>
                        </a:rPr>
                        <a:t>Online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gridSpan="3">
                  <a:txBody>
                    <a:bodyPr/>
                    <a:lstStyle/>
                    <a:p>
                      <a:pPr algn="ctr"/>
                      <a:r>
                        <a:rPr lang="en-NZ" sz="1400" b="1" dirty="0">
                          <a:solidFill>
                            <a:schemeClr val="bg1"/>
                          </a:solidFill>
                        </a:rPr>
                        <a:t>Telephone</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extLst>
                  <a:ext uri="{0D108BD9-81ED-4DB2-BD59-A6C34878D82A}">
                    <a16:rowId xmlns:a16="http://schemas.microsoft.com/office/drawing/2014/main" val="1366501462"/>
                  </a:ext>
                </a:extLst>
              </a:tr>
              <a:tr h="432000">
                <a:tc vMerge="1">
                  <a:txBody>
                    <a:bodyPr/>
                    <a:lstStyle/>
                    <a:p>
                      <a:endParaRPr lang="en-NZ" sz="1600" b="1" dirty="0">
                        <a:solidFill>
                          <a:schemeClr val="bg1"/>
                        </a:solidFill>
                      </a:endParaRPr>
                    </a:p>
                  </a:txBody>
                  <a:tcPr anchor="b">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v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gridSpan="2">
                  <a:txBody>
                    <a:bodyPr/>
                    <a:lstStyle/>
                    <a:p>
                      <a:pPr algn="ctr"/>
                      <a:r>
                        <a:rPr lang="en-NZ" sz="1400" b="1" dirty="0">
                          <a:solidFill>
                            <a:schemeClr val="bg1"/>
                          </a:solidFill>
                        </a:rPr>
                        <a:t>Unweighted</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Weighted</a:t>
                      </a:r>
                    </a:p>
                  </a:txBody>
                  <a:tcPr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gridSpan="2">
                  <a:txBody>
                    <a:bodyPr/>
                    <a:lstStyle/>
                    <a:p>
                      <a:pPr algn="ctr"/>
                      <a:r>
                        <a:rPr lang="en-NZ" sz="1400" b="1" dirty="0">
                          <a:solidFill>
                            <a:schemeClr val="bg1"/>
                          </a:solidFill>
                        </a:rPr>
                        <a:t>Unweighted</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Weighted</a:t>
                      </a:r>
                    </a:p>
                  </a:txBody>
                  <a:tcPr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gridSpan="2">
                  <a:txBody>
                    <a:bodyPr/>
                    <a:lstStyle/>
                    <a:p>
                      <a:pPr algn="ctr"/>
                      <a:r>
                        <a:rPr lang="en-NZ" sz="1400" b="1" dirty="0">
                          <a:solidFill>
                            <a:schemeClr val="bg1"/>
                          </a:solidFill>
                        </a:rPr>
                        <a:t>Unweighted</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Weighted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extLst>
                  <a:ext uri="{0D108BD9-81ED-4DB2-BD59-A6C34878D82A}">
                    <a16:rowId xmlns:a16="http://schemas.microsoft.com/office/drawing/2014/main" val="4030597324"/>
                  </a:ext>
                </a:extLst>
              </a:tr>
              <a:tr h="360000">
                <a:tc vMerge="1">
                  <a:txBody>
                    <a:bodyPr/>
                    <a:lstStyle/>
                    <a:p>
                      <a:endParaRPr lang="en-NZ" sz="1600" dirty="0">
                        <a:solidFill>
                          <a:schemeClr val="bg1"/>
                        </a:solidFill>
                      </a:endParaRPr>
                    </a:p>
                  </a:txBody>
                  <a:tcPr anchor="b">
                    <a:solidFill>
                      <a:schemeClr val="accent1"/>
                    </a:solidFill>
                  </a:tcPr>
                </a:tc>
                <a:tc vMerge="1">
                  <a:txBody>
                    <a:bodyPr/>
                    <a:lstStyle/>
                    <a:p>
                      <a:endParaRPr lang="en-NZ"/>
                    </a:p>
                  </a:txBody>
                  <a:tcPr/>
                </a:tc>
                <a:tc>
                  <a:txBody>
                    <a:bodyPr/>
                    <a:lstStyle/>
                    <a:p>
                      <a:pPr algn="ctr"/>
                      <a:r>
                        <a:rPr lang="en-NZ" sz="1400" b="1" dirty="0">
                          <a:solidFill>
                            <a:schemeClr val="bg1"/>
                          </a:solidFill>
                        </a:rPr>
                        <a:t>n</a:t>
                      </a:r>
                      <a:endParaRPr lang="en-NZ" sz="1600" b="1" dirty="0">
                        <a:solidFill>
                          <a:schemeClr val="bg1"/>
                        </a:solidFill>
                      </a:endParaRPr>
                    </a:p>
                  </a:txBody>
                  <a:tcPr marT="0" marB="46800" anchor="b">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n</a:t>
                      </a:r>
                      <a:endParaRPr lang="en-NZ" sz="1600" b="1" dirty="0">
                        <a:solidFill>
                          <a:schemeClr val="bg1"/>
                        </a:solidFill>
                      </a:endParaRPr>
                    </a:p>
                  </a:txBody>
                  <a:tcPr marT="0" marB="46800" anchor="b">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n</a:t>
                      </a:r>
                      <a:endParaRPr lang="en-NZ" sz="1600" b="1" dirty="0">
                        <a:solidFill>
                          <a:schemeClr val="bg1"/>
                        </a:solidFill>
                      </a:endParaRPr>
                    </a:p>
                  </a:txBody>
                  <a:tcPr marT="0" marB="46800" anchor="b">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extLst>
                  <a:ext uri="{0D108BD9-81ED-4DB2-BD59-A6C34878D82A}">
                    <a16:rowId xmlns:a16="http://schemas.microsoft.com/office/drawing/2014/main" val="10000"/>
                  </a:ext>
                </a:extLst>
              </a:tr>
              <a:tr h="370840">
                <a:tc>
                  <a:txBody>
                    <a:bodyPr/>
                    <a:lstStyle/>
                    <a:p>
                      <a:pPr>
                        <a:tabLst>
                          <a:tab pos="903288" algn="l"/>
                        </a:tabLst>
                      </a:pPr>
                      <a:r>
                        <a:rPr lang="en-NZ" sz="1400" b="1" dirty="0">
                          <a:solidFill>
                            <a:srgbClr val="474747"/>
                          </a:solidFill>
                        </a:rPr>
                        <a:t>Total</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tabLst>
                          <a:tab pos="903288" algn="l"/>
                        </a:tabLst>
                      </a:pPr>
                      <a:r>
                        <a:rPr lang="en-NZ" sz="1400" b="1" dirty="0">
                          <a:solidFill>
                            <a:srgbClr val="474747"/>
                          </a:solidFill>
                        </a:rPr>
                        <a:t>100</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395</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324</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71</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38030600"/>
                  </a:ext>
                </a:extLst>
              </a:tr>
              <a:tr h="742436">
                <a:tc>
                  <a:txBody>
                    <a:bodyPr/>
                    <a:lstStyle/>
                    <a:p>
                      <a:pPr>
                        <a:tabLst>
                          <a:tab pos="717550" algn="l"/>
                        </a:tabLst>
                      </a:pPr>
                      <a:r>
                        <a:rPr lang="en-NZ" sz="1400" b="1" dirty="0">
                          <a:solidFill>
                            <a:srgbClr val="474747"/>
                          </a:solidFill>
                        </a:rPr>
                        <a:t>Age 	18-24</a:t>
                      </a:r>
                    </a:p>
                    <a:p>
                      <a:pPr>
                        <a:tabLst>
                          <a:tab pos="717550" algn="l"/>
                        </a:tabLst>
                      </a:pPr>
                      <a:r>
                        <a:rPr lang="en-NZ" sz="1400" b="1" dirty="0">
                          <a:solidFill>
                            <a:srgbClr val="474747"/>
                          </a:solidFill>
                        </a:rPr>
                        <a:t>	25-49</a:t>
                      </a:r>
                    </a:p>
                    <a:p>
                      <a:pPr>
                        <a:tabLst>
                          <a:tab pos="717550" algn="l"/>
                        </a:tabLst>
                      </a:pPr>
                      <a:r>
                        <a:rPr lang="en-NZ" sz="1400" b="1" dirty="0">
                          <a:solidFill>
                            <a:srgbClr val="474747"/>
                          </a:solidFill>
                        </a:rPr>
                        <a:t>	50-64</a:t>
                      </a:r>
                    </a:p>
                    <a:p>
                      <a:pPr>
                        <a:tabLst>
                          <a:tab pos="717550" algn="l"/>
                        </a:tabLst>
                      </a:pPr>
                      <a:r>
                        <a:rPr lang="en-NZ" sz="1400" b="1" dirty="0">
                          <a:solidFill>
                            <a:srgbClr val="474747"/>
                          </a:solidFill>
                        </a:rPr>
                        <a:t>	65+</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a:tabLst>
                          <a:tab pos="903288" algn="l"/>
                        </a:tabLst>
                      </a:pPr>
                      <a:r>
                        <a:rPr lang="en-NZ" sz="1400" b="1" dirty="0">
                          <a:solidFill>
                            <a:srgbClr val="474747"/>
                          </a:solidFill>
                        </a:rPr>
                        <a:t>7</a:t>
                      </a:r>
                    </a:p>
                    <a:p>
                      <a:pPr algn="ctr">
                        <a:tabLst>
                          <a:tab pos="903288" algn="l"/>
                        </a:tabLst>
                      </a:pPr>
                      <a:r>
                        <a:rPr lang="en-NZ" sz="1400" b="1" dirty="0">
                          <a:solidFill>
                            <a:srgbClr val="474747"/>
                          </a:solidFill>
                        </a:rPr>
                        <a:t>38</a:t>
                      </a:r>
                    </a:p>
                    <a:p>
                      <a:pPr algn="ctr">
                        <a:tabLst>
                          <a:tab pos="903288" algn="l"/>
                        </a:tabLst>
                      </a:pPr>
                      <a:r>
                        <a:rPr lang="en-NZ" sz="1400" b="1" dirty="0">
                          <a:solidFill>
                            <a:srgbClr val="474747"/>
                          </a:solidFill>
                        </a:rPr>
                        <a:t>29</a:t>
                      </a:r>
                    </a:p>
                    <a:p>
                      <a:pPr algn="ctr">
                        <a:tabLst>
                          <a:tab pos="903288" algn="l"/>
                        </a:tabLst>
                      </a:pPr>
                      <a:r>
                        <a:rPr lang="en-NZ" sz="1400" b="1" dirty="0">
                          <a:solidFill>
                            <a:srgbClr val="474747"/>
                          </a:solidFill>
                        </a:rPr>
                        <a:t>26</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12</a:t>
                      </a:r>
                    </a:p>
                    <a:p>
                      <a:pPr algn="ctr"/>
                      <a:r>
                        <a:rPr lang="en-NZ" sz="1400" b="1" dirty="0">
                          <a:solidFill>
                            <a:srgbClr val="474747"/>
                          </a:solidFill>
                        </a:rPr>
                        <a:t>128</a:t>
                      </a:r>
                    </a:p>
                    <a:p>
                      <a:pPr algn="ctr"/>
                      <a:r>
                        <a:rPr lang="en-NZ" sz="1400" b="1" dirty="0">
                          <a:solidFill>
                            <a:srgbClr val="474747"/>
                          </a:solidFill>
                        </a:rPr>
                        <a:t>136</a:t>
                      </a:r>
                    </a:p>
                    <a:p>
                      <a:pPr algn="ctr"/>
                      <a:r>
                        <a:rPr lang="en-NZ" sz="1400" b="1" dirty="0">
                          <a:solidFill>
                            <a:srgbClr val="474747"/>
                          </a:solidFill>
                        </a:rPr>
                        <a:t>119</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3</a:t>
                      </a:r>
                    </a:p>
                    <a:p>
                      <a:pPr algn="ctr"/>
                      <a:r>
                        <a:rPr lang="en-NZ" sz="1400" b="1" dirty="0">
                          <a:solidFill>
                            <a:srgbClr val="474747"/>
                          </a:solidFill>
                        </a:rPr>
                        <a:t>32</a:t>
                      </a:r>
                    </a:p>
                    <a:p>
                      <a:pPr algn="ctr"/>
                      <a:r>
                        <a:rPr lang="en-NZ" sz="1400" b="1" dirty="0">
                          <a:solidFill>
                            <a:srgbClr val="474747"/>
                          </a:solidFill>
                        </a:rPr>
                        <a:t>34</a:t>
                      </a:r>
                    </a:p>
                    <a:p>
                      <a:pPr algn="ctr"/>
                      <a:r>
                        <a:rPr lang="en-NZ" sz="1400" b="1" dirty="0">
                          <a:solidFill>
                            <a:srgbClr val="474747"/>
                          </a:solidFill>
                        </a:rPr>
                        <a:t>30</a:t>
                      </a:r>
                    </a:p>
                  </a:txBody>
                  <a:tcPr anchor="ctr">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7</a:t>
                      </a:r>
                    </a:p>
                    <a:p>
                      <a:pPr algn="ctr"/>
                      <a:r>
                        <a:rPr lang="en-NZ" sz="1400" b="1" dirty="0">
                          <a:solidFill>
                            <a:srgbClr val="474747"/>
                          </a:solidFill>
                        </a:rPr>
                        <a:t>38</a:t>
                      </a:r>
                    </a:p>
                    <a:p>
                      <a:pPr algn="ctr"/>
                      <a:r>
                        <a:rPr lang="en-NZ" sz="1400" b="1" dirty="0">
                          <a:solidFill>
                            <a:srgbClr val="474747"/>
                          </a:solidFill>
                        </a:rPr>
                        <a:t>29</a:t>
                      </a:r>
                    </a:p>
                    <a:p>
                      <a:pPr algn="ctr"/>
                      <a:r>
                        <a:rPr lang="en-NZ" sz="1400" b="1" dirty="0">
                          <a:solidFill>
                            <a:srgbClr val="474747"/>
                          </a:solidFill>
                        </a:rPr>
                        <a:t>26</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2</a:t>
                      </a:r>
                    </a:p>
                    <a:p>
                      <a:pPr algn="ctr"/>
                      <a:r>
                        <a:rPr lang="en-NZ" sz="1400" b="1" dirty="0">
                          <a:solidFill>
                            <a:srgbClr val="474747"/>
                          </a:solidFill>
                        </a:rPr>
                        <a:t>70</a:t>
                      </a:r>
                    </a:p>
                    <a:p>
                      <a:pPr algn="ctr"/>
                      <a:r>
                        <a:rPr lang="en-NZ" sz="1400" b="1" dirty="0">
                          <a:solidFill>
                            <a:srgbClr val="474747"/>
                          </a:solidFill>
                        </a:rPr>
                        <a:t>133</a:t>
                      </a:r>
                    </a:p>
                    <a:p>
                      <a:pPr algn="ctr"/>
                      <a:r>
                        <a:rPr lang="en-NZ" sz="1400" b="1" dirty="0">
                          <a:solidFill>
                            <a:srgbClr val="474747"/>
                          </a:solidFill>
                        </a:rPr>
                        <a:t>119</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1</a:t>
                      </a:r>
                    </a:p>
                    <a:p>
                      <a:pPr algn="ctr"/>
                      <a:r>
                        <a:rPr lang="en-NZ" sz="1400" b="1" dirty="0">
                          <a:solidFill>
                            <a:srgbClr val="474747"/>
                          </a:solidFill>
                        </a:rPr>
                        <a:t>22</a:t>
                      </a:r>
                    </a:p>
                    <a:p>
                      <a:pPr algn="ctr"/>
                      <a:r>
                        <a:rPr lang="en-NZ" sz="1400" b="1" dirty="0">
                          <a:solidFill>
                            <a:srgbClr val="474747"/>
                          </a:solidFill>
                        </a:rPr>
                        <a:t>41</a:t>
                      </a:r>
                    </a:p>
                    <a:p>
                      <a:pPr algn="ctr"/>
                      <a:r>
                        <a:rPr lang="en-NZ" sz="1400" b="1" dirty="0">
                          <a:solidFill>
                            <a:srgbClr val="474747"/>
                          </a:solidFill>
                        </a:rPr>
                        <a:t>37</a:t>
                      </a:r>
                    </a:p>
                  </a:txBody>
                  <a:tcPr anchor="ctr">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2</a:t>
                      </a:r>
                    </a:p>
                    <a:p>
                      <a:pPr algn="ctr"/>
                      <a:r>
                        <a:rPr lang="en-NZ" sz="1400" b="1" dirty="0">
                          <a:solidFill>
                            <a:srgbClr val="474747"/>
                          </a:solidFill>
                        </a:rPr>
                        <a:t>28</a:t>
                      </a:r>
                    </a:p>
                    <a:p>
                      <a:pPr algn="ctr"/>
                      <a:r>
                        <a:rPr lang="en-NZ" sz="1400" b="1" dirty="0">
                          <a:solidFill>
                            <a:srgbClr val="474747"/>
                          </a:solidFill>
                        </a:rPr>
                        <a:t>37</a:t>
                      </a:r>
                    </a:p>
                    <a:p>
                      <a:pPr algn="ctr"/>
                      <a:r>
                        <a:rPr lang="en-NZ" sz="1400" b="1" dirty="0">
                          <a:solidFill>
                            <a:srgbClr val="474747"/>
                          </a:solidFill>
                        </a:rPr>
                        <a:t>33</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10</a:t>
                      </a:r>
                    </a:p>
                    <a:p>
                      <a:pPr algn="ctr"/>
                      <a:r>
                        <a:rPr lang="en-NZ" sz="1400" b="1" dirty="0">
                          <a:solidFill>
                            <a:srgbClr val="474747"/>
                          </a:solidFill>
                        </a:rPr>
                        <a:t>58</a:t>
                      </a:r>
                    </a:p>
                    <a:p>
                      <a:pPr algn="ctr"/>
                      <a:r>
                        <a:rPr lang="en-NZ" sz="1400" b="1" dirty="0">
                          <a:solidFill>
                            <a:srgbClr val="474747"/>
                          </a:solidFill>
                        </a:rPr>
                        <a:t>3</a:t>
                      </a:r>
                    </a:p>
                    <a:p>
                      <a:pPr algn="ctr"/>
                      <a:r>
                        <a:rPr lang="en-NZ" sz="1400" b="1" dirty="0">
                          <a:solidFill>
                            <a:srgbClr val="474747"/>
                          </a:solidFill>
                        </a:rPr>
                        <a:t>0</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14</a:t>
                      </a:r>
                    </a:p>
                    <a:p>
                      <a:pPr algn="ctr"/>
                      <a:r>
                        <a:rPr lang="en-NZ" sz="1400" b="1" dirty="0">
                          <a:solidFill>
                            <a:srgbClr val="474747"/>
                          </a:solidFill>
                        </a:rPr>
                        <a:t>82</a:t>
                      </a:r>
                    </a:p>
                    <a:p>
                      <a:pPr algn="ctr"/>
                      <a:r>
                        <a:rPr lang="en-NZ" sz="1400" b="1" dirty="0">
                          <a:solidFill>
                            <a:srgbClr val="474747"/>
                          </a:solidFill>
                        </a:rPr>
                        <a:t>4</a:t>
                      </a:r>
                    </a:p>
                    <a:p>
                      <a:pPr algn="ctr"/>
                      <a:r>
                        <a:rPr lang="en-NZ" sz="1400" b="1" dirty="0">
                          <a:solidFill>
                            <a:srgbClr val="474747"/>
                          </a:solidFill>
                        </a:rPr>
                        <a:t>-</a:t>
                      </a:r>
                    </a:p>
                  </a:txBody>
                  <a:tcPr anchor="ctr">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26</a:t>
                      </a:r>
                    </a:p>
                    <a:p>
                      <a:pPr algn="ctr"/>
                      <a:r>
                        <a:rPr lang="en-NZ" sz="1400" b="1" dirty="0">
                          <a:solidFill>
                            <a:srgbClr val="474747"/>
                          </a:solidFill>
                        </a:rPr>
                        <a:t>71</a:t>
                      </a:r>
                    </a:p>
                    <a:p>
                      <a:pPr algn="ctr"/>
                      <a:r>
                        <a:rPr lang="en-NZ" sz="1400" b="1" dirty="0">
                          <a:solidFill>
                            <a:srgbClr val="474747"/>
                          </a:solidFill>
                        </a:rPr>
                        <a:t>3</a:t>
                      </a:r>
                    </a:p>
                    <a:p>
                      <a:pPr algn="ctr"/>
                      <a:r>
                        <a:rPr lang="en-NZ" sz="1400" b="1" dirty="0">
                          <a:solidFill>
                            <a:srgbClr val="474747"/>
                          </a:solidFill>
                        </a:rPr>
                        <a:t>-</a:t>
                      </a:r>
                    </a:p>
                  </a:txBody>
                  <a:tcPr anchor="ct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370840">
                <a:tc>
                  <a:txBody>
                    <a:bodyPr/>
                    <a:lstStyle/>
                    <a:p>
                      <a:pPr>
                        <a:tabLst>
                          <a:tab pos="717550" algn="l"/>
                        </a:tabLst>
                      </a:pPr>
                      <a:r>
                        <a:rPr lang="en-NZ" sz="1400" b="1" dirty="0">
                          <a:solidFill>
                            <a:srgbClr val="474747"/>
                          </a:solidFill>
                        </a:rPr>
                        <a:t>Gender	Male</a:t>
                      </a:r>
                    </a:p>
                    <a:p>
                      <a:pPr>
                        <a:tabLst>
                          <a:tab pos="717550" algn="l"/>
                        </a:tabLst>
                      </a:pPr>
                      <a:r>
                        <a:rPr lang="en-NZ" sz="1400" b="1" dirty="0">
                          <a:solidFill>
                            <a:srgbClr val="474747"/>
                          </a:solidFill>
                        </a:rPr>
                        <a:t>	Female</a:t>
                      </a:r>
                    </a:p>
                  </a:txBody>
                  <a:tcPr anchor="ctr">
                    <a:lnR w="38100" cap="flat" cmpd="sng" algn="ctr">
                      <a:solidFill>
                        <a:schemeClr val="bg1"/>
                      </a:solidFill>
                      <a:prstDash val="solid"/>
                      <a:round/>
                      <a:headEnd type="none" w="med" len="med"/>
                      <a:tailEnd type="none" w="med" len="med"/>
                    </a:lnR>
                  </a:tcPr>
                </a:tc>
                <a:tc>
                  <a:txBody>
                    <a:bodyPr/>
                    <a:lstStyle/>
                    <a:p>
                      <a:pPr algn="ctr">
                        <a:tabLst>
                          <a:tab pos="903288" algn="l"/>
                        </a:tabLst>
                      </a:pPr>
                      <a:r>
                        <a:rPr lang="en-NZ" sz="1400" b="1" dirty="0">
                          <a:solidFill>
                            <a:srgbClr val="474747"/>
                          </a:solidFill>
                        </a:rPr>
                        <a:t>51</a:t>
                      </a:r>
                    </a:p>
                    <a:p>
                      <a:pPr algn="ctr">
                        <a:tabLst>
                          <a:tab pos="903288" algn="l"/>
                        </a:tabLst>
                      </a:pPr>
                      <a:r>
                        <a:rPr lang="en-NZ" sz="1400" b="1" dirty="0">
                          <a:solidFill>
                            <a:srgbClr val="474747"/>
                          </a:solidFill>
                        </a:rPr>
                        <a:t>49</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199</a:t>
                      </a:r>
                    </a:p>
                    <a:p>
                      <a:pPr algn="ctr"/>
                      <a:r>
                        <a:rPr lang="en-NZ" sz="1400" b="1" dirty="0">
                          <a:solidFill>
                            <a:srgbClr val="474747"/>
                          </a:solidFill>
                        </a:rPr>
                        <a:t>196</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50</a:t>
                      </a:r>
                    </a:p>
                    <a:p>
                      <a:pPr algn="ctr"/>
                      <a:r>
                        <a:rPr lang="en-NZ" sz="1400" b="1" dirty="0">
                          <a:solidFill>
                            <a:srgbClr val="474747"/>
                          </a:solidFill>
                        </a:rPr>
                        <a:t>50</a:t>
                      </a:r>
                    </a:p>
                  </a:txBody>
                  <a:tcPr anchor="ctr"/>
                </a:tc>
                <a:tc>
                  <a:txBody>
                    <a:bodyPr/>
                    <a:lstStyle/>
                    <a:p>
                      <a:pPr algn="ctr"/>
                      <a:r>
                        <a:rPr lang="en-NZ" sz="1400" b="1" dirty="0">
                          <a:solidFill>
                            <a:srgbClr val="474747"/>
                          </a:solidFill>
                        </a:rPr>
                        <a:t>51</a:t>
                      </a:r>
                    </a:p>
                    <a:p>
                      <a:pPr algn="ctr"/>
                      <a:r>
                        <a:rPr lang="en-NZ" sz="1400" b="1" dirty="0">
                          <a:solidFill>
                            <a:srgbClr val="474747"/>
                          </a:solidFill>
                        </a:rPr>
                        <a:t>49</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153</a:t>
                      </a:r>
                    </a:p>
                    <a:p>
                      <a:pPr algn="ctr"/>
                      <a:r>
                        <a:rPr lang="en-NZ" sz="1400" b="1" dirty="0">
                          <a:solidFill>
                            <a:srgbClr val="474747"/>
                          </a:solidFill>
                        </a:rPr>
                        <a:t>171</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47</a:t>
                      </a:r>
                    </a:p>
                    <a:p>
                      <a:pPr algn="ctr"/>
                      <a:r>
                        <a:rPr lang="en-NZ" sz="1400" b="1" dirty="0">
                          <a:solidFill>
                            <a:srgbClr val="474747"/>
                          </a:solidFill>
                        </a:rPr>
                        <a:t>53</a:t>
                      </a:r>
                    </a:p>
                  </a:txBody>
                  <a:tcPr anchor="ctr"/>
                </a:tc>
                <a:tc>
                  <a:txBody>
                    <a:bodyPr/>
                    <a:lstStyle/>
                    <a:p>
                      <a:pPr algn="ctr"/>
                      <a:r>
                        <a:rPr lang="en-NZ" sz="1400" b="1" dirty="0">
                          <a:solidFill>
                            <a:srgbClr val="474747"/>
                          </a:solidFill>
                        </a:rPr>
                        <a:t>47</a:t>
                      </a:r>
                    </a:p>
                    <a:p>
                      <a:pPr algn="ctr"/>
                      <a:r>
                        <a:rPr lang="en-NZ" sz="1400" b="1" dirty="0">
                          <a:solidFill>
                            <a:srgbClr val="474747"/>
                          </a:solidFill>
                        </a:rPr>
                        <a:t>53</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46</a:t>
                      </a:r>
                    </a:p>
                    <a:p>
                      <a:pPr algn="ctr"/>
                      <a:r>
                        <a:rPr lang="en-NZ" sz="1400" b="1" dirty="0">
                          <a:solidFill>
                            <a:srgbClr val="474747"/>
                          </a:solidFill>
                        </a:rPr>
                        <a:t>25</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65</a:t>
                      </a:r>
                    </a:p>
                    <a:p>
                      <a:pPr algn="ctr"/>
                      <a:r>
                        <a:rPr lang="en-NZ" sz="1400" b="1" dirty="0">
                          <a:solidFill>
                            <a:srgbClr val="474747"/>
                          </a:solidFill>
                        </a:rPr>
                        <a:t>35</a:t>
                      </a:r>
                    </a:p>
                  </a:txBody>
                  <a:tcPr anchor="ctr"/>
                </a:tc>
                <a:tc>
                  <a:txBody>
                    <a:bodyPr/>
                    <a:lstStyle/>
                    <a:p>
                      <a:pPr algn="ctr"/>
                      <a:r>
                        <a:rPr lang="en-NZ" sz="1400" b="1" dirty="0">
                          <a:solidFill>
                            <a:srgbClr val="474747"/>
                          </a:solidFill>
                        </a:rPr>
                        <a:t>64</a:t>
                      </a:r>
                    </a:p>
                    <a:p>
                      <a:pPr algn="ctr"/>
                      <a:r>
                        <a:rPr lang="en-NZ" sz="1400" b="1" dirty="0">
                          <a:solidFill>
                            <a:srgbClr val="474747"/>
                          </a:solidFill>
                        </a:rPr>
                        <a:t>36</a:t>
                      </a:r>
                    </a:p>
                  </a:txBody>
                  <a:tcPr anchor="ctr"/>
                </a:tc>
                <a:extLst>
                  <a:ext uri="{0D108BD9-81ED-4DB2-BD59-A6C34878D82A}">
                    <a16:rowId xmlns:a16="http://schemas.microsoft.com/office/drawing/2014/main" val="10002"/>
                  </a:ext>
                </a:extLst>
              </a:tr>
              <a:tr h="370840">
                <a:tc>
                  <a:txBody>
                    <a:bodyPr/>
                    <a:lstStyle/>
                    <a:p>
                      <a:pPr marL="0" algn="l" defTabSz="914400" rtl="0" eaLnBrk="1" latinLnBrk="0" hangingPunct="1">
                        <a:tabLst>
                          <a:tab pos="717550" algn="l"/>
                        </a:tabLst>
                      </a:pPr>
                      <a:r>
                        <a:rPr lang="en-NZ" sz="1400" b="1" kern="1200" dirty="0">
                          <a:solidFill>
                            <a:srgbClr val="474747"/>
                          </a:solidFill>
                          <a:latin typeface="+mn-lt"/>
                          <a:ea typeface="+mn-ea"/>
                          <a:cs typeface="+mn-cs"/>
                        </a:rPr>
                        <a:t>Ward	South</a:t>
                      </a:r>
                    </a:p>
                    <a:p>
                      <a:pPr marL="0" algn="l" defTabSz="914400" rtl="0" eaLnBrk="1" latinLnBrk="0" hangingPunct="1">
                        <a:tabLst>
                          <a:tab pos="717550" algn="l"/>
                        </a:tabLst>
                      </a:pPr>
                      <a:r>
                        <a:rPr lang="en-NZ" sz="1400" b="1" kern="1200" dirty="0">
                          <a:solidFill>
                            <a:srgbClr val="474747"/>
                          </a:solidFill>
                          <a:latin typeface="+mn-lt"/>
                          <a:ea typeface="+mn-ea"/>
                          <a:cs typeface="+mn-cs"/>
                        </a:rPr>
                        <a:t>	West</a:t>
                      </a:r>
                    </a:p>
                    <a:p>
                      <a:pPr marL="0" algn="l" defTabSz="914400" rtl="0" eaLnBrk="1" latinLnBrk="0" hangingPunct="1">
                        <a:tabLst>
                          <a:tab pos="717550" algn="l"/>
                        </a:tabLst>
                      </a:pPr>
                      <a:r>
                        <a:rPr lang="en-NZ" sz="1400" b="1" kern="1200" dirty="0">
                          <a:solidFill>
                            <a:srgbClr val="474747"/>
                          </a:solidFill>
                          <a:latin typeface="+mn-lt"/>
                          <a:ea typeface="+mn-ea"/>
                          <a:cs typeface="+mn-cs"/>
                        </a:rPr>
                        <a:t>	East</a:t>
                      </a:r>
                    </a:p>
                  </a:txBody>
                  <a:tcPr anchor="ctr">
                    <a:lnR w="38100" cap="flat" cmpd="sng" algn="ctr">
                      <a:solidFill>
                        <a:schemeClr val="bg1"/>
                      </a:solidFill>
                      <a:prstDash val="solid"/>
                      <a:round/>
                      <a:headEnd type="none" w="med" len="med"/>
                      <a:tailEnd type="none" w="med" len="med"/>
                    </a:lnR>
                  </a:tcPr>
                </a:tc>
                <a:tc>
                  <a:txBody>
                    <a:bodyPr/>
                    <a:lstStyle/>
                    <a:p>
                      <a:pPr marL="0" algn="ctr" defTabSz="914400" rtl="0" eaLnBrk="1" latinLnBrk="0" hangingPunct="1">
                        <a:tabLst>
                          <a:tab pos="903288" algn="l"/>
                        </a:tabLst>
                      </a:pPr>
                      <a:r>
                        <a:rPr lang="en-NZ" sz="1400" b="1" kern="1200" dirty="0">
                          <a:solidFill>
                            <a:srgbClr val="474747"/>
                          </a:solidFill>
                          <a:latin typeface="+mn-lt"/>
                          <a:ea typeface="+mn-ea"/>
                          <a:cs typeface="+mn-cs"/>
                        </a:rPr>
                        <a:t>41</a:t>
                      </a:r>
                    </a:p>
                    <a:p>
                      <a:pPr marL="0" algn="ctr" defTabSz="914400" rtl="0" eaLnBrk="1" latinLnBrk="0" hangingPunct="1">
                        <a:tabLst>
                          <a:tab pos="903288" algn="l"/>
                        </a:tabLst>
                      </a:pPr>
                      <a:r>
                        <a:rPr lang="en-NZ" sz="1400" b="1" kern="1200" dirty="0">
                          <a:solidFill>
                            <a:srgbClr val="474747"/>
                          </a:solidFill>
                          <a:latin typeface="+mn-lt"/>
                          <a:ea typeface="+mn-ea"/>
                          <a:cs typeface="+mn-cs"/>
                        </a:rPr>
                        <a:t>39</a:t>
                      </a:r>
                    </a:p>
                    <a:p>
                      <a:pPr marL="0" algn="ctr" defTabSz="914400" rtl="0" eaLnBrk="1" latinLnBrk="0" hangingPunct="1">
                        <a:tabLst>
                          <a:tab pos="903288" algn="l"/>
                        </a:tabLst>
                      </a:pPr>
                      <a:r>
                        <a:rPr lang="en-NZ" sz="1400" b="1" kern="1200" dirty="0">
                          <a:solidFill>
                            <a:srgbClr val="474747"/>
                          </a:solidFill>
                          <a:latin typeface="+mn-lt"/>
                          <a:ea typeface="+mn-ea"/>
                          <a:cs typeface="+mn-cs"/>
                        </a:rPr>
                        <a:t>20</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133</a:t>
                      </a:r>
                    </a:p>
                    <a:p>
                      <a:pPr algn="ctr"/>
                      <a:r>
                        <a:rPr lang="en-NZ" sz="1400" b="1" dirty="0">
                          <a:solidFill>
                            <a:srgbClr val="474747"/>
                          </a:solidFill>
                        </a:rPr>
                        <a:t>152</a:t>
                      </a:r>
                    </a:p>
                    <a:p>
                      <a:pPr algn="ctr"/>
                      <a:r>
                        <a:rPr lang="en-NZ" sz="1400" b="1" dirty="0">
                          <a:solidFill>
                            <a:srgbClr val="474747"/>
                          </a:solidFill>
                        </a:rPr>
                        <a:t>110</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34</a:t>
                      </a:r>
                    </a:p>
                    <a:p>
                      <a:pPr algn="ctr"/>
                      <a:r>
                        <a:rPr lang="en-NZ" sz="1400" b="1" dirty="0">
                          <a:solidFill>
                            <a:srgbClr val="474747"/>
                          </a:solidFill>
                        </a:rPr>
                        <a:t>38</a:t>
                      </a:r>
                    </a:p>
                    <a:p>
                      <a:pPr algn="ctr"/>
                      <a:r>
                        <a:rPr lang="en-NZ" sz="1400" b="1" dirty="0">
                          <a:solidFill>
                            <a:srgbClr val="474747"/>
                          </a:solidFill>
                        </a:rPr>
                        <a:t>28</a:t>
                      </a:r>
                    </a:p>
                  </a:txBody>
                  <a:tcPr anchor="ctr"/>
                </a:tc>
                <a:tc>
                  <a:txBody>
                    <a:bodyPr/>
                    <a:lstStyle/>
                    <a:p>
                      <a:pPr algn="ctr"/>
                      <a:r>
                        <a:rPr lang="en-NZ" sz="1400" b="1" dirty="0">
                          <a:solidFill>
                            <a:srgbClr val="474747"/>
                          </a:solidFill>
                        </a:rPr>
                        <a:t>41</a:t>
                      </a:r>
                    </a:p>
                    <a:p>
                      <a:pPr algn="ctr"/>
                      <a:r>
                        <a:rPr lang="en-NZ" sz="1400" b="1" dirty="0">
                          <a:solidFill>
                            <a:srgbClr val="474747"/>
                          </a:solidFill>
                        </a:rPr>
                        <a:t>39</a:t>
                      </a:r>
                    </a:p>
                    <a:p>
                      <a:pPr algn="ctr"/>
                      <a:r>
                        <a:rPr lang="en-NZ" sz="1400" b="1" dirty="0">
                          <a:solidFill>
                            <a:srgbClr val="474747"/>
                          </a:solidFill>
                        </a:rPr>
                        <a:t>20</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111</a:t>
                      </a:r>
                    </a:p>
                    <a:p>
                      <a:pPr algn="ctr"/>
                      <a:r>
                        <a:rPr lang="en-NZ" sz="1400" b="1" dirty="0">
                          <a:solidFill>
                            <a:srgbClr val="474747"/>
                          </a:solidFill>
                        </a:rPr>
                        <a:t>132</a:t>
                      </a:r>
                    </a:p>
                    <a:p>
                      <a:pPr algn="ctr"/>
                      <a:r>
                        <a:rPr lang="en-NZ" sz="1400" b="1" dirty="0">
                          <a:solidFill>
                            <a:srgbClr val="474747"/>
                          </a:solidFill>
                        </a:rPr>
                        <a:t>81</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34</a:t>
                      </a:r>
                    </a:p>
                    <a:p>
                      <a:pPr algn="ctr"/>
                      <a:r>
                        <a:rPr lang="en-NZ" sz="1400" b="1" dirty="0">
                          <a:solidFill>
                            <a:srgbClr val="474747"/>
                          </a:solidFill>
                        </a:rPr>
                        <a:t>41</a:t>
                      </a:r>
                    </a:p>
                    <a:p>
                      <a:pPr algn="ctr"/>
                      <a:r>
                        <a:rPr lang="en-NZ" sz="1400" b="1" dirty="0">
                          <a:solidFill>
                            <a:srgbClr val="474747"/>
                          </a:solidFill>
                        </a:rPr>
                        <a:t>25</a:t>
                      </a:r>
                    </a:p>
                  </a:txBody>
                  <a:tcPr anchor="ctr"/>
                </a:tc>
                <a:tc>
                  <a:txBody>
                    <a:bodyPr/>
                    <a:lstStyle/>
                    <a:p>
                      <a:pPr algn="ctr"/>
                      <a:r>
                        <a:rPr lang="en-NZ" sz="1400" b="1" dirty="0">
                          <a:solidFill>
                            <a:srgbClr val="474747"/>
                          </a:solidFill>
                        </a:rPr>
                        <a:t>41</a:t>
                      </a:r>
                    </a:p>
                    <a:p>
                      <a:pPr algn="ctr"/>
                      <a:r>
                        <a:rPr lang="en-NZ" sz="1400" b="1" dirty="0">
                          <a:solidFill>
                            <a:srgbClr val="474747"/>
                          </a:solidFill>
                        </a:rPr>
                        <a:t>42</a:t>
                      </a:r>
                    </a:p>
                    <a:p>
                      <a:pPr algn="ctr"/>
                      <a:r>
                        <a:rPr lang="en-NZ" sz="1400" b="1" dirty="0">
                          <a:solidFill>
                            <a:srgbClr val="474747"/>
                          </a:solidFill>
                        </a:rPr>
                        <a:t>17</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22</a:t>
                      </a:r>
                    </a:p>
                    <a:p>
                      <a:pPr algn="ctr"/>
                      <a:r>
                        <a:rPr lang="en-NZ" sz="1400" b="1" dirty="0">
                          <a:solidFill>
                            <a:srgbClr val="474747"/>
                          </a:solidFill>
                        </a:rPr>
                        <a:t>20</a:t>
                      </a:r>
                    </a:p>
                    <a:p>
                      <a:pPr algn="ctr"/>
                      <a:r>
                        <a:rPr lang="en-NZ" sz="1400" b="1" dirty="0">
                          <a:solidFill>
                            <a:srgbClr val="474747"/>
                          </a:solidFill>
                        </a:rPr>
                        <a:t>29</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31</a:t>
                      </a:r>
                    </a:p>
                    <a:p>
                      <a:pPr algn="ctr"/>
                      <a:r>
                        <a:rPr lang="en-NZ" sz="1400" b="1" dirty="0">
                          <a:solidFill>
                            <a:srgbClr val="474747"/>
                          </a:solidFill>
                        </a:rPr>
                        <a:t>28</a:t>
                      </a:r>
                    </a:p>
                    <a:p>
                      <a:pPr algn="ctr"/>
                      <a:r>
                        <a:rPr lang="en-NZ" sz="1400" b="1" dirty="0">
                          <a:solidFill>
                            <a:srgbClr val="474747"/>
                          </a:solidFill>
                        </a:rPr>
                        <a:t>41</a:t>
                      </a:r>
                    </a:p>
                  </a:txBody>
                  <a:tcPr anchor="ctr"/>
                </a:tc>
                <a:tc>
                  <a:txBody>
                    <a:bodyPr/>
                    <a:lstStyle/>
                    <a:p>
                      <a:pPr algn="ctr"/>
                      <a:r>
                        <a:rPr lang="en-NZ" sz="1400" b="1" dirty="0">
                          <a:solidFill>
                            <a:srgbClr val="474747"/>
                          </a:solidFill>
                        </a:rPr>
                        <a:t>39</a:t>
                      </a:r>
                    </a:p>
                    <a:p>
                      <a:pPr algn="ctr"/>
                      <a:r>
                        <a:rPr lang="en-NZ" sz="1400" b="1" dirty="0">
                          <a:solidFill>
                            <a:srgbClr val="474747"/>
                          </a:solidFill>
                        </a:rPr>
                        <a:t>30</a:t>
                      </a:r>
                    </a:p>
                    <a:p>
                      <a:pPr algn="ctr"/>
                      <a:r>
                        <a:rPr lang="en-NZ" sz="1400" b="1" dirty="0">
                          <a:solidFill>
                            <a:srgbClr val="474747"/>
                          </a:solidFill>
                        </a:rPr>
                        <a:t>31</a:t>
                      </a:r>
                    </a:p>
                  </a:txBody>
                  <a:tcPr anchor="ctr"/>
                </a:tc>
                <a:extLst>
                  <a:ext uri="{0D108BD9-81ED-4DB2-BD59-A6C34878D82A}">
                    <a16:rowId xmlns:a16="http://schemas.microsoft.com/office/drawing/2014/main" val="10003"/>
                  </a:ext>
                </a:extLst>
              </a:tr>
              <a:tr h="370840">
                <a:tc>
                  <a:txBody>
                    <a:bodyPr/>
                    <a:lstStyle/>
                    <a:p>
                      <a:pPr marL="0" algn="l" defTabSz="914400" rtl="0" eaLnBrk="1" latinLnBrk="0" hangingPunct="1">
                        <a:tabLst>
                          <a:tab pos="717550" algn="l"/>
                        </a:tabLst>
                      </a:pPr>
                      <a:r>
                        <a:rPr lang="en-NZ" sz="1400" b="1" kern="1200" dirty="0">
                          <a:solidFill>
                            <a:srgbClr val="474747"/>
                          </a:solidFill>
                          <a:latin typeface="+mn-lt"/>
                          <a:ea typeface="+mn-ea"/>
                          <a:cs typeface="+mn-cs"/>
                        </a:rPr>
                        <a:t>Area	Township</a:t>
                      </a:r>
                    </a:p>
                    <a:p>
                      <a:pPr marL="0" algn="l" defTabSz="914400" rtl="0" eaLnBrk="1" latinLnBrk="0" hangingPunct="1">
                        <a:tabLst>
                          <a:tab pos="717550" algn="l"/>
                        </a:tabLst>
                      </a:pPr>
                      <a:r>
                        <a:rPr lang="en-NZ" sz="1400" b="1" kern="1200" dirty="0">
                          <a:solidFill>
                            <a:srgbClr val="474747"/>
                          </a:solidFill>
                          <a:latin typeface="+mn-lt"/>
                          <a:ea typeface="+mn-ea"/>
                          <a:cs typeface="+mn-cs"/>
                        </a:rPr>
                        <a:t>	Rural area</a:t>
                      </a:r>
                    </a:p>
                  </a:txBody>
                  <a:tcPr anchor="ctr">
                    <a:lnR w="38100" cap="flat" cmpd="sng" algn="ctr">
                      <a:solidFill>
                        <a:schemeClr val="bg1"/>
                      </a:solidFill>
                      <a:prstDash val="solid"/>
                      <a:round/>
                      <a:headEnd type="none" w="med" len="med"/>
                      <a:tailEnd type="none" w="med" len="med"/>
                    </a:lnR>
                  </a:tcPr>
                </a:tc>
                <a:tc>
                  <a:txBody>
                    <a:bodyPr/>
                    <a:lstStyle/>
                    <a:p>
                      <a:pPr marL="0" algn="ctr" defTabSz="914400" rtl="0" eaLnBrk="1" latinLnBrk="0" hangingPunct="1">
                        <a:tabLst>
                          <a:tab pos="903288" algn="l"/>
                        </a:tabLst>
                      </a:pPr>
                      <a:r>
                        <a:rPr lang="en-NZ" sz="1400" b="1" kern="1200" dirty="0">
                          <a:solidFill>
                            <a:srgbClr val="474747"/>
                          </a:solidFill>
                          <a:latin typeface="+mn-lt"/>
                          <a:ea typeface="+mn-ea"/>
                          <a:cs typeface="+mn-cs"/>
                        </a:rPr>
                        <a:t>na</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202193</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51</a:t>
                      </a:r>
                    </a:p>
                    <a:p>
                      <a:pPr algn="ctr"/>
                      <a:r>
                        <a:rPr lang="en-NZ" sz="1400" b="1" dirty="0">
                          <a:solidFill>
                            <a:srgbClr val="474747"/>
                          </a:solidFill>
                        </a:rPr>
                        <a:t>49</a:t>
                      </a:r>
                    </a:p>
                  </a:txBody>
                  <a:tcPr anchor="ctr"/>
                </a:tc>
                <a:tc>
                  <a:txBody>
                    <a:bodyPr/>
                    <a:lstStyle/>
                    <a:p>
                      <a:pPr algn="ctr"/>
                      <a:r>
                        <a:rPr lang="en-NZ" sz="1400" b="1" dirty="0">
                          <a:solidFill>
                            <a:srgbClr val="474747"/>
                          </a:solidFill>
                        </a:rPr>
                        <a:t>51</a:t>
                      </a:r>
                    </a:p>
                    <a:p>
                      <a:pPr algn="ctr"/>
                      <a:r>
                        <a:rPr lang="en-NZ" sz="1400" b="1" dirty="0">
                          <a:solidFill>
                            <a:srgbClr val="474747"/>
                          </a:solidFill>
                        </a:rPr>
                        <a:t>49</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182</a:t>
                      </a:r>
                    </a:p>
                    <a:p>
                      <a:pPr algn="ctr"/>
                      <a:r>
                        <a:rPr lang="en-NZ" sz="1400" b="1" dirty="0">
                          <a:solidFill>
                            <a:srgbClr val="474747"/>
                          </a:solidFill>
                        </a:rPr>
                        <a:t>142</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56</a:t>
                      </a:r>
                    </a:p>
                    <a:p>
                      <a:pPr algn="ctr"/>
                      <a:r>
                        <a:rPr lang="en-NZ" sz="1400" b="1" dirty="0">
                          <a:solidFill>
                            <a:srgbClr val="474747"/>
                          </a:solidFill>
                        </a:rPr>
                        <a:t>44</a:t>
                      </a:r>
                    </a:p>
                  </a:txBody>
                  <a:tcPr anchor="ctr"/>
                </a:tc>
                <a:tc>
                  <a:txBody>
                    <a:bodyPr/>
                    <a:lstStyle/>
                    <a:p>
                      <a:pPr algn="ctr"/>
                      <a:r>
                        <a:rPr lang="en-NZ" sz="1400" b="1" dirty="0">
                          <a:solidFill>
                            <a:srgbClr val="474747"/>
                          </a:solidFill>
                        </a:rPr>
                        <a:t>58</a:t>
                      </a:r>
                    </a:p>
                    <a:p>
                      <a:pPr algn="ctr"/>
                      <a:r>
                        <a:rPr lang="en-NZ" sz="1400" b="1" dirty="0">
                          <a:solidFill>
                            <a:srgbClr val="474747"/>
                          </a:solidFill>
                        </a:rPr>
                        <a:t>42</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20</a:t>
                      </a:r>
                    </a:p>
                    <a:p>
                      <a:pPr algn="ctr"/>
                      <a:r>
                        <a:rPr lang="en-NZ" sz="1400" b="1" dirty="0">
                          <a:solidFill>
                            <a:srgbClr val="474747"/>
                          </a:solidFill>
                        </a:rPr>
                        <a:t>51</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28</a:t>
                      </a:r>
                    </a:p>
                    <a:p>
                      <a:pPr algn="ctr"/>
                      <a:r>
                        <a:rPr lang="en-NZ" sz="1400" b="1" dirty="0">
                          <a:solidFill>
                            <a:srgbClr val="474747"/>
                          </a:solidFill>
                        </a:rPr>
                        <a:t>72</a:t>
                      </a:r>
                    </a:p>
                  </a:txBody>
                  <a:tcPr anchor="ctr"/>
                </a:tc>
                <a:tc>
                  <a:txBody>
                    <a:bodyPr/>
                    <a:lstStyle/>
                    <a:p>
                      <a:pPr algn="ctr"/>
                      <a:r>
                        <a:rPr lang="en-NZ" sz="1400" b="1" dirty="0">
                          <a:solidFill>
                            <a:srgbClr val="474747"/>
                          </a:solidFill>
                        </a:rPr>
                        <a:t>29</a:t>
                      </a:r>
                    </a:p>
                    <a:p>
                      <a:pPr algn="ctr"/>
                      <a:r>
                        <a:rPr lang="en-NZ" sz="1400" b="1" dirty="0">
                          <a:solidFill>
                            <a:srgbClr val="474747"/>
                          </a:solidFill>
                        </a:rPr>
                        <a:t>71</a:t>
                      </a:r>
                    </a:p>
                  </a:txBody>
                  <a:tcPr anchor="ctr"/>
                </a:tc>
                <a:extLst>
                  <a:ext uri="{0D108BD9-81ED-4DB2-BD59-A6C34878D82A}">
                    <a16:rowId xmlns:a16="http://schemas.microsoft.com/office/drawing/2014/main" val="4065118251"/>
                  </a:ext>
                </a:extLst>
              </a:tr>
            </a:tbl>
          </a:graphicData>
        </a:graphic>
      </p:graphicFrame>
    </p:spTree>
    <p:extLst>
      <p:ext uri="{BB962C8B-B14F-4D97-AF65-F5344CB8AC3E}">
        <p14:creationId xmlns:p14="http://schemas.microsoft.com/office/powerpoint/2010/main" val="4152710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Sample Structure – 2018 </a:t>
            </a:r>
          </a:p>
        </p:txBody>
      </p:sp>
      <p:sp>
        <p:nvSpPr>
          <p:cNvPr id="4" name="Slide Number Placeholder 3"/>
          <p:cNvSpPr>
            <a:spLocks noGrp="1"/>
          </p:cNvSpPr>
          <p:nvPr>
            <p:ph type="sldNum" sz="quarter" idx="10"/>
          </p:nvPr>
        </p:nvSpPr>
        <p:spPr/>
        <p:txBody>
          <a:bodyPr/>
          <a:lstStyle/>
          <a:p>
            <a:fld id="{DC127C40-BA8C-430E-A6E3-A8822CAB994A}" type="slidenum">
              <a:rPr lang="en-NZ" smtClean="0"/>
              <a:pPr/>
              <a:t>8</a:t>
            </a:fld>
            <a:endParaRPr lang="en-NZ" dirty="0"/>
          </a:p>
        </p:txBody>
      </p:sp>
      <p:graphicFrame>
        <p:nvGraphicFramePr>
          <p:cNvPr id="7" name="Table 6">
            <a:extLst>
              <a:ext uri="{FF2B5EF4-FFF2-40B4-BE49-F238E27FC236}">
                <a16:creationId xmlns:a16="http://schemas.microsoft.com/office/drawing/2014/main" id="{908A899F-27DE-443E-B60E-8C2E124CD4F0}"/>
              </a:ext>
            </a:extLst>
          </p:cNvPr>
          <p:cNvGraphicFramePr>
            <a:graphicFrameLocks noGrp="1"/>
          </p:cNvGraphicFramePr>
          <p:nvPr>
            <p:extLst>
              <p:ext uri="{D42A27DB-BD31-4B8C-83A1-F6EECF244321}">
                <p14:modId xmlns:p14="http://schemas.microsoft.com/office/powerpoint/2010/main" val="2001285187"/>
              </p:ext>
            </p:extLst>
          </p:nvPr>
        </p:nvGraphicFramePr>
        <p:xfrm>
          <a:off x="251520" y="1187852"/>
          <a:ext cx="8748000" cy="4947640"/>
        </p:xfrm>
        <a:graphic>
          <a:graphicData uri="http://schemas.openxmlformats.org/drawingml/2006/table">
            <a:tbl>
              <a:tblPr firstRow="1" bandRow="1">
                <a:tableStyleId>{5C22544A-7EE6-4342-B048-85BDC9FD1C3A}</a:tableStyleId>
              </a:tblPr>
              <a:tblGrid>
                <a:gridCol w="2088000">
                  <a:extLst>
                    <a:ext uri="{9D8B030D-6E8A-4147-A177-3AD203B41FA5}">
                      <a16:colId xmlns:a16="http://schemas.microsoft.com/office/drawing/2014/main" val="20000"/>
                    </a:ext>
                  </a:extLst>
                </a:gridCol>
                <a:gridCol w="720000">
                  <a:extLst>
                    <a:ext uri="{9D8B030D-6E8A-4147-A177-3AD203B41FA5}">
                      <a16:colId xmlns:a16="http://schemas.microsoft.com/office/drawing/2014/main" val="3709558432"/>
                    </a:ext>
                  </a:extLst>
                </a:gridCol>
                <a:gridCol w="540000">
                  <a:extLst>
                    <a:ext uri="{9D8B030D-6E8A-4147-A177-3AD203B41FA5}">
                      <a16:colId xmlns:a16="http://schemas.microsoft.com/office/drawing/2014/main" val="375713158"/>
                    </a:ext>
                  </a:extLst>
                </a:gridCol>
                <a:gridCol w="540000">
                  <a:extLst>
                    <a:ext uri="{9D8B030D-6E8A-4147-A177-3AD203B41FA5}">
                      <a16:colId xmlns:a16="http://schemas.microsoft.com/office/drawing/2014/main" val="20001"/>
                    </a:ext>
                  </a:extLst>
                </a:gridCol>
                <a:gridCol w="900000">
                  <a:extLst>
                    <a:ext uri="{9D8B030D-6E8A-4147-A177-3AD203B41FA5}">
                      <a16:colId xmlns:a16="http://schemas.microsoft.com/office/drawing/2014/main" val="1074678381"/>
                    </a:ext>
                  </a:extLst>
                </a:gridCol>
                <a:gridCol w="540000">
                  <a:extLst>
                    <a:ext uri="{9D8B030D-6E8A-4147-A177-3AD203B41FA5}">
                      <a16:colId xmlns:a16="http://schemas.microsoft.com/office/drawing/2014/main" val="1105333782"/>
                    </a:ext>
                  </a:extLst>
                </a:gridCol>
                <a:gridCol w="540000">
                  <a:extLst>
                    <a:ext uri="{9D8B030D-6E8A-4147-A177-3AD203B41FA5}">
                      <a16:colId xmlns:a16="http://schemas.microsoft.com/office/drawing/2014/main" val="2618179874"/>
                    </a:ext>
                  </a:extLst>
                </a:gridCol>
                <a:gridCol w="900000">
                  <a:extLst>
                    <a:ext uri="{9D8B030D-6E8A-4147-A177-3AD203B41FA5}">
                      <a16:colId xmlns:a16="http://schemas.microsoft.com/office/drawing/2014/main" val="3180908321"/>
                    </a:ext>
                  </a:extLst>
                </a:gridCol>
                <a:gridCol w="540000">
                  <a:extLst>
                    <a:ext uri="{9D8B030D-6E8A-4147-A177-3AD203B41FA5}">
                      <a16:colId xmlns:a16="http://schemas.microsoft.com/office/drawing/2014/main" val="1851623368"/>
                    </a:ext>
                  </a:extLst>
                </a:gridCol>
                <a:gridCol w="540000">
                  <a:extLst>
                    <a:ext uri="{9D8B030D-6E8A-4147-A177-3AD203B41FA5}">
                      <a16:colId xmlns:a16="http://schemas.microsoft.com/office/drawing/2014/main" val="3430791338"/>
                    </a:ext>
                  </a:extLst>
                </a:gridCol>
                <a:gridCol w="900000">
                  <a:extLst>
                    <a:ext uri="{9D8B030D-6E8A-4147-A177-3AD203B41FA5}">
                      <a16:colId xmlns:a16="http://schemas.microsoft.com/office/drawing/2014/main" val="2582415893"/>
                    </a:ext>
                  </a:extLst>
                </a:gridCol>
              </a:tblGrid>
              <a:tr h="432000">
                <a:tc rowSpan="3">
                  <a:txBody>
                    <a:bodyPr/>
                    <a:lstStyle/>
                    <a:p>
                      <a:endParaRPr lang="en-NZ" sz="1400" b="1" dirty="0">
                        <a:solidFill>
                          <a:schemeClr val="bg1"/>
                        </a:solidFill>
                      </a:endParaRPr>
                    </a:p>
                    <a:p>
                      <a:r>
                        <a:rPr lang="en-NZ" sz="1400" b="1" dirty="0">
                          <a:solidFill>
                            <a:schemeClr val="bg1"/>
                          </a:solidFill>
                        </a:rPr>
                        <a:t>Demographic</a:t>
                      </a:r>
                    </a:p>
                  </a:txBody>
                  <a:tcPr anchor="b">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0D8C"/>
                    </a:solidFill>
                  </a:tcPr>
                </a:tc>
                <a:tc rowSpan="3">
                  <a:txBody>
                    <a:bodyPr/>
                    <a:lstStyle/>
                    <a:p>
                      <a:pPr algn="ctr"/>
                      <a:r>
                        <a:rPr lang="en-NZ" sz="1400" b="1" dirty="0">
                          <a:solidFill>
                            <a:schemeClr val="bg1"/>
                          </a:solidFill>
                        </a:rPr>
                        <a:t>2013</a:t>
                      </a:r>
                      <a:r>
                        <a:rPr lang="en-NZ" sz="1400" b="1" baseline="0" dirty="0">
                          <a:solidFill>
                            <a:schemeClr val="bg1"/>
                          </a:solidFill>
                        </a:rPr>
                        <a:t> </a:t>
                      </a:r>
                    </a:p>
                    <a:p>
                      <a:pPr algn="ctr"/>
                      <a:r>
                        <a:rPr lang="en-NZ" sz="1400" b="1" baseline="0" dirty="0">
                          <a:solidFill>
                            <a:schemeClr val="bg1"/>
                          </a:solidFill>
                        </a:rPr>
                        <a:t>Census </a:t>
                      </a:r>
                    </a:p>
                    <a:p>
                      <a:pPr algn="ctr"/>
                      <a:r>
                        <a:rPr lang="en-NZ" sz="1400" b="1" baseline="0" dirty="0">
                          <a:solidFill>
                            <a:schemeClr val="bg1"/>
                          </a:solidFill>
                        </a:rPr>
                        <a:t>%</a:t>
                      </a:r>
                      <a:endParaRPr lang="en-NZ" sz="1400" b="1" dirty="0">
                        <a:solidFill>
                          <a:schemeClr val="bg1"/>
                        </a:solidFill>
                      </a:endParaRPr>
                    </a:p>
                  </a:txBody>
                  <a:tcPr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0D8C"/>
                    </a:solidFill>
                  </a:tcPr>
                </a:tc>
                <a:tc gridSpan="3">
                  <a:txBody>
                    <a:bodyPr/>
                    <a:lstStyle/>
                    <a:p>
                      <a:pPr algn="ctr"/>
                      <a:r>
                        <a:rPr lang="en-NZ" sz="1400" b="1" dirty="0">
                          <a:solidFill>
                            <a:schemeClr val="bg1"/>
                          </a:solidFill>
                        </a:rPr>
                        <a:t>Total Sample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hMerge="1">
                  <a:txBody>
                    <a:bodyPr/>
                    <a:lstStyle/>
                    <a:p>
                      <a:endParaRPr lang="en-NZ"/>
                    </a:p>
                  </a:txBody>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gridSpan="3">
                  <a:txBody>
                    <a:bodyPr/>
                    <a:lstStyle/>
                    <a:p>
                      <a:pPr algn="ctr"/>
                      <a:r>
                        <a:rPr lang="en-NZ" sz="1400" b="1" dirty="0">
                          <a:solidFill>
                            <a:schemeClr val="bg1"/>
                          </a:solidFill>
                        </a:rPr>
                        <a:t>Online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gridSpan="3">
                  <a:txBody>
                    <a:bodyPr/>
                    <a:lstStyle/>
                    <a:p>
                      <a:pPr algn="ctr"/>
                      <a:r>
                        <a:rPr lang="en-NZ" sz="1400" b="1" dirty="0">
                          <a:solidFill>
                            <a:schemeClr val="bg1"/>
                          </a:solidFill>
                        </a:rPr>
                        <a:t>Telephone</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0D8C"/>
                    </a:solidFill>
                  </a:tcPr>
                </a:tc>
                <a:extLst>
                  <a:ext uri="{0D108BD9-81ED-4DB2-BD59-A6C34878D82A}">
                    <a16:rowId xmlns:a16="http://schemas.microsoft.com/office/drawing/2014/main" val="1366501462"/>
                  </a:ext>
                </a:extLst>
              </a:tr>
              <a:tr h="432000">
                <a:tc vMerge="1">
                  <a:txBody>
                    <a:bodyPr/>
                    <a:lstStyle/>
                    <a:p>
                      <a:endParaRPr lang="en-NZ" sz="1600" b="1" dirty="0">
                        <a:solidFill>
                          <a:schemeClr val="bg1"/>
                        </a:solidFill>
                      </a:endParaRPr>
                    </a:p>
                  </a:txBody>
                  <a:tcPr anchor="b">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v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gridSpan="2">
                  <a:txBody>
                    <a:bodyPr/>
                    <a:lstStyle/>
                    <a:p>
                      <a:pPr algn="ctr"/>
                      <a:r>
                        <a:rPr lang="en-NZ" sz="1400" b="1" dirty="0">
                          <a:solidFill>
                            <a:schemeClr val="bg1"/>
                          </a:solidFill>
                        </a:rPr>
                        <a:t>Unweighted</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Weighted</a:t>
                      </a:r>
                    </a:p>
                  </a:txBody>
                  <a:tcPr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gridSpan="2">
                  <a:txBody>
                    <a:bodyPr/>
                    <a:lstStyle/>
                    <a:p>
                      <a:pPr algn="ctr"/>
                      <a:r>
                        <a:rPr lang="en-NZ" sz="1400" b="1" dirty="0">
                          <a:solidFill>
                            <a:schemeClr val="bg1"/>
                          </a:solidFill>
                        </a:rPr>
                        <a:t>Unweighted</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Weighted</a:t>
                      </a:r>
                    </a:p>
                  </a:txBody>
                  <a:tcPr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gridSpan="2">
                  <a:txBody>
                    <a:bodyPr/>
                    <a:lstStyle/>
                    <a:p>
                      <a:pPr algn="ctr"/>
                      <a:r>
                        <a:rPr lang="en-NZ" sz="1400" b="1" dirty="0">
                          <a:solidFill>
                            <a:schemeClr val="bg1"/>
                          </a:solidFill>
                        </a:rPr>
                        <a:t>Unweighted</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hMerge="1">
                  <a:txBody>
                    <a:bodyPr/>
                    <a:lstStyle/>
                    <a:p>
                      <a:pPr algn="ctr"/>
                      <a:endParaRPr lang="en-NZ" sz="1600" b="1" dirty="0">
                        <a:solidFill>
                          <a:schemeClr val="bg1"/>
                        </a:solidFill>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Weighted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D8C"/>
                    </a:solidFill>
                  </a:tcPr>
                </a:tc>
                <a:extLst>
                  <a:ext uri="{0D108BD9-81ED-4DB2-BD59-A6C34878D82A}">
                    <a16:rowId xmlns:a16="http://schemas.microsoft.com/office/drawing/2014/main" val="4030597324"/>
                  </a:ext>
                </a:extLst>
              </a:tr>
              <a:tr h="360000">
                <a:tc vMerge="1">
                  <a:txBody>
                    <a:bodyPr/>
                    <a:lstStyle/>
                    <a:p>
                      <a:endParaRPr lang="en-NZ" sz="1600" dirty="0">
                        <a:solidFill>
                          <a:schemeClr val="bg1"/>
                        </a:solidFill>
                      </a:endParaRPr>
                    </a:p>
                  </a:txBody>
                  <a:tcPr anchor="b">
                    <a:solidFill>
                      <a:schemeClr val="accent1"/>
                    </a:solidFill>
                  </a:tcPr>
                </a:tc>
                <a:tc vMerge="1">
                  <a:txBody>
                    <a:bodyPr/>
                    <a:lstStyle/>
                    <a:p>
                      <a:endParaRPr lang="en-NZ"/>
                    </a:p>
                  </a:txBody>
                  <a:tcPr/>
                </a:tc>
                <a:tc>
                  <a:txBody>
                    <a:bodyPr/>
                    <a:lstStyle/>
                    <a:p>
                      <a:pPr algn="ctr"/>
                      <a:r>
                        <a:rPr lang="en-NZ" sz="1400" b="1" dirty="0">
                          <a:solidFill>
                            <a:schemeClr val="bg1"/>
                          </a:solidFill>
                        </a:rPr>
                        <a:t>n</a:t>
                      </a:r>
                      <a:endParaRPr lang="en-NZ" sz="1600" b="1" dirty="0">
                        <a:solidFill>
                          <a:schemeClr val="bg1"/>
                        </a:solidFill>
                      </a:endParaRPr>
                    </a:p>
                  </a:txBody>
                  <a:tcPr marT="0" marB="46800" anchor="b">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n</a:t>
                      </a:r>
                      <a:endParaRPr lang="en-NZ" sz="1600" b="1" dirty="0">
                        <a:solidFill>
                          <a:schemeClr val="bg1"/>
                        </a:solidFill>
                      </a:endParaRPr>
                    </a:p>
                  </a:txBody>
                  <a:tcPr marT="0" marB="46800" anchor="b">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n</a:t>
                      </a:r>
                      <a:endParaRPr lang="en-NZ" sz="1600" b="1" dirty="0">
                        <a:solidFill>
                          <a:schemeClr val="bg1"/>
                        </a:solidFill>
                      </a:endParaRPr>
                    </a:p>
                  </a:txBody>
                  <a:tcPr marT="0" marB="46800" anchor="b">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tc>
                  <a:txBody>
                    <a:bodyPr/>
                    <a:lstStyle/>
                    <a:p>
                      <a:pPr algn="ctr"/>
                      <a:r>
                        <a:rPr lang="en-NZ" sz="1400" b="1" dirty="0">
                          <a:solidFill>
                            <a:schemeClr val="bg1"/>
                          </a:solidFill>
                        </a:rPr>
                        <a:t>%</a:t>
                      </a:r>
                    </a:p>
                  </a:txBody>
                  <a:tcPr marT="0" marB="468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D8C"/>
                    </a:solidFill>
                  </a:tcPr>
                </a:tc>
                <a:extLst>
                  <a:ext uri="{0D108BD9-81ED-4DB2-BD59-A6C34878D82A}">
                    <a16:rowId xmlns:a16="http://schemas.microsoft.com/office/drawing/2014/main" val="10000"/>
                  </a:ext>
                </a:extLst>
              </a:tr>
              <a:tr h="370840">
                <a:tc>
                  <a:txBody>
                    <a:bodyPr/>
                    <a:lstStyle/>
                    <a:p>
                      <a:pPr>
                        <a:tabLst>
                          <a:tab pos="903288" algn="l"/>
                        </a:tabLst>
                      </a:pPr>
                      <a:r>
                        <a:rPr lang="en-NZ" sz="1400" b="1" dirty="0">
                          <a:solidFill>
                            <a:srgbClr val="474747"/>
                          </a:solidFill>
                        </a:rPr>
                        <a:t>Total</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tabLst>
                          <a:tab pos="903288" algn="l"/>
                        </a:tabLst>
                      </a:pPr>
                      <a:r>
                        <a:rPr lang="en-NZ" sz="1400" b="1" dirty="0">
                          <a:solidFill>
                            <a:srgbClr val="474747"/>
                          </a:solidFill>
                        </a:rPr>
                        <a:t>100</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D2D6E5"/>
                    </a:solidFill>
                  </a:tcPr>
                </a:tc>
                <a:tc>
                  <a:txBody>
                    <a:bodyPr/>
                    <a:lstStyle/>
                    <a:p>
                      <a:pPr algn="ctr"/>
                      <a:r>
                        <a:rPr lang="en-NZ" sz="1400" b="1" dirty="0">
                          <a:solidFill>
                            <a:srgbClr val="474747"/>
                          </a:solidFill>
                        </a:rPr>
                        <a:t>372</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287</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85</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NZ" sz="1400" b="1" dirty="0">
                          <a:solidFill>
                            <a:srgbClr val="474747"/>
                          </a:solidFill>
                        </a:rPr>
                        <a:t>100</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38030600"/>
                  </a:ext>
                </a:extLst>
              </a:tr>
              <a:tr h="742436">
                <a:tc>
                  <a:txBody>
                    <a:bodyPr/>
                    <a:lstStyle/>
                    <a:p>
                      <a:pPr>
                        <a:tabLst>
                          <a:tab pos="717550" algn="l"/>
                        </a:tabLst>
                      </a:pPr>
                      <a:r>
                        <a:rPr lang="en-NZ" sz="1400" b="1" dirty="0">
                          <a:solidFill>
                            <a:srgbClr val="474747"/>
                          </a:solidFill>
                        </a:rPr>
                        <a:t>Age 	18-24</a:t>
                      </a:r>
                    </a:p>
                    <a:p>
                      <a:pPr>
                        <a:tabLst>
                          <a:tab pos="717550" algn="l"/>
                        </a:tabLst>
                      </a:pPr>
                      <a:r>
                        <a:rPr lang="en-NZ" sz="1400" b="1" dirty="0">
                          <a:solidFill>
                            <a:srgbClr val="474747"/>
                          </a:solidFill>
                        </a:rPr>
                        <a:t>	25-49</a:t>
                      </a:r>
                    </a:p>
                    <a:p>
                      <a:pPr>
                        <a:tabLst>
                          <a:tab pos="717550" algn="l"/>
                        </a:tabLst>
                      </a:pPr>
                      <a:r>
                        <a:rPr lang="en-NZ" sz="1400" b="1" dirty="0">
                          <a:solidFill>
                            <a:srgbClr val="474747"/>
                          </a:solidFill>
                        </a:rPr>
                        <a:t>	50-64</a:t>
                      </a:r>
                    </a:p>
                    <a:p>
                      <a:pPr>
                        <a:tabLst>
                          <a:tab pos="717550" algn="l"/>
                        </a:tabLst>
                      </a:pPr>
                      <a:r>
                        <a:rPr lang="en-NZ" sz="1400" b="1" dirty="0">
                          <a:solidFill>
                            <a:srgbClr val="474747"/>
                          </a:solidFill>
                        </a:rPr>
                        <a:t>	65+</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a:tabLst>
                          <a:tab pos="903288" algn="l"/>
                        </a:tabLst>
                      </a:pPr>
                      <a:r>
                        <a:rPr lang="en-NZ" sz="1400" b="1" dirty="0">
                          <a:solidFill>
                            <a:srgbClr val="474747"/>
                          </a:solidFill>
                        </a:rPr>
                        <a:t>8</a:t>
                      </a:r>
                    </a:p>
                    <a:p>
                      <a:pPr algn="ctr">
                        <a:tabLst>
                          <a:tab pos="903288" algn="l"/>
                        </a:tabLst>
                      </a:pPr>
                      <a:r>
                        <a:rPr lang="en-NZ" sz="1400" b="1" dirty="0">
                          <a:solidFill>
                            <a:srgbClr val="474747"/>
                          </a:solidFill>
                        </a:rPr>
                        <a:t>39</a:t>
                      </a:r>
                    </a:p>
                    <a:p>
                      <a:pPr algn="ctr">
                        <a:tabLst>
                          <a:tab pos="903288" algn="l"/>
                        </a:tabLst>
                      </a:pPr>
                      <a:r>
                        <a:rPr lang="en-NZ" sz="1400" b="1" dirty="0">
                          <a:solidFill>
                            <a:srgbClr val="474747"/>
                          </a:solidFill>
                        </a:rPr>
                        <a:t>30</a:t>
                      </a:r>
                    </a:p>
                    <a:p>
                      <a:pPr algn="ctr">
                        <a:tabLst>
                          <a:tab pos="903288" algn="l"/>
                        </a:tabLst>
                      </a:pPr>
                      <a:r>
                        <a:rPr lang="en-NZ" sz="1400" b="1" dirty="0">
                          <a:solidFill>
                            <a:srgbClr val="474747"/>
                          </a:solidFill>
                        </a:rPr>
                        <a:t>23</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EAECF2"/>
                    </a:solidFill>
                  </a:tcPr>
                </a:tc>
                <a:tc>
                  <a:txBody>
                    <a:bodyPr/>
                    <a:lstStyle/>
                    <a:p>
                      <a:pPr algn="ctr"/>
                      <a:r>
                        <a:rPr lang="en-NZ" sz="1400" b="1" dirty="0">
                          <a:solidFill>
                            <a:srgbClr val="474747"/>
                          </a:solidFill>
                        </a:rPr>
                        <a:t>10</a:t>
                      </a:r>
                    </a:p>
                    <a:p>
                      <a:pPr algn="ctr"/>
                      <a:r>
                        <a:rPr lang="en-NZ" sz="1400" b="1" dirty="0">
                          <a:solidFill>
                            <a:srgbClr val="474747"/>
                          </a:solidFill>
                        </a:rPr>
                        <a:t>114</a:t>
                      </a:r>
                    </a:p>
                    <a:p>
                      <a:pPr algn="ctr"/>
                      <a:r>
                        <a:rPr lang="en-NZ" sz="1400" b="1" dirty="0">
                          <a:solidFill>
                            <a:srgbClr val="474747"/>
                          </a:solidFill>
                        </a:rPr>
                        <a:t>135</a:t>
                      </a:r>
                    </a:p>
                    <a:p>
                      <a:pPr algn="ctr"/>
                      <a:r>
                        <a:rPr lang="en-NZ" sz="1400" b="1" dirty="0">
                          <a:solidFill>
                            <a:srgbClr val="474747"/>
                          </a:solidFill>
                        </a:rPr>
                        <a:t>113</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3</a:t>
                      </a:r>
                    </a:p>
                    <a:p>
                      <a:pPr algn="ctr"/>
                      <a:r>
                        <a:rPr lang="en-NZ" sz="1400" b="1" dirty="0">
                          <a:solidFill>
                            <a:srgbClr val="474747"/>
                          </a:solidFill>
                        </a:rPr>
                        <a:t>31</a:t>
                      </a:r>
                    </a:p>
                    <a:p>
                      <a:pPr algn="ctr"/>
                      <a:r>
                        <a:rPr lang="en-NZ" sz="1400" b="1" dirty="0">
                          <a:solidFill>
                            <a:srgbClr val="474747"/>
                          </a:solidFill>
                        </a:rPr>
                        <a:t>36</a:t>
                      </a:r>
                    </a:p>
                    <a:p>
                      <a:pPr algn="ctr"/>
                      <a:r>
                        <a:rPr lang="en-NZ" sz="1400" b="1" dirty="0">
                          <a:solidFill>
                            <a:srgbClr val="474747"/>
                          </a:solidFill>
                        </a:rPr>
                        <a:t>30</a:t>
                      </a:r>
                    </a:p>
                  </a:txBody>
                  <a:tcPr anchor="ctr">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8</a:t>
                      </a:r>
                    </a:p>
                    <a:p>
                      <a:pPr algn="ctr"/>
                      <a:r>
                        <a:rPr lang="en-NZ" sz="1400" b="1" dirty="0">
                          <a:solidFill>
                            <a:srgbClr val="474747"/>
                          </a:solidFill>
                        </a:rPr>
                        <a:t>39</a:t>
                      </a:r>
                    </a:p>
                    <a:p>
                      <a:pPr algn="ctr"/>
                      <a:r>
                        <a:rPr lang="en-NZ" sz="1400" b="1" dirty="0">
                          <a:solidFill>
                            <a:srgbClr val="474747"/>
                          </a:solidFill>
                        </a:rPr>
                        <a:t>30</a:t>
                      </a:r>
                    </a:p>
                    <a:p>
                      <a:pPr algn="ctr"/>
                      <a:r>
                        <a:rPr lang="en-NZ" sz="1400" b="1" dirty="0">
                          <a:solidFill>
                            <a:srgbClr val="474747"/>
                          </a:solidFill>
                        </a:rPr>
                        <a:t>23</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a:t>
                      </a:r>
                    </a:p>
                    <a:p>
                      <a:pPr algn="ctr"/>
                      <a:r>
                        <a:rPr lang="en-NZ" sz="1400" b="1" dirty="0">
                          <a:solidFill>
                            <a:srgbClr val="474747"/>
                          </a:solidFill>
                        </a:rPr>
                        <a:t>59</a:t>
                      </a:r>
                    </a:p>
                    <a:p>
                      <a:pPr algn="ctr"/>
                      <a:r>
                        <a:rPr lang="en-NZ" sz="1400" b="1" dirty="0">
                          <a:solidFill>
                            <a:srgbClr val="474747"/>
                          </a:solidFill>
                        </a:rPr>
                        <a:t>123</a:t>
                      </a:r>
                    </a:p>
                    <a:p>
                      <a:pPr algn="ctr"/>
                      <a:r>
                        <a:rPr lang="en-NZ" sz="1400" b="1" dirty="0">
                          <a:solidFill>
                            <a:srgbClr val="474747"/>
                          </a:solidFill>
                        </a:rPr>
                        <a:t>105</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a:t>
                      </a:r>
                    </a:p>
                    <a:p>
                      <a:pPr algn="ctr"/>
                      <a:r>
                        <a:rPr lang="en-NZ" sz="1400" b="1" dirty="0">
                          <a:solidFill>
                            <a:srgbClr val="474747"/>
                          </a:solidFill>
                        </a:rPr>
                        <a:t>21</a:t>
                      </a:r>
                    </a:p>
                    <a:p>
                      <a:pPr algn="ctr"/>
                      <a:r>
                        <a:rPr lang="en-NZ" sz="1400" b="1" dirty="0">
                          <a:solidFill>
                            <a:srgbClr val="474747"/>
                          </a:solidFill>
                        </a:rPr>
                        <a:t>43</a:t>
                      </a:r>
                    </a:p>
                    <a:p>
                      <a:pPr algn="ctr"/>
                      <a:r>
                        <a:rPr lang="en-NZ" sz="1400" b="1" dirty="0">
                          <a:solidFill>
                            <a:srgbClr val="474747"/>
                          </a:solidFill>
                        </a:rPr>
                        <a:t>37</a:t>
                      </a:r>
                    </a:p>
                  </a:txBody>
                  <a:tcPr anchor="ctr">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a:t>
                      </a:r>
                    </a:p>
                    <a:p>
                      <a:pPr algn="ctr"/>
                      <a:r>
                        <a:rPr lang="en-NZ" sz="1400" b="1" dirty="0">
                          <a:solidFill>
                            <a:srgbClr val="474747"/>
                          </a:solidFill>
                        </a:rPr>
                        <a:t>29</a:t>
                      </a:r>
                    </a:p>
                    <a:p>
                      <a:pPr algn="ctr"/>
                      <a:r>
                        <a:rPr lang="en-NZ" sz="1400" b="1" dirty="0">
                          <a:solidFill>
                            <a:srgbClr val="474747"/>
                          </a:solidFill>
                        </a:rPr>
                        <a:t>40</a:t>
                      </a:r>
                    </a:p>
                    <a:p>
                      <a:pPr algn="ctr"/>
                      <a:r>
                        <a:rPr lang="en-NZ" sz="1400" b="1" dirty="0">
                          <a:solidFill>
                            <a:srgbClr val="474747"/>
                          </a:solidFill>
                        </a:rPr>
                        <a:t>31</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10</a:t>
                      </a:r>
                    </a:p>
                    <a:p>
                      <a:pPr algn="ctr"/>
                      <a:r>
                        <a:rPr lang="en-NZ" sz="1400" b="1" dirty="0">
                          <a:solidFill>
                            <a:srgbClr val="474747"/>
                          </a:solidFill>
                        </a:rPr>
                        <a:t>55</a:t>
                      </a:r>
                    </a:p>
                    <a:p>
                      <a:pPr algn="ctr"/>
                      <a:r>
                        <a:rPr lang="en-NZ" sz="1400" b="1" dirty="0">
                          <a:solidFill>
                            <a:srgbClr val="474747"/>
                          </a:solidFill>
                        </a:rPr>
                        <a:t>12</a:t>
                      </a:r>
                    </a:p>
                    <a:p>
                      <a:pPr algn="ctr"/>
                      <a:r>
                        <a:rPr lang="en-NZ" sz="1400" b="1" dirty="0">
                          <a:solidFill>
                            <a:srgbClr val="474747"/>
                          </a:solidFill>
                        </a:rPr>
                        <a:t>8</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12</a:t>
                      </a:r>
                    </a:p>
                    <a:p>
                      <a:pPr algn="ctr"/>
                      <a:r>
                        <a:rPr lang="en-NZ" sz="1400" b="1" dirty="0">
                          <a:solidFill>
                            <a:srgbClr val="474747"/>
                          </a:solidFill>
                        </a:rPr>
                        <a:t>65</a:t>
                      </a:r>
                    </a:p>
                    <a:p>
                      <a:pPr algn="ctr"/>
                      <a:r>
                        <a:rPr lang="en-NZ" sz="1400" b="1" dirty="0">
                          <a:solidFill>
                            <a:srgbClr val="474747"/>
                          </a:solidFill>
                        </a:rPr>
                        <a:t>14</a:t>
                      </a:r>
                    </a:p>
                    <a:p>
                      <a:pPr algn="ctr"/>
                      <a:r>
                        <a:rPr lang="en-NZ" sz="1400" b="1" dirty="0">
                          <a:solidFill>
                            <a:srgbClr val="474747"/>
                          </a:solidFill>
                        </a:rPr>
                        <a:t>9</a:t>
                      </a:r>
                    </a:p>
                  </a:txBody>
                  <a:tcPr anchor="ctr">
                    <a:lnT w="38100" cap="flat" cmpd="sng" algn="ctr">
                      <a:solidFill>
                        <a:schemeClr val="bg1"/>
                      </a:solidFill>
                      <a:prstDash val="solid"/>
                      <a:round/>
                      <a:headEnd type="none" w="med" len="med"/>
                      <a:tailEnd type="none" w="med" len="med"/>
                    </a:lnT>
                  </a:tcPr>
                </a:tc>
                <a:tc>
                  <a:txBody>
                    <a:bodyPr/>
                    <a:lstStyle/>
                    <a:p>
                      <a:pPr algn="ctr"/>
                      <a:r>
                        <a:rPr lang="en-NZ" sz="1400" b="1" dirty="0">
                          <a:solidFill>
                            <a:srgbClr val="474747"/>
                          </a:solidFill>
                        </a:rPr>
                        <a:t>23</a:t>
                      </a:r>
                    </a:p>
                    <a:p>
                      <a:pPr algn="ctr"/>
                      <a:r>
                        <a:rPr lang="en-NZ" sz="1400" b="1" dirty="0">
                          <a:solidFill>
                            <a:srgbClr val="474747"/>
                          </a:solidFill>
                        </a:rPr>
                        <a:t>60</a:t>
                      </a:r>
                    </a:p>
                    <a:p>
                      <a:pPr algn="ctr"/>
                      <a:r>
                        <a:rPr lang="en-NZ" sz="1400" b="1" dirty="0">
                          <a:solidFill>
                            <a:srgbClr val="474747"/>
                          </a:solidFill>
                        </a:rPr>
                        <a:t>10</a:t>
                      </a:r>
                    </a:p>
                    <a:p>
                      <a:pPr algn="ctr"/>
                      <a:r>
                        <a:rPr lang="en-NZ" sz="1400" b="1" dirty="0">
                          <a:solidFill>
                            <a:srgbClr val="474747"/>
                          </a:solidFill>
                        </a:rPr>
                        <a:t>6</a:t>
                      </a:r>
                    </a:p>
                  </a:txBody>
                  <a:tcPr anchor="ct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370840">
                <a:tc>
                  <a:txBody>
                    <a:bodyPr/>
                    <a:lstStyle/>
                    <a:p>
                      <a:pPr>
                        <a:tabLst>
                          <a:tab pos="717550" algn="l"/>
                        </a:tabLst>
                      </a:pPr>
                      <a:r>
                        <a:rPr lang="en-NZ" sz="1400" b="1" dirty="0">
                          <a:solidFill>
                            <a:srgbClr val="474747"/>
                          </a:solidFill>
                        </a:rPr>
                        <a:t>Gender	Male</a:t>
                      </a:r>
                    </a:p>
                    <a:p>
                      <a:pPr>
                        <a:tabLst>
                          <a:tab pos="717550" algn="l"/>
                        </a:tabLst>
                      </a:pPr>
                      <a:r>
                        <a:rPr lang="en-NZ" sz="1400" b="1" dirty="0">
                          <a:solidFill>
                            <a:srgbClr val="474747"/>
                          </a:solidFill>
                        </a:rPr>
                        <a:t>	Female</a:t>
                      </a:r>
                    </a:p>
                  </a:txBody>
                  <a:tcPr anchor="ctr">
                    <a:lnR w="38100" cap="flat" cmpd="sng" algn="ctr">
                      <a:solidFill>
                        <a:schemeClr val="bg1"/>
                      </a:solidFill>
                      <a:prstDash val="solid"/>
                      <a:round/>
                      <a:headEnd type="none" w="med" len="med"/>
                      <a:tailEnd type="none" w="med" len="med"/>
                    </a:lnR>
                  </a:tcPr>
                </a:tc>
                <a:tc>
                  <a:txBody>
                    <a:bodyPr/>
                    <a:lstStyle/>
                    <a:p>
                      <a:pPr algn="ctr">
                        <a:tabLst>
                          <a:tab pos="903288" algn="l"/>
                        </a:tabLst>
                      </a:pPr>
                      <a:r>
                        <a:rPr lang="en-NZ" sz="1400" b="1" dirty="0">
                          <a:solidFill>
                            <a:srgbClr val="474747"/>
                          </a:solidFill>
                        </a:rPr>
                        <a:t>50</a:t>
                      </a:r>
                    </a:p>
                    <a:p>
                      <a:pPr algn="ctr">
                        <a:tabLst>
                          <a:tab pos="903288" algn="l"/>
                        </a:tabLst>
                      </a:pPr>
                      <a:r>
                        <a:rPr lang="en-NZ" sz="1400" b="1" dirty="0">
                          <a:solidFill>
                            <a:srgbClr val="474747"/>
                          </a:solidFill>
                        </a:rPr>
                        <a:t>50</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210</a:t>
                      </a:r>
                    </a:p>
                    <a:p>
                      <a:pPr algn="ctr"/>
                      <a:r>
                        <a:rPr lang="en-NZ" sz="1400" b="1" dirty="0">
                          <a:solidFill>
                            <a:srgbClr val="474747"/>
                          </a:solidFill>
                        </a:rPr>
                        <a:t>162</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56</a:t>
                      </a:r>
                    </a:p>
                    <a:p>
                      <a:pPr algn="ctr"/>
                      <a:r>
                        <a:rPr lang="en-NZ" sz="1400" b="1" dirty="0">
                          <a:solidFill>
                            <a:srgbClr val="474747"/>
                          </a:solidFill>
                        </a:rPr>
                        <a:t>44</a:t>
                      </a:r>
                    </a:p>
                  </a:txBody>
                  <a:tcPr anchor="ctr"/>
                </a:tc>
                <a:tc>
                  <a:txBody>
                    <a:bodyPr/>
                    <a:lstStyle/>
                    <a:p>
                      <a:pPr algn="ctr"/>
                      <a:r>
                        <a:rPr lang="en-NZ" sz="1400" b="1" dirty="0">
                          <a:solidFill>
                            <a:srgbClr val="474747"/>
                          </a:solidFill>
                        </a:rPr>
                        <a:t>50</a:t>
                      </a:r>
                    </a:p>
                    <a:p>
                      <a:pPr algn="ctr"/>
                      <a:r>
                        <a:rPr lang="en-NZ" sz="1400" b="1" dirty="0">
                          <a:solidFill>
                            <a:srgbClr val="474747"/>
                          </a:solidFill>
                        </a:rPr>
                        <a:t>50</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166</a:t>
                      </a:r>
                    </a:p>
                    <a:p>
                      <a:pPr algn="ctr"/>
                      <a:r>
                        <a:rPr lang="en-NZ" sz="1400" b="1" dirty="0">
                          <a:solidFill>
                            <a:srgbClr val="474747"/>
                          </a:solidFill>
                        </a:rPr>
                        <a:t>121</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58</a:t>
                      </a:r>
                    </a:p>
                    <a:p>
                      <a:pPr algn="ctr"/>
                      <a:r>
                        <a:rPr lang="en-NZ" sz="1400" b="1" dirty="0">
                          <a:solidFill>
                            <a:srgbClr val="474747"/>
                          </a:solidFill>
                        </a:rPr>
                        <a:t>42</a:t>
                      </a:r>
                    </a:p>
                  </a:txBody>
                  <a:tcPr anchor="ctr"/>
                </a:tc>
                <a:tc>
                  <a:txBody>
                    <a:bodyPr/>
                    <a:lstStyle/>
                    <a:p>
                      <a:pPr algn="ctr"/>
                      <a:r>
                        <a:rPr lang="en-NZ" sz="1400" b="1" dirty="0">
                          <a:solidFill>
                            <a:srgbClr val="474747"/>
                          </a:solidFill>
                        </a:rPr>
                        <a:t>51</a:t>
                      </a:r>
                    </a:p>
                    <a:p>
                      <a:pPr algn="ctr"/>
                      <a:r>
                        <a:rPr lang="en-NZ" sz="1400" b="1" dirty="0">
                          <a:solidFill>
                            <a:srgbClr val="474747"/>
                          </a:solidFill>
                        </a:rPr>
                        <a:t>49</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44</a:t>
                      </a:r>
                    </a:p>
                    <a:p>
                      <a:pPr algn="ctr"/>
                      <a:r>
                        <a:rPr lang="en-NZ" sz="1400" b="1" dirty="0">
                          <a:solidFill>
                            <a:srgbClr val="474747"/>
                          </a:solidFill>
                        </a:rPr>
                        <a:t>41</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52</a:t>
                      </a:r>
                    </a:p>
                    <a:p>
                      <a:pPr algn="ctr"/>
                      <a:r>
                        <a:rPr lang="en-NZ" sz="1400" b="1" dirty="0">
                          <a:solidFill>
                            <a:srgbClr val="474747"/>
                          </a:solidFill>
                        </a:rPr>
                        <a:t>48</a:t>
                      </a:r>
                    </a:p>
                  </a:txBody>
                  <a:tcPr anchor="ctr"/>
                </a:tc>
                <a:tc>
                  <a:txBody>
                    <a:bodyPr/>
                    <a:lstStyle/>
                    <a:p>
                      <a:pPr algn="ctr"/>
                      <a:r>
                        <a:rPr lang="en-NZ" sz="1400" b="1" dirty="0">
                          <a:solidFill>
                            <a:srgbClr val="474747"/>
                          </a:solidFill>
                        </a:rPr>
                        <a:t>48</a:t>
                      </a:r>
                    </a:p>
                    <a:p>
                      <a:pPr algn="ctr"/>
                      <a:r>
                        <a:rPr lang="en-NZ" sz="1400" b="1" dirty="0">
                          <a:solidFill>
                            <a:srgbClr val="474747"/>
                          </a:solidFill>
                        </a:rPr>
                        <a:t>52</a:t>
                      </a:r>
                    </a:p>
                  </a:txBody>
                  <a:tcPr anchor="ctr"/>
                </a:tc>
                <a:extLst>
                  <a:ext uri="{0D108BD9-81ED-4DB2-BD59-A6C34878D82A}">
                    <a16:rowId xmlns:a16="http://schemas.microsoft.com/office/drawing/2014/main" val="10002"/>
                  </a:ext>
                </a:extLst>
              </a:tr>
              <a:tr h="370840">
                <a:tc>
                  <a:txBody>
                    <a:bodyPr/>
                    <a:lstStyle/>
                    <a:p>
                      <a:pPr marL="0" algn="l" defTabSz="914400" rtl="0" eaLnBrk="1" latinLnBrk="0" hangingPunct="1">
                        <a:tabLst>
                          <a:tab pos="717550" algn="l"/>
                        </a:tabLst>
                      </a:pPr>
                      <a:r>
                        <a:rPr lang="en-NZ" sz="1400" b="1" kern="1200" dirty="0">
                          <a:solidFill>
                            <a:srgbClr val="474747"/>
                          </a:solidFill>
                          <a:latin typeface="+mn-lt"/>
                          <a:ea typeface="+mn-ea"/>
                          <a:cs typeface="+mn-cs"/>
                        </a:rPr>
                        <a:t>Ward	Amberley</a:t>
                      </a:r>
                    </a:p>
                    <a:p>
                      <a:pPr marL="0" algn="l" defTabSz="914400" rtl="0" eaLnBrk="1" latinLnBrk="0" hangingPunct="1">
                        <a:tabLst>
                          <a:tab pos="717550" algn="l"/>
                        </a:tabLst>
                      </a:pPr>
                      <a:r>
                        <a:rPr lang="en-NZ" sz="1400" b="1" kern="1200" dirty="0">
                          <a:solidFill>
                            <a:srgbClr val="474747"/>
                          </a:solidFill>
                          <a:latin typeface="+mn-lt"/>
                          <a:ea typeface="+mn-ea"/>
                          <a:cs typeface="+mn-cs"/>
                        </a:rPr>
                        <a:t>	Amuri</a:t>
                      </a:r>
                    </a:p>
                    <a:p>
                      <a:pPr marL="0" algn="l" defTabSz="914400" rtl="0" eaLnBrk="1" latinLnBrk="0" hangingPunct="1">
                        <a:tabLst>
                          <a:tab pos="717550" algn="l"/>
                        </a:tabLst>
                      </a:pPr>
                      <a:r>
                        <a:rPr lang="en-NZ" sz="1400" b="1" kern="1200" dirty="0">
                          <a:solidFill>
                            <a:srgbClr val="474747"/>
                          </a:solidFill>
                          <a:latin typeface="+mn-lt"/>
                          <a:ea typeface="+mn-ea"/>
                          <a:cs typeface="+mn-cs"/>
                        </a:rPr>
                        <a:t>	Cheviot</a:t>
                      </a:r>
                    </a:p>
                    <a:p>
                      <a:pPr marL="0" algn="l" defTabSz="914400" rtl="0" eaLnBrk="1" latinLnBrk="0" hangingPunct="1">
                        <a:tabLst>
                          <a:tab pos="717550" algn="l"/>
                        </a:tabLst>
                      </a:pPr>
                      <a:r>
                        <a:rPr lang="en-NZ" sz="1400" b="1" kern="1200" dirty="0">
                          <a:solidFill>
                            <a:srgbClr val="474747"/>
                          </a:solidFill>
                          <a:latin typeface="+mn-lt"/>
                          <a:ea typeface="+mn-ea"/>
                          <a:cs typeface="+mn-cs"/>
                        </a:rPr>
                        <a:t>	Glenmark</a:t>
                      </a:r>
                    </a:p>
                    <a:p>
                      <a:pPr marL="0" algn="l" defTabSz="914400" rtl="0" eaLnBrk="1" latinLnBrk="0" hangingPunct="1">
                        <a:tabLst>
                          <a:tab pos="717550" algn="l"/>
                        </a:tabLst>
                      </a:pPr>
                      <a:r>
                        <a:rPr lang="en-NZ" sz="1400" b="1" kern="1200" dirty="0">
                          <a:solidFill>
                            <a:srgbClr val="474747"/>
                          </a:solidFill>
                          <a:latin typeface="+mn-lt"/>
                          <a:ea typeface="+mn-ea"/>
                          <a:cs typeface="+mn-cs"/>
                        </a:rPr>
                        <a:t>	Hanmer Springs</a:t>
                      </a:r>
                    </a:p>
                    <a:p>
                      <a:pPr marL="0" algn="l" defTabSz="914400" rtl="0" eaLnBrk="1" latinLnBrk="0" hangingPunct="1">
                        <a:tabLst>
                          <a:tab pos="717550" algn="l"/>
                        </a:tabLst>
                      </a:pPr>
                      <a:r>
                        <a:rPr lang="en-NZ" sz="1400" b="1" kern="1200" dirty="0">
                          <a:solidFill>
                            <a:srgbClr val="474747"/>
                          </a:solidFill>
                          <a:latin typeface="+mn-lt"/>
                          <a:ea typeface="+mn-ea"/>
                          <a:cs typeface="+mn-cs"/>
                        </a:rPr>
                        <a:t>	Hurunui</a:t>
                      </a:r>
                    </a:p>
                  </a:txBody>
                  <a:tcPr anchor="ctr">
                    <a:lnR w="38100" cap="flat" cmpd="sng" algn="ctr">
                      <a:solidFill>
                        <a:schemeClr val="bg1"/>
                      </a:solidFill>
                      <a:prstDash val="solid"/>
                      <a:round/>
                      <a:headEnd type="none" w="med" len="med"/>
                      <a:tailEnd type="none" w="med" len="med"/>
                    </a:lnR>
                  </a:tcPr>
                </a:tc>
                <a:tc>
                  <a:txBody>
                    <a:bodyPr/>
                    <a:lstStyle/>
                    <a:p>
                      <a:pPr marL="0" algn="ctr" defTabSz="914400" rtl="0" eaLnBrk="1" latinLnBrk="0" hangingPunct="1">
                        <a:tabLst>
                          <a:tab pos="903288" algn="l"/>
                        </a:tabLst>
                      </a:pPr>
                      <a:r>
                        <a:rPr lang="en-NZ" sz="1400" b="1" kern="1200" dirty="0">
                          <a:solidFill>
                            <a:srgbClr val="474747"/>
                          </a:solidFill>
                          <a:latin typeface="+mn-lt"/>
                          <a:ea typeface="+mn-ea"/>
                          <a:cs typeface="+mn-cs"/>
                        </a:rPr>
                        <a:t>36</a:t>
                      </a:r>
                    </a:p>
                    <a:p>
                      <a:pPr marL="0" algn="ctr" defTabSz="914400" rtl="0" eaLnBrk="1" latinLnBrk="0" hangingPunct="1">
                        <a:tabLst>
                          <a:tab pos="903288" algn="l"/>
                        </a:tabLst>
                      </a:pPr>
                      <a:r>
                        <a:rPr lang="en-NZ" sz="1400" b="1" kern="1200" dirty="0">
                          <a:solidFill>
                            <a:srgbClr val="474747"/>
                          </a:solidFill>
                          <a:latin typeface="+mn-lt"/>
                          <a:ea typeface="+mn-ea"/>
                          <a:cs typeface="+mn-cs"/>
                        </a:rPr>
                        <a:t>19</a:t>
                      </a:r>
                    </a:p>
                    <a:p>
                      <a:pPr marL="0" algn="ctr" defTabSz="914400" rtl="0" eaLnBrk="1" latinLnBrk="0" hangingPunct="1">
                        <a:tabLst>
                          <a:tab pos="903288" algn="l"/>
                        </a:tabLst>
                      </a:pPr>
                      <a:r>
                        <a:rPr lang="en-NZ" sz="1400" b="1" kern="1200" dirty="0">
                          <a:solidFill>
                            <a:srgbClr val="474747"/>
                          </a:solidFill>
                          <a:latin typeface="+mn-lt"/>
                          <a:ea typeface="+mn-ea"/>
                          <a:cs typeface="+mn-cs"/>
                        </a:rPr>
                        <a:t>12</a:t>
                      </a:r>
                    </a:p>
                    <a:p>
                      <a:pPr marL="0" algn="ctr" defTabSz="914400" rtl="0" eaLnBrk="1" latinLnBrk="0" hangingPunct="1">
                        <a:tabLst>
                          <a:tab pos="903288" algn="l"/>
                        </a:tabLst>
                      </a:pPr>
                      <a:r>
                        <a:rPr lang="en-NZ" sz="1400" b="1" kern="1200" dirty="0">
                          <a:solidFill>
                            <a:srgbClr val="474747"/>
                          </a:solidFill>
                          <a:latin typeface="+mn-lt"/>
                          <a:ea typeface="+mn-ea"/>
                          <a:cs typeface="+mn-cs"/>
                        </a:rPr>
                        <a:t>10</a:t>
                      </a:r>
                    </a:p>
                    <a:p>
                      <a:pPr marL="0" algn="ctr" defTabSz="914400" rtl="0" eaLnBrk="1" latinLnBrk="0" hangingPunct="1">
                        <a:tabLst>
                          <a:tab pos="903288" algn="l"/>
                        </a:tabLst>
                      </a:pPr>
                      <a:r>
                        <a:rPr lang="en-NZ" sz="1400" b="1" kern="1200" dirty="0">
                          <a:solidFill>
                            <a:srgbClr val="474747"/>
                          </a:solidFill>
                          <a:latin typeface="+mn-lt"/>
                          <a:ea typeface="+mn-ea"/>
                          <a:cs typeface="+mn-cs"/>
                        </a:rPr>
                        <a:t>9</a:t>
                      </a:r>
                    </a:p>
                    <a:p>
                      <a:pPr marL="0" algn="ctr" defTabSz="914400" rtl="0" eaLnBrk="1" latinLnBrk="0" hangingPunct="1">
                        <a:tabLst>
                          <a:tab pos="903288" algn="l"/>
                        </a:tabLst>
                      </a:pPr>
                      <a:r>
                        <a:rPr lang="en-NZ" sz="1400" b="1" kern="1200" dirty="0">
                          <a:solidFill>
                            <a:srgbClr val="474747"/>
                          </a:solidFill>
                          <a:latin typeface="+mn-lt"/>
                          <a:ea typeface="+mn-ea"/>
                          <a:cs typeface="+mn-cs"/>
                        </a:rPr>
                        <a:t>14</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123</a:t>
                      </a:r>
                    </a:p>
                    <a:p>
                      <a:pPr algn="ctr"/>
                      <a:r>
                        <a:rPr lang="en-NZ" sz="1400" b="1" dirty="0">
                          <a:solidFill>
                            <a:srgbClr val="474747"/>
                          </a:solidFill>
                        </a:rPr>
                        <a:t>52</a:t>
                      </a:r>
                    </a:p>
                    <a:p>
                      <a:pPr algn="ctr"/>
                      <a:r>
                        <a:rPr lang="en-NZ" sz="1400" b="1" dirty="0">
                          <a:solidFill>
                            <a:srgbClr val="474747"/>
                          </a:solidFill>
                        </a:rPr>
                        <a:t>34</a:t>
                      </a:r>
                    </a:p>
                    <a:p>
                      <a:pPr algn="ctr"/>
                      <a:r>
                        <a:rPr lang="en-NZ" sz="1400" b="1" dirty="0">
                          <a:solidFill>
                            <a:srgbClr val="474747"/>
                          </a:solidFill>
                        </a:rPr>
                        <a:t>39</a:t>
                      </a:r>
                    </a:p>
                    <a:p>
                      <a:pPr algn="ctr"/>
                      <a:r>
                        <a:rPr lang="en-NZ" sz="1400" b="1" dirty="0">
                          <a:solidFill>
                            <a:srgbClr val="474747"/>
                          </a:solidFill>
                        </a:rPr>
                        <a:t>68</a:t>
                      </a:r>
                    </a:p>
                    <a:p>
                      <a:pPr algn="ctr"/>
                      <a:r>
                        <a:rPr lang="en-NZ" sz="1400" b="1" dirty="0">
                          <a:solidFill>
                            <a:srgbClr val="474747"/>
                          </a:solidFill>
                        </a:rPr>
                        <a:t>56</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33</a:t>
                      </a:r>
                    </a:p>
                    <a:p>
                      <a:pPr algn="ctr"/>
                      <a:r>
                        <a:rPr lang="en-NZ" sz="1400" b="1" dirty="0">
                          <a:solidFill>
                            <a:srgbClr val="474747"/>
                          </a:solidFill>
                        </a:rPr>
                        <a:t>14</a:t>
                      </a:r>
                    </a:p>
                    <a:p>
                      <a:pPr algn="ctr"/>
                      <a:r>
                        <a:rPr lang="en-NZ" sz="1400" b="1" dirty="0">
                          <a:solidFill>
                            <a:srgbClr val="474747"/>
                          </a:solidFill>
                        </a:rPr>
                        <a:t>9</a:t>
                      </a:r>
                    </a:p>
                    <a:p>
                      <a:pPr algn="ctr"/>
                      <a:r>
                        <a:rPr lang="en-NZ" sz="1400" b="1" dirty="0">
                          <a:solidFill>
                            <a:srgbClr val="474747"/>
                          </a:solidFill>
                        </a:rPr>
                        <a:t>10</a:t>
                      </a:r>
                    </a:p>
                    <a:p>
                      <a:pPr algn="ctr"/>
                      <a:r>
                        <a:rPr lang="en-NZ" sz="1400" b="1" dirty="0">
                          <a:solidFill>
                            <a:srgbClr val="474747"/>
                          </a:solidFill>
                        </a:rPr>
                        <a:t>18</a:t>
                      </a:r>
                    </a:p>
                    <a:p>
                      <a:pPr algn="ctr"/>
                      <a:r>
                        <a:rPr lang="en-NZ" sz="1400" b="1" dirty="0">
                          <a:solidFill>
                            <a:srgbClr val="474747"/>
                          </a:solidFill>
                        </a:rPr>
                        <a:t>15</a:t>
                      </a:r>
                    </a:p>
                  </a:txBody>
                  <a:tcPr anchor="ctr"/>
                </a:tc>
                <a:tc>
                  <a:txBody>
                    <a:bodyPr/>
                    <a:lstStyle/>
                    <a:p>
                      <a:pPr algn="ctr"/>
                      <a:r>
                        <a:rPr lang="en-NZ" sz="1400" b="1" dirty="0">
                          <a:solidFill>
                            <a:srgbClr val="474747"/>
                          </a:solidFill>
                        </a:rPr>
                        <a:t>36</a:t>
                      </a:r>
                    </a:p>
                    <a:p>
                      <a:pPr algn="ctr"/>
                      <a:r>
                        <a:rPr lang="en-NZ" sz="1400" b="1" dirty="0">
                          <a:solidFill>
                            <a:srgbClr val="474747"/>
                          </a:solidFill>
                        </a:rPr>
                        <a:t>19</a:t>
                      </a:r>
                    </a:p>
                    <a:p>
                      <a:pPr algn="ctr"/>
                      <a:r>
                        <a:rPr lang="en-NZ" sz="1400" b="1" dirty="0">
                          <a:solidFill>
                            <a:srgbClr val="474747"/>
                          </a:solidFill>
                        </a:rPr>
                        <a:t>12</a:t>
                      </a:r>
                    </a:p>
                    <a:p>
                      <a:pPr algn="ctr"/>
                      <a:r>
                        <a:rPr lang="en-NZ" sz="1400" b="1" dirty="0">
                          <a:solidFill>
                            <a:srgbClr val="474747"/>
                          </a:solidFill>
                        </a:rPr>
                        <a:t>10</a:t>
                      </a:r>
                    </a:p>
                    <a:p>
                      <a:pPr algn="ctr"/>
                      <a:r>
                        <a:rPr lang="en-NZ" sz="1400" b="1" dirty="0">
                          <a:solidFill>
                            <a:srgbClr val="474747"/>
                          </a:solidFill>
                        </a:rPr>
                        <a:t>9</a:t>
                      </a:r>
                    </a:p>
                    <a:p>
                      <a:pPr algn="ctr"/>
                      <a:r>
                        <a:rPr lang="en-NZ" sz="1400" b="1" dirty="0">
                          <a:solidFill>
                            <a:srgbClr val="474747"/>
                          </a:solidFill>
                        </a:rPr>
                        <a:t>14</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102</a:t>
                      </a:r>
                    </a:p>
                    <a:p>
                      <a:pPr algn="ctr"/>
                      <a:r>
                        <a:rPr lang="en-NZ" sz="1400" b="1" dirty="0">
                          <a:solidFill>
                            <a:srgbClr val="474747"/>
                          </a:solidFill>
                        </a:rPr>
                        <a:t>23</a:t>
                      </a:r>
                    </a:p>
                    <a:p>
                      <a:pPr algn="ctr"/>
                      <a:r>
                        <a:rPr lang="en-NZ" sz="1400" b="1" dirty="0">
                          <a:solidFill>
                            <a:srgbClr val="474747"/>
                          </a:solidFill>
                        </a:rPr>
                        <a:t>23</a:t>
                      </a:r>
                    </a:p>
                    <a:p>
                      <a:pPr algn="ctr"/>
                      <a:r>
                        <a:rPr lang="en-NZ" sz="1400" b="1" dirty="0">
                          <a:solidFill>
                            <a:srgbClr val="474747"/>
                          </a:solidFill>
                        </a:rPr>
                        <a:t>30</a:t>
                      </a:r>
                    </a:p>
                    <a:p>
                      <a:pPr algn="ctr"/>
                      <a:r>
                        <a:rPr lang="en-NZ" sz="1400" b="1" dirty="0">
                          <a:solidFill>
                            <a:srgbClr val="474747"/>
                          </a:solidFill>
                        </a:rPr>
                        <a:t>65</a:t>
                      </a:r>
                    </a:p>
                    <a:p>
                      <a:pPr algn="ctr"/>
                      <a:r>
                        <a:rPr lang="en-NZ" sz="1400" b="1" dirty="0">
                          <a:solidFill>
                            <a:srgbClr val="474747"/>
                          </a:solidFill>
                        </a:rPr>
                        <a:t>44</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36</a:t>
                      </a:r>
                    </a:p>
                    <a:p>
                      <a:pPr algn="ctr"/>
                      <a:r>
                        <a:rPr lang="en-NZ" sz="1400" b="1" dirty="0">
                          <a:solidFill>
                            <a:srgbClr val="474747"/>
                          </a:solidFill>
                        </a:rPr>
                        <a:t>8</a:t>
                      </a:r>
                    </a:p>
                    <a:p>
                      <a:pPr algn="ctr"/>
                      <a:r>
                        <a:rPr lang="en-NZ" sz="1400" b="1" dirty="0">
                          <a:solidFill>
                            <a:srgbClr val="474747"/>
                          </a:solidFill>
                        </a:rPr>
                        <a:t>8</a:t>
                      </a:r>
                    </a:p>
                    <a:p>
                      <a:pPr algn="ctr"/>
                      <a:r>
                        <a:rPr lang="en-NZ" sz="1400" b="1" dirty="0">
                          <a:solidFill>
                            <a:srgbClr val="474747"/>
                          </a:solidFill>
                        </a:rPr>
                        <a:t>10</a:t>
                      </a:r>
                    </a:p>
                    <a:p>
                      <a:pPr algn="ctr"/>
                      <a:r>
                        <a:rPr lang="en-NZ" sz="1400" b="1" dirty="0">
                          <a:solidFill>
                            <a:srgbClr val="474747"/>
                          </a:solidFill>
                        </a:rPr>
                        <a:t>23</a:t>
                      </a:r>
                    </a:p>
                    <a:p>
                      <a:pPr algn="ctr"/>
                      <a:r>
                        <a:rPr lang="en-NZ" sz="1400" b="1" dirty="0">
                          <a:solidFill>
                            <a:srgbClr val="474747"/>
                          </a:solidFill>
                        </a:rPr>
                        <a:t>15</a:t>
                      </a:r>
                    </a:p>
                  </a:txBody>
                  <a:tcPr anchor="ctr"/>
                </a:tc>
                <a:tc>
                  <a:txBody>
                    <a:bodyPr/>
                    <a:lstStyle/>
                    <a:p>
                      <a:pPr algn="ctr"/>
                      <a:r>
                        <a:rPr lang="en-NZ" sz="1400" b="1" dirty="0">
                          <a:solidFill>
                            <a:srgbClr val="474747"/>
                          </a:solidFill>
                        </a:rPr>
                        <a:t>41</a:t>
                      </a:r>
                    </a:p>
                    <a:p>
                      <a:pPr algn="ctr"/>
                      <a:r>
                        <a:rPr lang="en-NZ" sz="1400" b="1" dirty="0">
                          <a:solidFill>
                            <a:srgbClr val="474747"/>
                          </a:solidFill>
                        </a:rPr>
                        <a:t>11</a:t>
                      </a:r>
                    </a:p>
                    <a:p>
                      <a:pPr algn="ctr"/>
                      <a:r>
                        <a:rPr lang="en-NZ" sz="1400" b="1" dirty="0">
                          <a:solidFill>
                            <a:srgbClr val="474747"/>
                          </a:solidFill>
                        </a:rPr>
                        <a:t>10</a:t>
                      </a:r>
                    </a:p>
                    <a:p>
                      <a:pPr algn="ctr"/>
                      <a:r>
                        <a:rPr lang="en-NZ" sz="1400" b="1" dirty="0">
                          <a:solidFill>
                            <a:srgbClr val="474747"/>
                          </a:solidFill>
                        </a:rPr>
                        <a:t>10</a:t>
                      </a:r>
                    </a:p>
                    <a:p>
                      <a:pPr algn="ctr"/>
                      <a:r>
                        <a:rPr lang="en-NZ" sz="1400" b="1" dirty="0">
                          <a:solidFill>
                            <a:srgbClr val="474747"/>
                          </a:solidFill>
                        </a:rPr>
                        <a:t>13</a:t>
                      </a:r>
                    </a:p>
                    <a:p>
                      <a:pPr algn="ctr"/>
                      <a:r>
                        <a:rPr lang="en-NZ" sz="1400" b="1" dirty="0">
                          <a:solidFill>
                            <a:srgbClr val="474747"/>
                          </a:solidFill>
                        </a:rPr>
                        <a:t>15</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21</a:t>
                      </a:r>
                    </a:p>
                    <a:p>
                      <a:pPr algn="ctr"/>
                      <a:r>
                        <a:rPr lang="en-NZ" sz="1400" b="1" dirty="0">
                          <a:solidFill>
                            <a:srgbClr val="474747"/>
                          </a:solidFill>
                        </a:rPr>
                        <a:t>29</a:t>
                      </a:r>
                    </a:p>
                    <a:p>
                      <a:pPr algn="ctr"/>
                      <a:r>
                        <a:rPr lang="en-NZ" sz="1400" b="1" dirty="0">
                          <a:solidFill>
                            <a:srgbClr val="474747"/>
                          </a:solidFill>
                        </a:rPr>
                        <a:t>11</a:t>
                      </a:r>
                    </a:p>
                    <a:p>
                      <a:pPr algn="ctr"/>
                      <a:r>
                        <a:rPr lang="en-NZ" sz="1400" b="1" dirty="0">
                          <a:solidFill>
                            <a:srgbClr val="474747"/>
                          </a:solidFill>
                        </a:rPr>
                        <a:t>9</a:t>
                      </a:r>
                    </a:p>
                    <a:p>
                      <a:pPr algn="ctr"/>
                      <a:r>
                        <a:rPr lang="en-NZ" sz="1400" b="1" dirty="0">
                          <a:solidFill>
                            <a:srgbClr val="474747"/>
                          </a:solidFill>
                        </a:rPr>
                        <a:t>3</a:t>
                      </a:r>
                    </a:p>
                    <a:p>
                      <a:pPr algn="ctr"/>
                      <a:r>
                        <a:rPr lang="en-NZ" sz="1400" b="1" dirty="0">
                          <a:solidFill>
                            <a:srgbClr val="474747"/>
                          </a:solidFill>
                        </a:rPr>
                        <a:t>12</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25</a:t>
                      </a:r>
                    </a:p>
                    <a:p>
                      <a:pPr algn="ctr"/>
                      <a:r>
                        <a:rPr lang="en-NZ" sz="1400" b="1" dirty="0">
                          <a:solidFill>
                            <a:srgbClr val="474747"/>
                          </a:solidFill>
                        </a:rPr>
                        <a:t>34</a:t>
                      </a:r>
                    </a:p>
                    <a:p>
                      <a:pPr algn="ctr"/>
                      <a:r>
                        <a:rPr lang="en-NZ" sz="1400" b="1" dirty="0">
                          <a:solidFill>
                            <a:srgbClr val="474747"/>
                          </a:solidFill>
                        </a:rPr>
                        <a:t>13</a:t>
                      </a:r>
                    </a:p>
                    <a:p>
                      <a:pPr algn="ctr"/>
                      <a:r>
                        <a:rPr lang="en-NZ" sz="1400" b="1" dirty="0">
                          <a:solidFill>
                            <a:srgbClr val="474747"/>
                          </a:solidFill>
                        </a:rPr>
                        <a:t>11</a:t>
                      </a:r>
                    </a:p>
                    <a:p>
                      <a:pPr algn="ctr"/>
                      <a:r>
                        <a:rPr lang="en-NZ" sz="1400" b="1" dirty="0">
                          <a:solidFill>
                            <a:srgbClr val="474747"/>
                          </a:solidFill>
                        </a:rPr>
                        <a:t>4</a:t>
                      </a:r>
                    </a:p>
                    <a:p>
                      <a:pPr algn="ctr"/>
                      <a:r>
                        <a:rPr lang="en-NZ" sz="1400" b="1" dirty="0">
                          <a:solidFill>
                            <a:srgbClr val="474747"/>
                          </a:solidFill>
                        </a:rPr>
                        <a:t>14</a:t>
                      </a:r>
                    </a:p>
                  </a:txBody>
                  <a:tcPr anchor="ctr"/>
                </a:tc>
                <a:tc>
                  <a:txBody>
                    <a:bodyPr/>
                    <a:lstStyle/>
                    <a:p>
                      <a:pPr algn="ctr"/>
                      <a:r>
                        <a:rPr lang="en-NZ" sz="1400" b="1" dirty="0">
                          <a:solidFill>
                            <a:srgbClr val="474747"/>
                          </a:solidFill>
                        </a:rPr>
                        <a:t>26</a:t>
                      </a:r>
                    </a:p>
                    <a:p>
                      <a:pPr algn="ctr"/>
                      <a:r>
                        <a:rPr lang="en-NZ" sz="1400" b="1" dirty="0">
                          <a:solidFill>
                            <a:srgbClr val="474747"/>
                          </a:solidFill>
                        </a:rPr>
                        <a:t>34</a:t>
                      </a:r>
                    </a:p>
                    <a:p>
                      <a:pPr algn="ctr"/>
                      <a:r>
                        <a:rPr lang="en-NZ" sz="1400" b="1" dirty="0">
                          <a:solidFill>
                            <a:srgbClr val="474747"/>
                          </a:solidFill>
                        </a:rPr>
                        <a:t>16</a:t>
                      </a:r>
                    </a:p>
                    <a:p>
                      <a:pPr algn="ctr"/>
                      <a:r>
                        <a:rPr lang="en-NZ" sz="1400" b="1" dirty="0">
                          <a:solidFill>
                            <a:srgbClr val="474747"/>
                          </a:solidFill>
                        </a:rPr>
                        <a:t>9</a:t>
                      </a:r>
                    </a:p>
                    <a:p>
                      <a:pPr algn="ctr"/>
                      <a:r>
                        <a:rPr lang="en-NZ" sz="1400" b="1" dirty="0">
                          <a:solidFill>
                            <a:srgbClr val="474747"/>
                          </a:solidFill>
                        </a:rPr>
                        <a:t>2</a:t>
                      </a:r>
                    </a:p>
                    <a:p>
                      <a:pPr algn="ctr"/>
                      <a:r>
                        <a:rPr lang="en-NZ" sz="1400" b="1" dirty="0">
                          <a:solidFill>
                            <a:srgbClr val="474747"/>
                          </a:solidFill>
                        </a:rPr>
                        <a:t>13</a:t>
                      </a:r>
                    </a:p>
                  </a:txBody>
                  <a:tcPr anchor="ctr"/>
                </a:tc>
                <a:extLst>
                  <a:ext uri="{0D108BD9-81ED-4DB2-BD59-A6C34878D82A}">
                    <a16:rowId xmlns:a16="http://schemas.microsoft.com/office/drawing/2014/main" val="10003"/>
                  </a:ext>
                </a:extLst>
              </a:tr>
              <a:tr h="370840">
                <a:tc>
                  <a:txBody>
                    <a:bodyPr/>
                    <a:lstStyle/>
                    <a:p>
                      <a:pPr marL="0" algn="l" defTabSz="914400" rtl="0" eaLnBrk="1" latinLnBrk="0" hangingPunct="1">
                        <a:tabLst>
                          <a:tab pos="717550" algn="l"/>
                        </a:tabLst>
                      </a:pPr>
                      <a:r>
                        <a:rPr lang="en-NZ" sz="1400" b="1" kern="1200" dirty="0">
                          <a:solidFill>
                            <a:srgbClr val="474747"/>
                          </a:solidFill>
                          <a:latin typeface="+mn-lt"/>
                          <a:ea typeface="+mn-ea"/>
                          <a:cs typeface="+mn-cs"/>
                        </a:rPr>
                        <a:t>Area	Township</a:t>
                      </a:r>
                    </a:p>
                    <a:p>
                      <a:pPr marL="0" algn="l" defTabSz="914400" rtl="0" eaLnBrk="1" latinLnBrk="0" hangingPunct="1">
                        <a:tabLst>
                          <a:tab pos="717550" algn="l"/>
                        </a:tabLst>
                      </a:pPr>
                      <a:r>
                        <a:rPr lang="en-NZ" sz="1400" b="1" kern="1200" dirty="0">
                          <a:solidFill>
                            <a:srgbClr val="474747"/>
                          </a:solidFill>
                          <a:latin typeface="+mn-lt"/>
                          <a:ea typeface="+mn-ea"/>
                          <a:cs typeface="+mn-cs"/>
                        </a:rPr>
                        <a:t>	Rural area</a:t>
                      </a:r>
                    </a:p>
                  </a:txBody>
                  <a:tcPr anchor="ctr">
                    <a:lnR w="38100" cap="flat" cmpd="sng" algn="ctr">
                      <a:solidFill>
                        <a:schemeClr val="bg1"/>
                      </a:solidFill>
                      <a:prstDash val="solid"/>
                      <a:round/>
                      <a:headEnd type="none" w="med" len="med"/>
                      <a:tailEnd type="none" w="med" len="med"/>
                    </a:lnR>
                  </a:tcPr>
                </a:tc>
                <a:tc>
                  <a:txBody>
                    <a:bodyPr/>
                    <a:lstStyle/>
                    <a:p>
                      <a:pPr marL="0" algn="ctr" defTabSz="914400" rtl="0" eaLnBrk="1" latinLnBrk="0" hangingPunct="1">
                        <a:tabLst>
                          <a:tab pos="903288" algn="l"/>
                        </a:tabLst>
                      </a:pPr>
                      <a:r>
                        <a:rPr lang="en-NZ" sz="1400" b="1" kern="1200" dirty="0">
                          <a:solidFill>
                            <a:srgbClr val="474747"/>
                          </a:solidFill>
                          <a:latin typeface="+mn-lt"/>
                          <a:ea typeface="+mn-ea"/>
                          <a:cs typeface="+mn-cs"/>
                        </a:rPr>
                        <a:t>na</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226</a:t>
                      </a:r>
                    </a:p>
                    <a:p>
                      <a:pPr algn="ctr"/>
                      <a:r>
                        <a:rPr lang="en-NZ" sz="1400" b="1" dirty="0">
                          <a:solidFill>
                            <a:srgbClr val="474747"/>
                          </a:solidFill>
                        </a:rPr>
                        <a:t>146</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61</a:t>
                      </a:r>
                    </a:p>
                    <a:p>
                      <a:pPr algn="ctr"/>
                      <a:r>
                        <a:rPr lang="en-NZ" sz="1400" b="1" dirty="0">
                          <a:solidFill>
                            <a:srgbClr val="474747"/>
                          </a:solidFill>
                        </a:rPr>
                        <a:t>39</a:t>
                      </a:r>
                    </a:p>
                  </a:txBody>
                  <a:tcPr anchor="ctr"/>
                </a:tc>
                <a:tc>
                  <a:txBody>
                    <a:bodyPr/>
                    <a:lstStyle/>
                    <a:p>
                      <a:pPr algn="ctr"/>
                      <a:r>
                        <a:rPr lang="en-NZ" sz="1400" b="1" dirty="0">
                          <a:solidFill>
                            <a:srgbClr val="474747"/>
                          </a:solidFill>
                        </a:rPr>
                        <a:t>56</a:t>
                      </a:r>
                    </a:p>
                    <a:p>
                      <a:pPr algn="ctr"/>
                      <a:r>
                        <a:rPr lang="en-NZ" sz="1400" b="1" dirty="0">
                          <a:solidFill>
                            <a:srgbClr val="474747"/>
                          </a:solidFill>
                        </a:rPr>
                        <a:t>44</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190</a:t>
                      </a:r>
                    </a:p>
                    <a:p>
                      <a:pPr algn="ctr"/>
                      <a:r>
                        <a:rPr lang="en-NZ" sz="1400" b="1" dirty="0">
                          <a:solidFill>
                            <a:srgbClr val="474747"/>
                          </a:solidFill>
                        </a:rPr>
                        <a:t>97</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66</a:t>
                      </a:r>
                    </a:p>
                    <a:p>
                      <a:pPr algn="ctr"/>
                      <a:r>
                        <a:rPr lang="en-NZ" sz="1400" b="1" dirty="0">
                          <a:solidFill>
                            <a:srgbClr val="474747"/>
                          </a:solidFill>
                        </a:rPr>
                        <a:t>34</a:t>
                      </a:r>
                    </a:p>
                  </a:txBody>
                  <a:tcPr anchor="ctr"/>
                </a:tc>
                <a:tc>
                  <a:txBody>
                    <a:bodyPr/>
                    <a:lstStyle/>
                    <a:p>
                      <a:pPr algn="ctr"/>
                      <a:r>
                        <a:rPr lang="en-NZ" sz="1400" b="1" dirty="0">
                          <a:solidFill>
                            <a:srgbClr val="474747"/>
                          </a:solidFill>
                        </a:rPr>
                        <a:t>62</a:t>
                      </a:r>
                    </a:p>
                    <a:p>
                      <a:pPr algn="ctr"/>
                      <a:r>
                        <a:rPr lang="en-NZ" sz="1400" b="1" dirty="0">
                          <a:solidFill>
                            <a:srgbClr val="474747"/>
                          </a:solidFill>
                        </a:rPr>
                        <a:t>38</a:t>
                      </a:r>
                    </a:p>
                  </a:txBody>
                  <a:tcPr anchor="ctr">
                    <a:lnR w="38100" cap="flat" cmpd="sng" algn="ctr">
                      <a:solidFill>
                        <a:schemeClr val="bg1"/>
                      </a:solidFill>
                      <a:prstDash val="solid"/>
                      <a:round/>
                      <a:headEnd type="none" w="med" len="med"/>
                      <a:tailEnd type="none" w="med" len="med"/>
                    </a:lnR>
                  </a:tcPr>
                </a:tc>
                <a:tc>
                  <a:txBody>
                    <a:bodyPr/>
                    <a:lstStyle/>
                    <a:p>
                      <a:pPr algn="ctr"/>
                      <a:r>
                        <a:rPr lang="en-NZ" sz="1400" b="1" dirty="0">
                          <a:solidFill>
                            <a:srgbClr val="474747"/>
                          </a:solidFill>
                        </a:rPr>
                        <a:t>36</a:t>
                      </a:r>
                    </a:p>
                    <a:p>
                      <a:pPr algn="ctr"/>
                      <a:r>
                        <a:rPr lang="en-NZ" sz="1400" b="1" dirty="0">
                          <a:solidFill>
                            <a:srgbClr val="474747"/>
                          </a:solidFill>
                        </a:rPr>
                        <a:t>49</a:t>
                      </a:r>
                    </a:p>
                  </a:txBody>
                  <a:tcPr anchor="ctr">
                    <a:lnL w="38100" cap="flat" cmpd="sng" algn="ctr">
                      <a:solidFill>
                        <a:schemeClr val="bg1"/>
                      </a:solidFill>
                      <a:prstDash val="solid"/>
                      <a:round/>
                      <a:headEnd type="none" w="med" len="med"/>
                      <a:tailEnd type="none" w="med" len="med"/>
                    </a:lnL>
                  </a:tcPr>
                </a:tc>
                <a:tc>
                  <a:txBody>
                    <a:bodyPr/>
                    <a:lstStyle/>
                    <a:p>
                      <a:pPr algn="ctr"/>
                      <a:r>
                        <a:rPr lang="en-NZ" sz="1400" b="1" dirty="0">
                          <a:solidFill>
                            <a:srgbClr val="474747"/>
                          </a:solidFill>
                        </a:rPr>
                        <a:t>42</a:t>
                      </a:r>
                    </a:p>
                    <a:p>
                      <a:pPr algn="ctr"/>
                      <a:r>
                        <a:rPr lang="en-NZ" sz="1400" b="1" dirty="0">
                          <a:solidFill>
                            <a:srgbClr val="474747"/>
                          </a:solidFill>
                        </a:rPr>
                        <a:t>58</a:t>
                      </a:r>
                    </a:p>
                  </a:txBody>
                  <a:tcPr anchor="ctr"/>
                </a:tc>
                <a:tc>
                  <a:txBody>
                    <a:bodyPr/>
                    <a:lstStyle/>
                    <a:p>
                      <a:pPr algn="ctr"/>
                      <a:r>
                        <a:rPr lang="en-NZ" sz="1400" b="1" dirty="0">
                          <a:solidFill>
                            <a:srgbClr val="474747"/>
                          </a:solidFill>
                        </a:rPr>
                        <a:t>44</a:t>
                      </a:r>
                    </a:p>
                    <a:p>
                      <a:pPr algn="ctr"/>
                      <a:r>
                        <a:rPr lang="en-NZ" sz="1400" b="1" dirty="0">
                          <a:solidFill>
                            <a:srgbClr val="474747"/>
                          </a:solidFill>
                        </a:rPr>
                        <a:t>56</a:t>
                      </a:r>
                    </a:p>
                  </a:txBody>
                  <a:tcPr anchor="ctr"/>
                </a:tc>
                <a:extLst>
                  <a:ext uri="{0D108BD9-81ED-4DB2-BD59-A6C34878D82A}">
                    <a16:rowId xmlns:a16="http://schemas.microsoft.com/office/drawing/2014/main" val="4065118251"/>
                  </a:ext>
                </a:extLst>
              </a:tr>
            </a:tbl>
          </a:graphicData>
        </a:graphic>
      </p:graphicFrame>
    </p:spTree>
    <p:extLst>
      <p:ext uri="{BB962C8B-B14F-4D97-AF65-F5344CB8AC3E}">
        <p14:creationId xmlns:p14="http://schemas.microsoft.com/office/powerpoint/2010/main" val="4032906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42302" y="2656884"/>
            <a:ext cx="3519939" cy="584775"/>
          </a:xfrm>
          <a:prstGeom prst="rect">
            <a:avLst/>
          </a:prstGeom>
          <a:noFill/>
        </p:spPr>
        <p:txBody>
          <a:bodyPr wrap="none" rtlCol="0">
            <a:spAutoFit/>
          </a:bodyPr>
          <a:lstStyle/>
          <a:p>
            <a:pPr algn="ctr" fontAlgn="base">
              <a:spcBef>
                <a:spcPct val="0"/>
              </a:spcBef>
              <a:spcAft>
                <a:spcPct val="0"/>
              </a:spcAft>
            </a:pPr>
            <a:r>
              <a:rPr lang="en-NZ" sz="3200" b="1" dirty="0">
                <a:solidFill>
                  <a:srgbClr val="000D8C"/>
                </a:solidFill>
                <a:ea typeface="+mj-ea"/>
                <a:cs typeface="+mj-cs"/>
              </a:rPr>
              <a:t>Executive Summary</a:t>
            </a:r>
          </a:p>
        </p:txBody>
      </p:sp>
      <p:sp>
        <p:nvSpPr>
          <p:cNvPr id="2" name="AutoShape 2" descr="data:image/jpeg;base64,/9j/4AAQSkZJRgABAQAAAQABAAD/2wCEAAkGBxEREhQUEBQVFBMSFx8aFxgVGRwbHBsaIBsfHCAgIh8YICkgGiIxIBQcITIhJjUrLi4uGB8zODMsOCgwLisBCgoKDg0OGxAQGywkICU4LCw3MjQsNDQsNDQyLDQ0LDQuNC81LDQ0NDE0NCw0LC8vLywsLCwtNCw0LCwsLywsLP/AABEIAG8AoAMBEQACEQEDEQH/xAAbAAEAAgMBAQAAAAAAAAAAAAAABQYDBAcCAf/EADwQAAIBAwIEBAMFBgQHAAAAAAECAwAEERIhBQYxURMiQWEycYEHFFKRoSNCscLR4WJyksEVMzRTgvDx/8QAGwEBAAIDAQEAAAAAAAAAAAAAAAIFAQMEBgf/xAA0EQACAQMCBAMGBgIDAQAAAAAAAQIDBBESMQUTIUFRYfAUIjJxocEjgZGx0eEGQjNiciT/2gAMAwEAAhEDEQA/AO40AoBQCgFAKAUAoBQFJ+0bm82aCGAj7xJuT18Ne/zPoPmfn12tvzHmWxw3l1ylpjuyX5N5lS/h1DAlTAkTse49jjb69q1V6LpSx2N1tcKtHPcn60nQKAUAoBQCgFAKAUAoBQCgFAKAUAoBQEJzZzJFYQ638ztsiA4LH1+gzuflW6jRlVeEaK9eNGOWVPi3LVlfySzwzq0txFqjjDDOtRuTv0wAMHpvXRCvOklFrojlqW9KtJyTy2unr9CB5UsHtgZNRWRxjY4wvXHvXjuOcdlXqcug2ox7+L/g9Dwbg6oU9dZZk+3h/ZceDm5nfHiOEHxHPp2+dcPD/a7qpjmSSW7yWN17PQhnSs9i0cQvUgj1N6bKM7k/++temurmFpS1S/LxZS0KEq89KKVLxediT4jDPoDgV42pxG5nJy1tfJno42dGKxpRaOXrebT4kzsS3wqT0Hc+9el4VQrqPNrSbzsslLfVKWrRTS6dyZq4K8UAoBQCgFAKAUAoBQCgFAavFOIR28TSzNpRBkn/AGHc+mKlGLk8IjOahFylscA5l47JfTtLJsOiLnZV9B/U+pq7o0lTjhHnLiu608slOVeFFSJnyNvIOnX1/L+NeO/yTjKa9lov/wBP7fyeo4Bwra5qr5L7/wAFojhd8iNS7AEhR1OBmvIWttO5qqnDv9D1VesqNNzZpcuccu7K7VbpG8K7UPo/CN8MB6EdD/avo3s9rZ2futJR3fi/Wx4eNzc3F376+PZeHruTHFuItO+ptgNlHYf1r57fXkrqpqe3ZHtba3jQhpW/ck+WeD6yJZPgU+Udz3+VWfB+G8x86ovdW3mcfELzQuXDd7+Rb69YUIoBQCgFAKAUAoBQCgFAKA+E1hvHVg4v9oHHZr6XRFHILeI+Xyt5z+I7fQf3rutri1pLLqRz80VV5TuastKhLC8mQ3AeBtI2qVSqL6MCNR7b+lVvHOPQoUtFvJOUu67L1sdfB+CzrVNdeLUV2a3LiSAPYD0/tXzxKVSWO7PdNqEc9kVC/v7p5VkiSWPwz5MKwI9+nWvo3CaFjZUcOpFye7yv0+R4TiVe8u66lCEklt0f6/mWqyedkX7zIZJMk5bBK6sZAPbbpXkeNcTV3U0U1iC28/N/Y9Rwqxlb081Hmb+nkb3DRG00aSnSrE74ONt8E9F+tcnDrSNeeZySit+v7HVd3DpRSim5PbodBt54z5Y2U4HRSDgfSva0qtJ+7BroecqQqL3pp/mZ63GsUAoBQCgFAKAUAoBQCgFAVrmTiGrMMciKR8erIB9gVB+oxVLfXVCtqt3U0eLxlfLsWVrQqwxWUNXlnH5lbMEY+KUn2jT+Zz/LVJjh1Ldym/0RY/8A2z20x+p9FpneNwR2lZVYfPAAI9x+XfLtrS4WulNQ8VL7DnXFJuM46vBr7g2yD45fpEuT/qfAH5GnK4fR+KUpvy6IxqvKmyUF59WffuZ6o8ZX0Ltpb/yAHX5f2rMrK0qe/Csox8HuvLzMK4uYe7OnqfitmfBbJ+9Nuf8AtpkD5lyCR7AA+9R0cOp9HKcvNLC9fmZcr2XVKMfLdnqPh7sQuuLLbDDM2fkAv8cVOHDrZyxzs52SWWRd3cac8rGPF9C68F4WLdMZDOfiYDGfpk4H1r01nY0rWLVPv3e5T3FzOu8z/oka7DnFAKAUAoBQCgFAKAUAoBQEdfxW8SM7om3sNz2riufZ6FN1JxX6I66E69WShGTKJPJqZmAC6jnA6CvDV6vNqOeEs9kekpw0RUc5KtzJxog+FEcEfGw9PYf717D/AB3gakvabiPR7J/u/seW45xlwfIoPr3f2/kct280h8SR30D4QWPmP9Kx/kVzaUI+z0IR1Pd4XT+zPAqV1XfPrTlp7LO/9FhuZ1jUs5wq15K2tqlxUVOmstnpq9eFCm6k30RA8REiNrvJXt9a6o4UB1lfTPpHnucn2r6RYcJtqNFU9Cm1u2u54W74lcTq65TcE9op9vM6B9nvAJIUM9wW8SUeVGJPhr9d9R9f/tRq0qEZfhwisd0joozruP4sm89slyqJtFAKAUAoBQCgFAKAUAoBQHiaVUUsxwAMk1Cc4wi5SeEiUYuTUY7lD41xM3D56Ivwj/f514fiF/K6qf8AVbHprS2VCGO73Nvl3g/jHXIP2a+n4j/SunhPDvaJcyp8K+vruaL+85S0R+J/QpvHeR/Au8A5t2867+YDPw9/r2969fxLjkbS3UYL330Xl5nlrTgjuLjU/g3fj8iU2UegVR9ABXzr36s/Fv8Ac9v7tOHgkad5dqkYkBH3iT/p0IyUT1mI9DjOnPQb9TX0Dg/Co2sczXV7/wAL7njeJ8R9oliL6dl939jL9nHLD3Li7u9TIp/ZhySXb8R1dQP1Pyq6uqyguXAq7OhKpLm1OvgdZqtLcUAoBQCgFAKAUAoBQCgFAKAr/MNtczHRGv7Me48xqi4pQu7l6IL3V57lpY1LeitU373y2Iyz5alLgSDSnqQRmqyhwOvKaVTojtq8SpKLcOrLaV8NMRrnSPKvSvVtcqninHbZFEnrnmb33ZUbvg13Kxd1BY+4rylfhd7Wm5zSy/Mvad5bU4qMX0+RS+ZoZvvMVmwKCVkBPcMwG3sM/pXouA8H9mTua2HJbLw/soOM8SlWnG3p/C934k9bcvffWfSWWGafUXGxNui6FTPplgcDsCT6VeutoS8UvqytVJ1G/Bv6HRreFY1VEAVVAAA6ACuFtt5Z3pJLCMlYMigFAKAUAoBQCgFAKAUAoBQCgFAKAUBGcZ4NHcmJm2kgkV0b1GCCR8iBj8u1ThNxyvE1zpxnhvt1NnhthHbxiOIEKMkZOepyf41iUnJ5ZKEFFYRtVEkKAUAoBQCgFAKAUAoCp8uc2vdXlxbmJVWAv5gxJOl9I2x9a6atvogp53OSldcyo4Y2Pj83v/xIWQiXTnd9Rz8Orpins/4XMyZ9p/G5WC21zHUVLlPm5725nhMQRYc4YMSTh9I2x9a6KtDlxUs7nLQuebKUcbDhvN7y8Rks/CULHq8+o5OkD0x70lQ00lUzuIXOqs6aWxa5HwCewzXOdRzjh/2g306PJDYq6RfGQ522z2ydh6V3StIR6Sn1+RWxvak8uMOi8y18ncyrxCEyBPDZG0sucjOAcg4GRvWivRdKWDrt66rQ1I+85cfNjb+MqBzrC4Jx1+QPasUKXNlpyLityoasZMFzzKycOF4Y11FA2jVtucYzisqjmry8mJV8UeZg2+UuMte2yzsgjLFhpBz0JHU/Ko1qfLm45yToVebBTxg0+eOZ24fHG6xiQyMVwTjGBn0BqVCjzZNZwa7m45MU8ZNWx52WXh8t0qL4kPxR6uhztvjOCD1+fapStmqih49yMbtSouolt2JnlfirXdskzoEL58oOdgcdfpWqrDRNxybqNTmQUsEZz1zW3DliKxiTxSw3bGMAdge9bLegqrazg1XNxyUnjOTLzVzK1laxziMOzlQVJIAypJ9PasUaPMnpzglcV+VDXjJK8BvzcW8UzKFMihiAc4z71rnHTJx8DbTnrgpeJX+dOcJLGWKNIlk8UZyWIwc49Ae9b6NvzIt52Oe4ueVJRxnJb65TrFAcV5Q4IL+7uszSRAFmzGcE5c9farWvV5cI9Eylt6XNqTeWvkbvLVgIONmLW0nh5AZzlj5Ad/zqNWWq2zjBsoQ03TWc4Ou1WFsca5D43Hw+5uReho2cY6E4YMcjv69farW4purCOjqUtrVVGpLmdCQ+zgtccSubkKRGdZyRt5m2Ge+B+lQukoUowNlm3OvKpjodM4nJphlb8MbH8lJqujui0lszivCYphwqeSF2TROBIFPxIUAOfqw/Wrepp56UvApKWr2eTi8dfodP+z2O3FjEbYYDDL75PidGyfmP4VXXOvmPUWlqoctOCIv7XYHayXQCQsoL4GcLpYZ/Mitlk0qnU1cQi3S6eJV+N83W8nC47aMt42lFYY2GnGd/Xp+tdNO3kq2t7dTlq3MHbqC36HQOQrRorCBXUq2nJB6jJJ37da4biWqo2iwtYuNKKZVPtnbItEH7zOfbbQP566bLpqkcvEf9F5kDztYPw2eZItre9XYegwckfQnb2at9vPnRTe6Oa5g7eTUdpHSeQUxw+290z+ZNV9x/yyLS1WKMfkVP7aoHK2zAEoviBiOgJ0Yz/pP5GuqwazJdzi4kpNRfZEXz9zVBewW8NtrZgwZhpOxClQuPU5Y9O1bLahKnJyl0Nd5cQqxUYdTqHL9uY7aBGGGWNQR2OBkVXVHmTZa01iCRz37TmzxGyX/J+sv9q7rSP4cvXYrr3DrQXrc6lVcWgoDDDaxoSURVJ6lVAz+VZbb3MJJAWsYbWEXX+LSM/n1pl7DCM1YMmvcWMUhzJGjnuyg/xqSlJbMi4Re6MsMSoMIoUdlAA/SsNt7kksHplBBBGQeoNYBiS0jClQiBW6qFGD8x0PSs5ZjCPUMCIMIqqOygAfpRvO4SweyM7HpWDJqpwyAHIijB7hF/pUtcvEjojvg281EkYprZHxrRWx01AHHyz06fpWU2tjGBPbo+Naq2OmoA/wAaJtbBpM9xoFACgADoBsBWDIkjDAhgCD1BGRWU8AwQ8PhQ6kijVu4UA/oKy5ye7IqMVsjZqJIwyWsbEMyKzDoSoJH1NZyzDSZmrBk8yOFBLHAAySfQUBV+BcPF4slzcayLhsxLrdQsQ2XYEbn4j8x2ronNwxGPb9zlhTVT35d9vl2MPCZltbi+w7m0t40JDsWCyYJYKWOemNvcVmeZxj4sQeiU3/qv37m3HxRoo4MQhbm+bV4byHSracnLEZGAB5QOv1qGjLfXKRPmYS6dZGTjfE7qG3GEj+8yuI41VyRltg26746kdgd6U4wcur6CpOpGPRLOyE3GJ4BbwvEJbmYkaVfbQo80hbSANyNsfve1FCMtTTwl6wZc3DEcZbPV9eu3g280amS5LaljkbCRLuW1AA+qj0yTSMV1kn0Qc+qjJdWe14tNMWFnGjxxnSZJGKqWGxC4BLYIwTsM96i4KPxBTbeILojW43xG7128EKIJpRrkw/wKpGoZKHY50hsfIVOEYdZPb15kZznmMVu/sWGJjpBcBTjzAHIB9dyBn51pfkb1nuV2w18RzK7vHak4iSMlGkA/fdh5gDjZRjbrmt0sUunc54Zq+8+i7fybM0FtYDxURtb4RUVmYux6AKTjO3X0GfSopyn0ZPEKfU8T8ZuYZIfHgQRzyCMaJCzKxBIyNIBG2+OlZUIyTw9jDqzi1qW/Tc37biZkuJYVXKQqut8/vtvpAx6Lgk59RUHHEU/E2KeZOPgazcwKPvTMuIbQAF8/E+MsoGPTKjPdselT5Xw+LIc7rLwRG33Ml5FbC4a0RVwpZGlOvfbAATrkjY7+1TjRg5aVL6dCEqtRR1afr1JbiHGGWQQwR+LOV1FS2lUXu7YOOwAyT+tao08rVLojbKpiWmO5hvOLT28DSTxxmTUFiSNydbMQFGSu259+9IwUpYRGVSUYtyXy6mpPDma3tIsqkQ8afSzHofIpY7nU2T7hKnl6XN9+i+/rzIyWZxgtl1f29eRZ60HQQ/NlpPNbtFb4zIQr5bT5P3sHB3I2+tbaMoxllmqtGUoaV3MQ+/MojSOG3UDAfWZCo6bLpUE47nFHoznLf0MfiYwkkYbrl39nDbx/8nxNdwzHLSY82Dt5izYz7DHrUo1sNye/b15GJUVhRW27PnHrK5u1MJiSMBwyzeJkrg5DKAM6senTfqaxTlGDyKsJTWMGa/s52voZNCvDEhC+bBV2IBbGN/KMD5msKSUGu7EoydRPsjPYcPk+9TzzY8wWOIA50xjcn2JY7/5RSU1oUUSjB63J/Iww8LmM11M7BXkTwoCDnQgBOfmWbJH+EUco6VFfNhQlqlJ/JHnlSC4ghiglhRFiXSXWTIOPUDGd/elWUZScl3I0VOMVFo+8NtJ1vLiWVAVkCrG4b4Y1Hw6cZBLMSfp2rMpRcFFGYxam5PuTF7b+JG6ZxrUrkemRjP61qTw8m1rKwQHBhfW8KQGCJzEulXWXSrAdCQVJB/Ot1RwlPUnuaKSqQgotLp5mfjtlOZ7aeJFkEGvVGW07sAAwJGCRgjf8VRhJKEk+5KpBuUZLsZIOHyzTJPdaV8HPhRIdQDHYuzEDLY2AHTJ65o5qMdMe+5hQlKWqfbZEXwe14jBBLGI4TOzO5lMmVZmOc6QuewwegArZOVOUk+uCEI1YxaWM9euTYHLriK1gyDEj+JcEneRx5se4LnUT/hHeo83q5d+3r5EuS8Rj23fn6ZIcV4fJPNb5x4ETGRxndpBjQMdhkt8wvaoQnpT8fWSc4OUl4L0jRtLW6gubl1iSVbh1ZX8TSVAULpIIOw3O34jU5SjKMVnYjGMoyk98m7e8PkluoXbHgW6llGd2lOwJHYLnHuxqMZqMGu7JSg5TTey/ccA4fJGZpZ8eNcPqbSchUGyKCey/qTWKk84S2XpinBrLe79Il61m0//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dirty="0"/>
          </a:p>
        </p:txBody>
      </p:sp>
      <p:sp>
        <p:nvSpPr>
          <p:cNvPr id="6" name="Slide Number Placeholder 2">
            <a:extLst>
              <a:ext uri="{FF2B5EF4-FFF2-40B4-BE49-F238E27FC236}">
                <a16:creationId xmlns:a16="http://schemas.microsoft.com/office/drawing/2014/main" id="{DE2D8793-2670-490E-8F93-9DAD7CF1D983}"/>
              </a:ext>
            </a:extLst>
          </p:cNvPr>
          <p:cNvSpPr>
            <a:spLocks noGrp="1"/>
          </p:cNvSpPr>
          <p:nvPr>
            <p:ph type="sldNum" sz="quarter" idx="10"/>
          </p:nvPr>
        </p:nvSpPr>
        <p:spPr>
          <a:xfrm>
            <a:off x="4067175" y="6407150"/>
            <a:ext cx="2133600" cy="365125"/>
          </a:xfrm>
        </p:spPr>
        <p:txBody>
          <a:bodyPr/>
          <a:lstStyle/>
          <a:p>
            <a:fld id="{DC127C40-BA8C-430E-A6E3-A8822CAB994A}" type="slidenum">
              <a:rPr lang="en-NZ" smtClean="0"/>
              <a:pPr/>
              <a:t>9</a:t>
            </a:fld>
            <a:endParaRPr lang="en-NZ" dirty="0"/>
          </a:p>
        </p:txBody>
      </p:sp>
    </p:spTree>
    <p:extLst>
      <p:ext uri="{BB962C8B-B14F-4D97-AF65-F5344CB8AC3E}">
        <p14:creationId xmlns:p14="http://schemas.microsoft.com/office/powerpoint/2010/main" val="1537661768"/>
      </p:ext>
    </p:extLst>
  </p:cSld>
  <p:clrMapOvr>
    <a:masterClrMapping/>
  </p:clrMapOvr>
</p:sld>
</file>

<file path=ppt/theme/theme1.xml><?xml version="1.0" encoding="utf-8"?>
<a:theme xmlns:a="http://schemas.openxmlformats.org/drawingml/2006/main" name="Hanmer Springs">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F176FD6D83A147A9AE5F701D75275F" ma:contentTypeVersion="9" ma:contentTypeDescription="Create a new document." ma:contentTypeScope="" ma:versionID="bc356ed3e108b3f81d905a8e9a59748b">
  <xsd:schema xmlns:xsd="http://www.w3.org/2001/XMLSchema" xmlns:xs="http://www.w3.org/2001/XMLSchema" xmlns:p="http://schemas.microsoft.com/office/2006/metadata/properties" xmlns:ns2="0603c01b-6895-48a7-8bac-fb5326e36c1b" targetNamespace="http://schemas.microsoft.com/office/2006/metadata/properties" ma:root="true" ma:fieldsID="d052394cecc5a4b44f14291a5449e7f1" ns2:_="">
    <xsd:import namespace="0603c01b-6895-48a7-8bac-fb5326e36c1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03c01b-6895-48a7-8bac-fb5326e36c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1BB9BB-975A-4CD1-B4E7-452A5E8A508E}">
  <ds:schemaRefs>
    <ds:schemaRef ds:uri="http://schemas.microsoft.com/sharepoint/v3/contenttype/forms"/>
  </ds:schemaRefs>
</ds:datastoreItem>
</file>

<file path=customXml/itemProps2.xml><?xml version="1.0" encoding="utf-8"?>
<ds:datastoreItem xmlns:ds="http://schemas.openxmlformats.org/officeDocument/2006/customXml" ds:itemID="{F61023A2-77FF-4065-BB8C-A6A740E99FC2}">
  <ds:schemaRefs>
    <ds:schemaRef ds:uri="http://purl.org/dc/dcmitype/"/>
    <ds:schemaRef ds:uri="http://schemas.microsoft.com/office/infopath/2007/PartnerControls"/>
    <ds:schemaRef ds:uri="http://purl.org/dc/elements/1.1/"/>
    <ds:schemaRef ds:uri="http://schemas.microsoft.com/office/2006/metadata/properties"/>
    <ds:schemaRef ds:uri="0603c01b-6895-48a7-8bac-fb5326e36c1b"/>
    <ds:schemaRef ds:uri="http://schemas.microsoft.com/office/2006/documentManagement/types"/>
    <ds:schemaRef ds:uri="http://purl.org/dc/term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E97DE3D-E9FB-4829-B6D0-5987A54DDB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03c01b-6895-48a7-8bac-fb5326e36c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35579</TotalTime>
  <Words>2797</Words>
  <Application>Microsoft Office PowerPoint</Application>
  <PresentationFormat>On-screen Show (4:3)</PresentationFormat>
  <Paragraphs>828</Paragraphs>
  <Slides>38</Slides>
  <Notes>38</Notes>
  <HiddenSlides>0</HiddenSlides>
  <MMClips>0</MMClips>
  <ScaleCrop>false</ScaleCrop>
  <HeadingPairs>
    <vt:vector size="8" baseType="variant">
      <vt:variant>
        <vt:lpstr>Fonts Used</vt:lpstr>
      </vt:variant>
      <vt:variant>
        <vt:i4>2</vt:i4>
      </vt:variant>
      <vt:variant>
        <vt:lpstr>Theme</vt:lpstr>
      </vt:variant>
      <vt:variant>
        <vt:i4>2</vt:i4>
      </vt:variant>
      <vt:variant>
        <vt:lpstr>Slide Titles</vt:lpstr>
      </vt:variant>
      <vt:variant>
        <vt:i4>38</vt:i4>
      </vt:variant>
      <vt:variant>
        <vt:lpstr>Custom Shows</vt:lpstr>
      </vt:variant>
      <vt:variant>
        <vt:i4>1</vt:i4>
      </vt:variant>
    </vt:vector>
  </HeadingPairs>
  <TitlesOfParts>
    <vt:vector size="43" baseType="lpstr">
      <vt:lpstr>Arial</vt:lpstr>
      <vt:lpstr>Calibri</vt:lpstr>
      <vt:lpstr>Hanmer Springs</vt:lpstr>
      <vt:lpstr>Custom Design</vt:lpstr>
      <vt:lpstr>PowerPoint Presentation</vt:lpstr>
      <vt:lpstr>Table of Contents</vt:lpstr>
      <vt:lpstr>PowerPoint Presentation</vt:lpstr>
      <vt:lpstr>Research Objective</vt:lpstr>
      <vt:lpstr>Research Methodology</vt:lpstr>
      <vt:lpstr>Research Methodology continued</vt:lpstr>
      <vt:lpstr>Sample Structure – 2020 </vt:lpstr>
      <vt:lpstr>Sample Structure – 2018 </vt:lpstr>
      <vt:lpstr>PowerPoint Presentation</vt:lpstr>
      <vt:lpstr>Executive Summary</vt:lpstr>
      <vt:lpstr>Executive Summary</vt:lpstr>
      <vt:lpstr>Executive Summary</vt:lpstr>
      <vt:lpstr>PowerPoint Presentation</vt:lpstr>
      <vt:lpstr>PowerPoint Presentation</vt:lpstr>
      <vt:lpstr>Overall Satisfaction with Hurunui District Council and with Mayor and Councillors</vt:lpstr>
      <vt:lpstr>PowerPoint Presentation</vt:lpstr>
      <vt:lpstr>Contact with Hurunui District Council Offices in Last 12 Months </vt:lpstr>
      <vt:lpstr>Satisfaction with Service Received When Contacted Council Offices </vt:lpstr>
      <vt:lpstr>PowerPoint Presentation</vt:lpstr>
      <vt:lpstr>Awareness of Council Services</vt:lpstr>
      <vt:lpstr>PowerPoint Presentation</vt:lpstr>
      <vt:lpstr>Household Waste &amp; Recycling Collection </vt:lpstr>
      <vt:lpstr>Satisfaction with Household Waste &amp; Recycling Collection Service </vt:lpstr>
      <vt:lpstr>PowerPoint Presentation</vt:lpstr>
      <vt:lpstr>Dog Ownership </vt:lpstr>
      <vt:lpstr>Satisfaction with Council’s  Dog Registration Service </vt:lpstr>
      <vt:lpstr>PowerPoint Presentation</vt:lpstr>
      <vt:lpstr>Satisfaction with Council Services </vt:lpstr>
      <vt:lpstr>Satisfaction with  Council Services continued </vt:lpstr>
      <vt:lpstr>PowerPoint Presentation</vt:lpstr>
      <vt:lpstr>Application for Building or Resource Consent from Council in Last Year </vt:lpstr>
      <vt:lpstr>Satisfaction with Council’s Consent Service </vt:lpstr>
      <vt:lpstr>PowerPoint Presentation</vt:lpstr>
      <vt:lpstr>Means of Contacting Council Currently Used &amp; Preferred – 2020  </vt:lpstr>
      <vt:lpstr>Means of Contacting Council Prefer to Use by Means Currently Used – 2020  </vt:lpstr>
      <vt:lpstr>PowerPoint Presentation</vt:lpstr>
      <vt:lpstr>Further Comments About Council Services</vt:lpstr>
      <vt:lpstr>PowerPoint Presentation</vt:lpstr>
      <vt:lpstr>Custom Show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Selway</dc:creator>
  <cp:lastModifiedBy>Holly Fitzgerald</cp:lastModifiedBy>
  <cp:revision>682</cp:revision>
  <cp:lastPrinted>2020-10-22T23:17:15Z</cp:lastPrinted>
  <dcterms:created xsi:type="dcterms:W3CDTF">2014-01-24T02:57:01Z</dcterms:created>
  <dcterms:modified xsi:type="dcterms:W3CDTF">2020-11-03T23:48:38Z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0x01010078F176FD6D83A147A9AE5F701D75275F</vt:lpwstr>
  </property>
  <property fmtid="{D5CDD505-2E9C-101B-9397-08002B2CF9AE}" pid="3" name="Order">
    <vt:r8>200000</vt:r8>
  </property>
</Properties>
</file>